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7" r:id="rId2"/>
    <p:sldId id="261" r:id="rId3"/>
    <p:sldId id="359" r:id="rId4"/>
    <p:sldId id="269" r:id="rId5"/>
    <p:sldId id="268" r:id="rId6"/>
    <p:sldId id="258" r:id="rId7"/>
    <p:sldId id="257" r:id="rId8"/>
    <p:sldId id="350" r:id="rId9"/>
    <p:sldId id="351" r:id="rId10"/>
    <p:sldId id="357" r:id="rId11"/>
    <p:sldId id="361" r:id="rId12"/>
    <p:sldId id="352" r:id="rId13"/>
    <p:sldId id="362" r:id="rId14"/>
  </p:sldIdLst>
  <p:sldSz cx="12192000" cy="6858000"/>
  <p:notesSz cx="6858000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y" initials="L" lastIdx="46" clrIdx="0">
    <p:extLst>
      <p:ext uri="{19B8F6BF-5375-455C-9EA6-DF929625EA0E}">
        <p15:presenceInfo xmlns:p15="http://schemas.microsoft.com/office/powerpoint/2012/main" userId="Li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47D"/>
    <a:srgbClr val="3B80BF"/>
    <a:srgbClr val="4472C4"/>
    <a:srgbClr val="0000FF"/>
    <a:srgbClr val="BDD4E9"/>
    <a:srgbClr val="2CDC4E"/>
    <a:srgbClr val="00CC66"/>
    <a:srgbClr val="265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0612" autoAdjust="0"/>
  </p:normalViewPr>
  <p:slideViewPr>
    <p:cSldViewPr snapToGrid="0" snapToObjects="1">
      <p:cViewPr varScale="1">
        <p:scale>
          <a:sx n="144" d="100"/>
          <a:sy n="144" d="100"/>
        </p:scale>
        <p:origin x="160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BD1E2-BDCE-4653-993B-2E76AF371832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555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E5B0E-5603-41B5-B23C-512D92307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09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2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2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4749B-6306-3E4F-BB12-42BD2197D8B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32"/>
            <a:ext cx="5486400" cy="366670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2971800" cy="4672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5046"/>
            <a:ext cx="2971800" cy="4672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BEC13-B639-CA45-A13F-EE6332B5E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5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6:notes"/>
          <p:cNvSpPr txBox="1">
            <a:spLocks noGrp="1"/>
          </p:cNvSpPr>
          <p:nvPr>
            <p:ph type="body" idx="1"/>
          </p:nvPr>
        </p:nvSpPr>
        <p:spPr>
          <a:xfrm>
            <a:off x="731520" y="4644498"/>
            <a:ext cx="5852160" cy="4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605" tIns="95605" rIns="95605" bIns="95605" anchor="t" anchorCtr="0">
            <a:noAutofit/>
          </a:bodyPr>
          <a:lstStyle/>
          <a:p>
            <a:pPr marL="0" indent="0">
              <a:buNone/>
            </a:pPr>
            <a:endParaRPr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10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BEC13-B639-CA45-A13F-EE6332B5E0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04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530225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241" y="3856189"/>
            <a:ext cx="7027759" cy="5520867"/>
          </a:xfrm>
        </p:spPr>
        <p:txBody>
          <a:bodyPr/>
          <a:lstStyle/>
          <a:p>
            <a:pPr marL="166007" indent="0">
              <a:buNone/>
            </a:pPr>
            <a:endParaRPr lang="en-U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1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7955cbdb4_0_0:notes"/>
          <p:cNvSpPr txBox="1">
            <a:spLocks noGrp="1"/>
          </p:cNvSpPr>
          <p:nvPr>
            <p:ph type="body" idx="1"/>
          </p:nvPr>
        </p:nvSpPr>
        <p:spPr>
          <a:xfrm>
            <a:off x="731520" y="4644498"/>
            <a:ext cx="5852160" cy="4400050"/>
          </a:xfrm>
          <a:prstGeom prst="rect">
            <a:avLst/>
          </a:prstGeom>
        </p:spPr>
        <p:txBody>
          <a:bodyPr spcFirstLastPara="1" wrap="square" lIns="95605" tIns="95605" rIns="95605" bIns="95605" anchor="t" anchorCtr="0">
            <a:noAutofit/>
          </a:bodyPr>
          <a:lstStyle/>
          <a:p>
            <a:pPr marL="0" indent="0">
              <a:buNone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" name="Google Shape;122;ga7955cbd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5566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923" indent="-298923"/>
            <a:endParaRPr lang="en-US" sz="1500" dirty="0"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77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1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0050" y="733425"/>
            <a:ext cx="6515100" cy="3665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-312209" defTabSz="956554">
              <a:spcAft>
                <a:spcPts val="628"/>
              </a:spcAft>
              <a:defRPr/>
            </a:pPr>
            <a:endParaRPr lang="en-US" sz="1400" dirty="0">
              <a:solidFill>
                <a:srgbClr val="333333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33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163" y="733425"/>
            <a:ext cx="5984875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214911"/>
            <a:ext cx="5852160" cy="4494630"/>
          </a:xfrm>
        </p:spPr>
        <p:txBody>
          <a:bodyPr/>
          <a:lstStyle/>
          <a:p>
            <a:pPr marL="0"/>
            <a:endParaRPr lang="en-US" sz="15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530225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241" y="3856189"/>
            <a:ext cx="7027759" cy="5520867"/>
          </a:xfrm>
        </p:spPr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49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530225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241" y="3856189"/>
            <a:ext cx="7027759" cy="5520867"/>
          </a:xfrm>
        </p:spPr>
        <p:txBody>
          <a:bodyPr/>
          <a:lstStyle/>
          <a:p>
            <a:pPr marL="166007" indent="0">
              <a:buNone/>
            </a:pPr>
            <a:endParaRPr lang="en-US" sz="15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1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530225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241" y="3856189"/>
            <a:ext cx="7027759" cy="5520867"/>
          </a:xfrm>
        </p:spPr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01730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80-CE4F-3246-8654-3B484C210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51A85F-A196-2B42-8B1D-F83CCAFF2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02EAE-2594-CB44-BFE0-DD2F432CF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F07CD-C1F0-B244-B8A1-8B407ADE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68FFE-78A7-834E-B21B-6DEC4053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41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315AD-DB7F-5046-956F-DA80D2361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03D1C-554F-F541-9BDD-0BF835C94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B0475-FE9C-8842-ABB9-4A3AB2837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8E785-B804-8F41-B831-0B95ECCE6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C23B-FFFE-1C41-BAD4-84C7FB01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9261A6-13C4-D944-B608-6433E2BCB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75FBA-9706-A044-9FDB-155421E4C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5D1F4-A037-9D49-A003-2020A4698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B61DF-3B8F-DC4B-8A1C-5A479125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EB11F-4BF4-8B4D-AE6C-41C7D1A4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93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01">
  <p:cSld name="Content 0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sldNum" idx="12"/>
          </p:nvPr>
        </p:nvSpPr>
        <p:spPr>
          <a:xfrm>
            <a:off x="11308000" y="6399267"/>
            <a:ext cx="731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b="0" i="0" u="none" strike="noStrike" cap="none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b="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b="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b="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b="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b="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b="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b="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800" b="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8" name="Google Shape;1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23000"/>
            <a:ext cx="1219200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58EDE4-B9E6-4E09-A64E-AC012E3CF8B1}"/>
              </a:ext>
            </a:extLst>
          </p:cNvPr>
          <p:cNvSpPr txBox="1"/>
          <p:nvPr userDrawn="1"/>
        </p:nvSpPr>
        <p:spPr>
          <a:xfrm>
            <a:off x="11438248" y="6334152"/>
            <a:ext cx="5848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fld id="{71E842B7-EF2D-45C0-813C-57F42E839859}" type="slidenum">
              <a:rPr lang="en-US" sz="1600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4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250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72">
          <p15:clr>
            <a:srgbClr val="FA7B17"/>
          </p15:clr>
        </p15:guide>
        <p15:guide id="2" pos="5688">
          <p15:clr>
            <a:srgbClr val="FA7B17"/>
          </p15:clr>
        </p15:guide>
        <p15:guide id="3" orient="horz" pos="73">
          <p15:clr>
            <a:srgbClr val="FA7B17"/>
          </p15:clr>
        </p15:guide>
        <p15:guide id="4" orient="horz" pos="3167">
          <p15:clr>
            <a:srgbClr val="FA7B17"/>
          </p15:clr>
        </p15:guide>
        <p15:guide id="5" orient="horz" pos="382">
          <p15:clr>
            <a:srgbClr val="FA7B17"/>
          </p15:clr>
        </p15:guide>
        <p15:guide id="6" pos="2880">
          <p15:clr>
            <a:srgbClr val="FA7B17"/>
          </p15:clr>
        </p15:guide>
        <p15:guide id="7" orient="horz" pos="692">
          <p15:clr>
            <a:srgbClr val="FA7B17"/>
          </p15:clr>
        </p15:guide>
        <p15:guide id="8" orient="horz" pos="1001">
          <p15:clr>
            <a:srgbClr val="FA7B17"/>
          </p15:clr>
        </p15:guide>
        <p15:guide id="9" orient="horz" pos="1311">
          <p15:clr>
            <a:srgbClr val="FA7B17"/>
          </p15:clr>
        </p15:guide>
        <p15:guide id="10" orient="horz" pos="1620">
          <p15:clr>
            <a:srgbClr val="FA7B17"/>
          </p15:clr>
        </p15:guide>
        <p15:guide id="11" orient="horz" pos="1930">
          <p15:clr>
            <a:srgbClr val="FA7B17"/>
          </p15:clr>
        </p15:guide>
        <p15:guide id="12" orient="horz" pos="2239">
          <p15:clr>
            <a:srgbClr val="FA7B17"/>
          </p15:clr>
        </p15:guide>
        <p15:guide id="13" orient="horz" pos="2548">
          <p15:clr>
            <a:srgbClr val="FA7B17"/>
          </p15:clr>
        </p15:guide>
        <p15:guide id="14" orient="horz" pos="2858">
          <p15:clr>
            <a:srgbClr val="FA7B17"/>
          </p15:clr>
        </p15:guide>
        <p15:guide id="15" pos="384">
          <p15:clr>
            <a:srgbClr val="FA7B17"/>
          </p15:clr>
        </p15:guide>
        <p15:guide id="16" pos="696">
          <p15:clr>
            <a:srgbClr val="FA7B17"/>
          </p15:clr>
        </p15:guide>
        <p15:guide id="17" pos="1008">
          <p15:clr>
            <a:srgbClr val="FA7B17"/>
          </p15:clr>
        </p15:guide>
        <p15:guide id="18" pos="1320">
          <p15:clr>
            <a:srgbClr val="FA7B17"/>
          </p15:clr>
        </p15:guide>
        <p15:guide id="19" pos="1632">
          <p15:clr>
            <a:srgbClr val="FA7B17"/>
          </p15:clr>
        </p15:guide>
        <p15:guide id="20" pos="1944">
          <p15:clr>
            <a:srgbClr val="FA7B17"/>
          </p15:clr>
        </p15:guide>
        <p15:guide id="21" pos="2256">
          <p15:clr>
            <a:srgbClr val="FA7B17"/>
          </p15:clr>
        </p15:guide>
        <p15:guide id="22" pos="2568">
          <p15:clr>
            <a:srgbClr val="FA7B17"/>
          </p15:clr>
        </p15:guide>
        <p15:guide id="23" pos="3192">
          <p15:clr>
            <a:srgbClr val="FA7B17"/>
          </p15:clr>
        </p15:guide>
        <p15:guide id="24" pos="3504">
          <p15:clr>
            <a:srgbClr val="FA7B17"/>
          </p15:clr>
        </p15:guide>
        <p15:guide id="25" pos="3816">
          <p15:clr>
            <a:srgbClr val="FA7B17"/>
          </p15:clr>
        </p15:guide>
        <p15:guide id="26" pos="4128">
          <p15:clr>
            <a:srgbClr val="FA7B17"/>
          </p15:clr>
        </p15:guide>
        <p15:guide id="27" pos="4440">
          <p15:clr>
            <a:srgbClr val="FA7B17"/>
          </p15:clr>
        </p15:guide>
        <p15:guide id="28" pos="4752">
          <p15:clr>
            <a:srgbClr val="FA7B17"/>
          </p15:clr>
        </p15:guide>
        <p15:guide id="29" pos="5064">
          <p15:clr>
            <a:srgbClr val="FA7B17"/>
          </p15:clr>
        </p15:guide>
        <p15:guide id="30" pos="5376">
          <p15:clr>
            <a:srgbClr val="FA7B17"/>
          </p15:clr>
        </p15:guide>
        <p15:guide id="31" orient="horz" pos="14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1FC52-DB8F-EC4E-AE59-A7CC857D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FD6A8-9CC5-B24C-A35A-1EF477672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8B7C8-02E5-B644-B35C-037F3814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01BFB-C505-DA4A-B895-9E971275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1A015-CDEE-B74C-8392-CD629D83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3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D82BF-77C7-A345-83A3-F52B1FDE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6CC48-627E-7147-8322-F6C718D6C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D22A4-32F3-944C-BEF7-B67D884B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42A5C-8901-8949-826E-E3780F7C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38030-DACF-D140-B17B-CA0AD1B3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8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B1B6-8F8E-B74F-B3DE-B4AFED9E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990B0-1CEA-F844-8F30-FCE96042E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1F20B-4C76-074D-992B-8352EB538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8B3AF-1FCB-FC49-80DE-FD96F8543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A5655-F4C2-4049-9C54-C26B572A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E9E87-3047-6940-B5B4-D38580EA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5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762E-6F99-2B47-9F4D-F723726E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28885-9940-5042-9F7E-B08B9B349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14A5C-B804-7D44-AA33-2F2821222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365B06-56F6-2549-8AD3-7086BF6AC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A7B143-9E5D-6C40-83E2-5089D7600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AB3E11-3B85-F74E-9765-4F180B42D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990C0-1D5C-CF40-8AAA-506F6DF7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78D275-1E25-C645-9422-A34CBFB93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9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EE8AB-EBD2-774E-B948-3F179D94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4F1469-113B-B441-9AE3-F53339C4A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BD66-7733-7441-A86E-A42D1463D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F7535-6FC1-154D-BDEF-3EC09A90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08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3958D-0AE9-2F4C-9216-3C59A28C1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7A1E6-6F89-BF4D-A39A-C053200C3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D071F-FDD8-6A46-A465-D63F52B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8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4ECEA-2151-9945-B90D-B1474CE8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E6BBC-923B-3C46-A345-FD6C28C54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64B8B-7918-BC4D-BAB6-F7CE15313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503B8-259D-4A40-A94A-71CFABA3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B0220-BDF9-8F49-9147-241879E12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38492-0169-2D45-AB4C-B91DBA2B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9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7B42-3135-AF4F-B56E-2B2C1784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38AC4-939B-7F49-A090-91797DA4B7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9532C-F3DE-7142-9C94-2FBAFD535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9541D-6124-DF4C-962A-C83C0659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A2007-B20B-8947-B4A8-F17CE0C5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A9495-9D7B-544B-A497-F24015D5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1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3A7ED-21BC-3E4B-9664-5F86DB511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0DDA7-AF5A-ED4B-BE82-92E82C4B4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5356C-9B26-3647-B181-0DB71D14B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F6B21-77DD-614F-A537-F3306586DD8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925A-9225-C245-9DCD-68E89B5D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0D175-C727-FF42-8A65-355622BF4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6DA07-796D-E14B-BCD0-337F8A1CC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3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26" Type="http://schemas.openxmlformats.org/officeDocument/2006/relationships/image" Target="../media/image40.png"/><Relationship Id="rId3" Type="http://schemas.openxmlformats.org/officeDocument/2006/relationships/image" Target="../media/image18.png"/><Relationship Id="rId21" Type="http://schemas.openxmlformats.org/officeDocument/2006/relationships/image" Target="../media/image35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39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24" Type="http://schemas.openxmlformats.org/officeDocument/2006/relationships/image" Target="../media/image38.pn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23" Type="http://schemas.openxmlformats.org/officeDocument/2006/relationships/image" Target="../media/image37.gif"/><Relationship Id="rId28" Type="http://schemas.openxmlformats.org/officeDocument/2006/relationships/image" Target="../media/image42.png"/><Relationship Id="rId10" Type="http://schemas.openxmlformats.org/officeDocument/2006/relationships/image" Target="../media/image25.png"/><Relationship Id="rId19" Type="http://schemas.openxmlformats.org/officeDocument/2006/relationships/image" Target="../media/image6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Timothy.akers@morgan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/>
          <p:nvPr/>
        </p:nvSpPr>
        <p:spPr>
          <a:xfrm>
            <a:off x="347735" y="2061633"/>
            <a:ext cx="5844475" cy="303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3">
              <a:buSzPts val="3000"/>
            </a:pPr>
            <a:endParaRPr lang="en-US" sz="2400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pPr lvl="0">
              <a:buSzPts val="3000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Addressing </a:t>
            </a:r>
            <a:r>
              <a:rPr lang="en-US" sz="3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Hyper-Disparities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Quantum Literacy Education and Training </a:t>
            </a:r>
            <a:b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Historically Underrepresented Groups </a:t>
            </a:r>
            <a:b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an Artificial Intelligence-Powered </a:t>
            </a:r>
            <a:b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Micro-Credential Certification Program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70" name="Google Shape;70;p6"/>
          <p:cNvSpPr txBox="1"/>
          <p:nvPr/>
        </p:nvSpPr>
        <p:spPr>
          <a:xfrm>
            <a:off x="7076100" y="2958333"/>
            <a:ext cx="4410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SzPts val="1400"/>
            </a:pPr>
            <a:endParaRPr sz="1867" dirty="0">
              <a:solidFill>
                <a:srgbClr val="F3F3F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1" name="Google Shape;7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0392" y="-522547"/>
            <a:ext cx="6762245" cy="34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F02D6ACC-E76C-4D14-9AC6-97C02CF5930E">
            <a:extLst>
              <a:ext uri="{FF2B5EF4-FFF2-40B4-BE49-F238E27FC236}">
                <a16:creationId xmlns:a16="http://schemas.microsoft.com/office/drawing/2014/main" id="{B7881C7A-2466-470D-B1A7-E73C25AA8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7" y="5097252"/>
            <a:ext cx="4883587" cy="112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0DAF54-8BF9-41FE-B8D3-12CE754AC3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78A985-F755-5348-8B63-0E484082DBF1}"/>
              </a:ext>
            </a:extLst>
          </p:cNvPr>
          <p:cNvSpPr/>
          <p:nvPr/>
        </p:nvSpPr>
        <p:spPr>
          <a:xfrm>
            <a:off x="5918831" y="-2750"/>
            <a:ext cx="6274496" cy="12003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1275373">
              <a:defRPr/>
            </a:pPr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National Quantum Literacy Network is not a future network, </a:t>
            </a:r>
            <a:b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a now network that will impact the future.</a:t>
            </a:r>
          </a:p>
          <a:p>
            <a:pPr algn="ctr" defTabSz="1275373">
              <a:defRPr/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A6458-4956-A044-B4D5-BAE5859582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44" t="388" r="9666" b="-388"/>
          <a:stretch/>
        </p:blipFill>
        <p:spPr>
          <a:xfrm>
            <a:off x="5918831" y="1051501"/>
            <a:ext cx="6274496" cy="583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630CD6A-88A0-4EFB-8F08-E5C79B1CE2DF}"/>
              </a:ext>
            </a:extLst>
          </p:cNvPr>
          <p:cNvSpPr/>
          <p:nvPr/>
        </p:nvSpPr>
        <p:spPr>
          <a:xfrm>
            <a:off x="3012695" y="6121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QUANTUM LITERACY WORKFORCE PROTOTYPES </a:t>
            </a:r>
            <a:r>
              <a:rPr lang="en-US" b="1" dirty="0"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b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C:\Users\TIMOTH~1.AKE\AppData\Local\Temp\SNAGHTML531d5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068418"/>
            <a:ext cx="11277600" cy="49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54;ga7955cbdb4_0_0">
            <a:extLst>
              <a:ext uri="{FF2B5EF4-FFF2-40B4-BE49-F238E27FC236}">
                <a16:creationId xmlns:a16="http://schemas.microsoft.com/office/drawing/2014/main" id="{2D8AC623-0EF2-D642-BD7D-0E0027F8D9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452071" y="85508"/>
            <a:ext cx="2331104" cy="579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2" descr="Montana Instruments | APS March Meeting 2021">
            <a:extLst>
              <a:ext uri="{FF2B5EF4-FFF2-40B4-BE49-F238E27FC236}">
                <a16:creationId xmlns:a16="http://schemas.microsoft.com/office/drawing/2014/main" id="{0A9869DA-CD2B-C342-9A0E-694255CD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901" y="3430705"/>
            <a:ext cx="2755983" cy="102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6" descr="C:\Users\TIMOTH~1.AKE\AppData\Local\Temp\SNAGHTML5faccc4.PNG">
            <a:extLst>
              <a:ext uri="{FF2B5EF4-FFF2-40B4-BE49-F238E27FC236}">
                <a16:creationId xmlns:a16="http://schemas.microsoft.com/office/drawing/2014/main" id="{72283D56-74F5-854E-9636-8A7C47F8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67" y="3670093"/>
            <a:ext cx="1860673" cy="55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0" descr="ORNL, partners receive $115 million to establish Quantum Science Center |  ORNL">
            <a:extLst>
              <a:ext uri="{FF2B5EF4-FFF2-40B4-BE49-F238E27FC236}">
                <a16:creationId xmlns:a16="http://schemas.microsoft.com/office/drawing/2014/main" id="{02BD8470-C377-3542-BB0F-A96D8A883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6" y="3574443"/>
            <a:ext cx="2074905" cy="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2" descr="Argonne National Laboratory | Drupal.org">
            <a:extLst>
              <a:ext uri="{FF2B5EF4-FFF2-40B4-BE49-F238E27FC236}">
                <a16:creationId xmlns:a16="http://schemas.microsoft.com/office/drawing/2014/main" id="{B3212054-D3DE-784E-B999-66746D0C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83" y="3521330"/>
            <a:ext cx="2424530" cy="8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0" descr="HBCUs Take On Tech at Wall Street Project Economic Summit">
            <a:extLst>
              <a:ext uri="{FF2B5EF4-FFF2-40B4-BE49-F238E27FC236}">
                <a16:creationId xmlns:a16="http://schemas.microsoft.com/office/drawing/2014/main" id="{F682A230-156F-9C40-BED8-8BAA37749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8493" y="5083484"/>
            <a:ext cx="1401387" cy="9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375162B-5E76-2142-A599-4BAFB13691B3}"/>
              </a:ext>
            </a:extLst>
          </p:cNvPr>
          <p:cNvGrpSpPr/>
          <p:nvPr/>
        </p:nvGrpSpPr>
        <p:grpSpPr>
          <a:xfrm>
            <a:off x="151050" y="2172165"/>
            <a:ext cx="11916794" cy="1088136"/>
            <a:chOff x="195786" y="5005980"/>
            <a:chExt cx="11916794" cy="1088136"/>
          </a:xfrm>
        </p:grpSpPr>
        <p:pic>
          <p:nvPicPr>
            <p:cNvPr id="43" name="Picture 2" descr="William E. Ward - Wikipedia">
              <a:extLst>
                <a:ext uri="{FF2B5EF4-FFF2-40B4-BE49-F238E27FC236}">
                  <a16:creationId xmlns:a16="http://schemas.microsoft.com/office/drawing/2014/main" id="{C3FBBDEE-DEF0-584B-8B5B-E23E4C71C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786" y="5005980"/>
              <a:ext cx="841248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Morgan State&amp;#39;s Willie Larkin Named Grambling Univ. President - Los Angeles  Sentinel | Los Angeles Sentinel | Black News">
              <a:extLst>
                <a:ext uri="{FF2B5EF4-FFF2-40B4-BE49-F238E27FC236}">
                  <a16:creationId xmlns:a16="http://schemas.microsoft.com/office/drawing/2014/main" id="{AAA97695-31D5-B745-AB41-AFE81FAB7A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6" r="15559"/>
            <a:stretch/>
          </p:blipFill>
          <p:spPr bwMode="auto">
            <a:xfrm>
              <a:off x="8681207" y="5005980"/>
              <a:ext cx="750429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 descr="Alexandra Boltasseva - Electrical and Computer Engineering - Purdue  University">
              <a:extLst>
                <a:ext uri="{FF2B5EF4-FFF2-40B4-BE49-F238E27FC236}">
                  <a16:creationId xmlns:a16="http://schemas.microsoft.com/office/drawing/2014/main" id="{70364AA6-0D48-C144-B5A1-528DF49DB9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1" r="7434"/>
            <a:stretch/>
          </p:blipFill>
          <p:spPr bwMode="auto">
            <a:xfrm>
              <a:off x="2978554" y="5005980"/>
              <a:ext cx="847270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Leveraging your Relationship with Prime Contractors - HHS Access2Success -  Small Business Conferences">
              <a:extLst>
                <a:ext uri="{FF2B5EF4-FFF2-40B4-BE49-F238E27FC236}">
                  <a16:creationId xmlns:a16="http://schemas.microsoft.com/office/drawing/2014/main" id="{E5E78AE8-AF9F-774A-967C-5671A8DEFC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5" r="7329"/>
            <a:stretch/>
          </p:blipFill>
          <p:spPr bwMode="auto">
            <a:xfrm>
              <a:off x="9539479" y="5005980"/>
              <a:ext cx="767751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Willie May | NIST">
              <a:extLst>
                <a:ext uri="{FF2B5EF4-FFF2-40B4-BE49-F238E27FC236}">
                  <a16:creationId xmlns:a16="http://schemas.microsoft.com/office/drawing/2014/main" id="{2B84E7D8-1DEB-4948-9B94-80052796D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00202" y="5005980"/>
              <a:ext cx="870509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6" descr="NIST's Charles Clark Named Co-Director of the Joint ...">
              <a:extLst>
                <a:ext uri="{FF2B5EF4-FFF2-40B4-BE49-F238E27FC236}">
                  <a16:creationId xmlns:a16="http://schemas.microsoft.com/office/drawing/2014/main" id="{A6C4841D-9A18-404E-BB1D-8FB5EEDE7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12020" y="5005980"/>
              <a:ext cx="870077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8" descr="A Nobel laureate's testimony">
              <a:extLst>
                <a:ext uri="{FF2B5EF4-FFF2-40B4-BE49-F238E27FC236}">
                  <a16:creationId xmlns:a16="http://schemas.microsoft.com/office/drawing/2014/main" id="{1AC0A1B7-70D1-474B-A370-20CBA6292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68293" y="5005980"/>
              <a:ext cx="757994" cy="108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0" descr="Company | Montana Instruments">
              <a:extLst>
                <a:ext uri="{FF2B5EF4-FFF2-40B4-BE49-F238E27FC236}">
                  <a16:creationId xmlns:a16="http://schemas.microsoft.com/office/drawing/2014/main" id="{61396729-A867-E74C-91DB-913EF93D8C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5" r="16190"/>
            <a:stretch/>
          </p:blipFill>
          <p:spPr bwMode="auto">
            <a:xfrm>
              <a:off x="10415073" y="5005980"/>
              <a:ext cx="750429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2" descr="Eduardo MUCCIOLO | University of Central Florida, Florida ...">
              <a:extLst>
                <a:ext uri="{FF2B5EF4-FFF2-40B4-BE49-F238E27FC236}">
                  <a16:creationId xmlns:a16="http://schemas.microsoft.com/office/drawing/2014/main" id="{BD1501A3-49A1-5B40-A481-BFDAA92BB6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r="12870"/>
            <a:stretch/>
          </p:blipFill>
          <p:spPr bwMode="auto">
            <a:xfrm>
              <a:off x="7734130" y="5005980"/>
              <a:ext cx="839234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4" descr="Charles Robinson, Public Sector Quantum Computer Leader, IBM; Has Agreed to  Moderate Two Panels at IQT-NYC Online - Inside Quantum Technology">
              <a:extLst>
                <a:ext uri="{FF2B5EF4-FFF2-40B4-BE49-F238E27FC236}">
                  <a16:creationId xmlns:a16="http://schemas.microsoft.com/office/drawing/2014/main" id="{02783E56-482C-6E44-860E-91F9CE51CC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5" r="11769"/>
            <a:stretch/>
          </p:blipFill>
          <p:spPr bwMode="auto">
            <a:xfrm>
              <a:off x="11273345" y="5005980"/>
              <a:ext cx="839235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6" descr="Chandralekha Singh Becomes President of AAPT">
              <a:extLst>
                <a:ext uri="{FF2B5EF4-FFF2-40B4-BE49-F238E27FC236}">
                  <a16:creationId xmlns:a16="http://schemas.microsoft.com/office/drawing/2014/main" id="{48020E13-CDF6-BE4B-BDF2-A349C50B11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9" r="6989"/>
            <a:stretch/>
          </p:blipFill>
          <p:spPr bwMode="auto">
            <a:xfrm>
              <a:off x="5889940" y="5005980"/>
              <a:ext cx="870510" cy="108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8" descr="Valerie E. Taylor | Argonne National Laboratory">
              <a:extLst>
                <a:ext uri="{FF2B5EF4-FFF2-40B4-BE49-F238E27FC236}">
                  <a16:creationId xmlns:a16="http://schemas.microsoft.com/office/drawing/2014/main" id="{72B24F2E-F1B4-3A4D-829A-8C12F22761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1" r="13156"/>
            <a:stretch/>
          </p:blipFill>
          <p:spPr bwMode="auto">
            <a:xfrm>
              <a:off x="1144877" y="5005980"/>
              <a:ext cx="74748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AutoShape 50" descr="IBM Global Services - Wikipedia">
            <a:extLst>
              <a:ext uri="{FF2B5EF4-FFF2-40B4-BE49-F238E27FC236}">
                <a16:creationId xmlns:a16="http://schemas.microsoft.com/office/drawing/2014/main" id="{03F00188-8AC9-8B43-812A-65EA49301A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" name="Google Shape;154;ga7955cbdb4_0_0">
            <a:extLst>
              <a:ext uri="{FF2B5EF4-FFF2-40B4-BE49-F238E27FC236}">
                <a16:creationId xmlns:a16="http://schemas.microsoft.com/office/drawing/2014/main" id="{E586FB53-A69D-1D49-97C1-20C3EF89A5E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9">
            <a:alphaModFix/>
          </a:blip>
          <a:stretch/>
        </p:blipFill>
        <p:spPr>
          <a:xfrm>
            <a:off x="3917111" y="98177"/>
            <a:ext cx="4434735" cy="110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72" descr="List of Nobel laureates in Physics - Wikipedia">
            <a:extLst>
              <a:ext uri="{FF2B5EF4-FFF2-40B4-BE49-F238E27FC236}">
                <a16:creationId xmlns:a16="http://schemas.microsoft.com/office/drawing/2014/main" id="{064AC871-DADF-B545-96A5-0FABCF207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3" y="4802350"/>
            <a:ext cx="1217671" cy="12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itle 2">
            <a:extLst>
              <a:ext uri="{FF2B5EF4-FFF2-40B4-BE49-F238E27FC236}">
                <a16:creationId xmlns:a16="http://schemas.microsoft.com/office/drawing/2014/main" id="{7FA8F4A3-0254-E341-9637-8327E367B9B1}"/>
              </a:ext>
            </a:extLst>
          </p:cNvPr>
          <p:cNvSpPr txBox="1">
            <a:spLocks/>
          </p:cNvSpPr>
          <p:nvPr/>
        </p:nvSpPr>
        <p:spPr>
          <a:xfrm>
            <a:off x="322645" y="1116266"/>
            <a:ext cx="11731752" cy="6035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ADVISORY BOARD</a:t>
            </a:r>
          </a:p>
        </p:txBody>
      </p:sp>
      <p:pic>
        <p:nvPicPr>
          <p:cNvPr id="62" name="Picture 32" descr="Lawmakers push back on NIST budget cut -- FCW">
            <a:extLst>
              <a:ext uri="{FF2B5EF4-FFF2-40B4-BE49-F238E27FC236}">
                <a16:creationId xmlns:a16="http://schemas.microsoft.com/office/drawing/2014/main" id="{0C16B0E8-AFC1-F04D-B210-050142B3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54" y="4362566"/>
            <a:ext cx="1401387" cy="67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6" descr="Pat Skalsky – AltusQ">
            <a:extLst>
              <a:ext uri="{FF2B5EF4-FFF2-40B4-BE49-F238E27FC236}">
                <a16:creationId xmlns:a16="http://schemas.microsoft.com/office/drawing/2014/main" id="{29C2B643-91DC-9E41-8956-12535E32D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87" y="4289988"/>
            <a:ext cx="1097662" cy="82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6" descr="Purdue University - Top 50 Most Affordable Executive MBA Online Programs  2019 - Best Colleges Online">
            <a:extLst>
              <a:ext uri="{FF2B5EF4-FFF2-40B4-BE49-F238E27FC236}">
                <a16:creationId xmlns:a16="http://schemas.microsoft.com/office/drawing/2014/main" id="{0C198EBA-4991-814D-A0AC-6D457A878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265" y="5335198"/>
            <a:ext cx="1518667" cy="69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0" descr="Shield and Signature | Living Our Brand | University of ...">
            <a:extLst>
              <a:ext uri="{FF2B5EF4-FFF2-40B4-BE49-F238E27FC236}">
                <a16:creationId xmlns:a16="http://schemas.microsoft.com/office/drawing/2014/main" id="{1CE6A94D-D3D1-2E42-8782-FD539D1BA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9" y="5181583"/>
            <a:ext cx="2157963" cy="8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4" descr="Morgan State University - Wikipedia">
            <a:extLst>
              <a:ext uri="{FF2B5EF4-FFF2-40B4-BE49-F238E27FC236}">
                <a16:creationId xmlns:a16="http://schemas.microsoft.com/office/drawing/2014/main" id="{B312F5C0-EA85-9143-A75C-82BDCC15E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03" y="3346026"/>
            <a:ext cx="1611014" cy="162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6FB93E56-903C-674D-A3C2-403DBCF3075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03036" y="4446258"/>
            <a:ext cx="2476148" cy="5107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99353" y="2172165"/>
            <a:ext cx="836810" cy="1082377"/>
          </a:xfrm>
          <a:prstGeom prst="rect">
            <a:avLst/>
          </a:prstGeom>
        </p:spPr>
      </p:pic>
      <p:pic>
        <p:nvPicPr>
          <p:cNvPr id="2050" name="Picture 2" descr="DOD Trademark Licensing Guide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066" y="4797437"/>
            <a:ext cx="1225033" cy="122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IMOTH~1.AKE\AppData\Local\Temp\SNAGHTMLa440b8a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9" y="5335198"/>
            <a:ext cx="1745464" cy="68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2" descr="Argonne National Laboratory | Drupal.org">
            <a:extLst>
              <a:ext uri="{FF2B5EF4-FFF2-40B4-BE49-F238E27FC236}">
                <a16:creationId xmlns:a16="http://schemas.microsoft.com/office/drawing/2014/main" id="{B3212054-D3DE-784E-B999-66746D0C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40" y="1875817"/>
            <a:ext cx="747483" cy="2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OD Trademark Licensing Guide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55" y="1793878"/>
            <a:ext cx="337895" cy="3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4" descr="Morgan State University - Wikipedia">
            <a:extLst>
              <a:ext uri="{FF2B5EF4-FFF2-40B4-BE49-F238E27FC236}">
                <a16:creationId xmlns:a16="http://schemas.microsoft.com/office/drawing/2014/main" id="{B312F5C0-EA85-9143-A75C-82BDCC15E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35" y="1664451"/>
            <a:ext cx="496703" cy="45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0" descr="ORNL, partners receive $115 million to establish Quantum Science Center |  ORNL">
            <a:extLst>
              <a:ext uri="{FF2B5EF4-FFF2-40B4-BE49-F238E27FC236}">
                <a16:creationId xmlns:a16="http://schemas.microsoft.com/office/drawing/2014/main" id="{02BD8470-C377-3542-BB0F-A96D8A883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70" y="1858385"/>
            <a:ext cx="743295" cy="2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DOD Trademark Licensing Guide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800" y="1808335"/>
            <a:ext cx="337895" cy="3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4" descr="Morgan State University - Wikipedia">
            <a:extLst>
              <a:ext uri="{FF2B5EF4-FFF2-40B4-BE49-F238E27FC236}">
                <a16:creationId xmlns:a16="http://schemas.microsoft.com/office/drawing/2014/main" id="{B312F5C0-EA85-9143-A75C-82BDCC15E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69" y="1689088"/>
            <a:ext cx="472036" cy="43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2" descr="Lawmakers push back on NIST budget cut -- FCW">
            <a:extLst>
              <a:ext uri="{FF2B5EF4-FFF2-40B4-BE49-F238E27FC236}">
                <a16:creationId xmlns:a16="http://schemas.microsoft.com/office/drawing/2014/main" id="{0C16B0E8-AFC1-F04D-B210-050142B3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81" y="1701457"/>
            <a:ext cx="500964" cy="24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A picture containing text&#10;&#10;Description automatically generated">
            <a:extLst>
              <a:ext uri="{FF2B5EF4-FFF2-40B4-BE49-F238E27FC236}">
                <a16:creationId xmlns:a16="http://schemas.microsoft.com/office/drawing/2014/main" id="{6FB93E56-903C-674D-A3C2-403DBCF3075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58166" y="1950782"/>
            <a:ext cx="879195" cy="197049"/>
          </a:xfrm>
          <a:prstGeom prst="rect">
            <a:avLst/>
          </a:prstGeom>
        </p:spPr>
      </p:pic>
      <p:pic>
        <p:nvPicPr>
          <p:cNvPr id="70" name="Picture 32" descr="Lawmakers push back on NIST budget cut -- FCW">
            <a:extLst>
              <a:ext uri="{FF2B5EF4-FFF2-40B4-BE49-F238E27FC236}">
                <a16:creationId xmlns:a16="http://schemas.microsoft.com/office/drawing/2014/main" id="{0C16B0E8-AFC1-F04D-B210-050142B3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950" y="1728137"/>
            <a:ext cx="500964" cy="24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A picture containing text&#10;&#10;Description automatically generated">
            <a:extLst>
              <a:ext uri="{FF2B5EF4-FFF2-40B4-BE49-F238E27FC236}">
                <a16:creationId xmlns:a16="http://schemas.microsoft.com/office/drawing/2014/main" id="{6FB93E56-903C-674D-A3C2-403DBCF3075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34017" y="1978547"/>
            <a:ext cx="752179" cy="168582"/>
          </a:xfrm>
          <a:prstGeom prst="rect">
            <a:avLst/>
          </a:prstGeom>
        </p:spPr>
      </p:pic>
      <p:pic>
        <p:nvPicPr>
          <p:cNvPr id="72" name="Picture 70" descr="Shield and Signature | Living Our Brand | University of ...">
            <a:extLst>
              <a:ext uri="{FF2B5EF4-FFF2-40B4-BE49-F238E27FC236}">
                <a16:creationId xmlns:a16="http://schemas.microsoft.com/office/drawing/2014/main" id="{1CE6A94D-D3D1-2E42-8782-FD539D1BA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57" y="1822658"/>
            <a:ext cx="868558" cy="33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C:\Users\TIMOTH~1.AKE\AppData\Local\Temp\SNAGHTMLa440b8a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40" y="1826208"/>
            <a:ext cx="869388" cy="3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80" descr="HBCUs Take On Tech at Wall Street Project Economic Summit">
            <a:extLst>
              <a:ext uri="{FF2B5EF4-FFF2-40B4-BE49-F238E27FC236}">
                <a16:creationId xmlns:a16="http://schemas.microsoft.com/office/drawing/2014/main" id="{F682A230-156F-9C40-BED8-8BAA37749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0556" y="1774390"/>
            <a:ext cx="506689" cy="35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6" descr="C:\Users\TIMOTH~1.AKE\AppData\Local\Temp\SNAGHTML5faccc4.PNG">
            <a:extLst>
              <a:ext uri="{FF2B5EF4-FFF2-40B4-BE49-F238E27FC236}">
                <a16:creationId xmlns:a16="http://schemas.microsoft.com/office/drawing/2014/main" id="{72283D56-74F5-854E-9636-8A7C47F8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887" y="1932439"/>
            <a:ext cx="734100" cy="21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56" descr="Pat Skalsky – AltusQ">
            <a:extLst>
              <a:ext uri="{FF2B5EF4-FFF2-40B4-BE49-F238E27FC236}">
                <a16:creationId xmlns:a16="http://schemas.microsoft.com/office/drawing/2014/main" id="{29C2B643-91DC-9E41-8956-12535E32D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504" y="1846162"/>
            <a:ext cx="519444" cy="38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2" descr="Montana Instruments | APS March Meeting 2021">
            <a:extLst>
              <a:ext uri="{FF2B5EF4-FFF2-40B4-BE49-F238E27FC236}">
                <a16:creationId xmlns:a16="http://schemas.microsoft.com/office/drawing/2014/main" id="{0A9869DA-CD2B-C342-9A0E-694255CD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065" y="1832623"/>
            <a:ext cx="775701" cy="32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6" descr="Purdue University - Top 50 Most Affordable Executive MBA Online Programs  2019 - Best Colleges Online">
            <a:extLst>
              <a:ext uri="{FF2B5EF4-FFF2-40B4-BE49-F238E27FC236}">
                <a16:creationId xmlns:a16="http://schemas.microsoft.com/office/drawing/2014/main" id="{0C198EBA-4991-814D-A0AC-6D457A878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25" y="1529180"/>
            <a:ext cx="694754" cy="31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3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AF092E9-1D1D-2D4E-A4B3-B09EE8A2A4BC}"/>
              </a:ext>
            </a:extLst>
          </p:cNvPr>
          <p:cNvSpPr/>
          <p:nvPr/>
        </p:nvSpPr>
        <p:spPr>
          <a:xfrm>
            <a:off x="3867875" y="451411"/>
            <a:ext cx="3794566" cy="563762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E7ED8E-41E1-BC47-86D8-588A717C6FDC}"/>
              </a:ext>
            </a:extLst>
          </p:cNvPr>
          <p:cNvSpPr/>
          <p:nvPr/>
        </p:nvSpPr>
        <p:spPr>
          <a:xfrm>
            <a:off x="7960400" y="451411"/>
            <a:ext cx="3794566" cy="563762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A0F50F-A320-D046-871C-A7944603BC12}"/>
              </a:ext>
            </a:extLst>
          </p:cNvPr>
          <p:cNvSpPr/>
          <p:nvPr/>
        </p:nvSpPr>
        <p:spPr>
          <a:xfrm>
            <a:off x="4096338" y="5233689"/>
            <a:ext cx="3383661" cy="810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DEPARTMENT OF THE ARMY</a:t>
            </a:r>
            <a:r>
              <a:rPr lang="en-US" sz="1333" b="1" i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/>
            </a:r>
            <a:br>
              <a:rPr lang="en-US" sz="1333" b="1" i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n-US" sz="1200" b="1" i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Techniques of Military Instruction, FM </a:t>
            </a:r>
            <a:r>
              <a:rPr lang="en-US" sz="1400" b="1" i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21-6</a:t>
            </a:r>
            <a:endParaRPr lang="en-US" sz="1467" b="1" dirty="0">
              <a:solidFill>
                <a:schemeClr val="bg1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May 1954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C3EFE3-0973-7542-BA0E-DB2B761AF961}"/>
              </a:ext>
            </a:extLst>
          </p:cNvPr>
          <p:cNvGrpSpPr/>
          <p:nvPr/>
        </p:nvGrpSpPr>
        <p:grpSpPr>
          <a:xfrm>
            <a:off x="244295" y="703999"/>
            <a:ext cx="3092258" cy="841997"/>
            <a:chOff x="228600" y="843699"/>
            <a:chExt cx="2319193" cy="6314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1DDD6A-FBBA-094D-AF93-074EAA799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15151" r="77255" b="72847"/>
            <a:stretch/>
          </p:blipFill>
          <p:spPr>
            <a:xfrm>
              <a:off x="228600" y="951977"/>
              <a:ext cx="1906571" cy="5232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A92370-FB1B-6949-99E9-E9DFEC796E01}"/>
                </a:ext>
              </a:extLst>
            </p:cNvPr>
            <p:cNvSpPr txBox="1"/>
            <p:nvPr/>
          </p:nvSpPr>
          <p:spPr>
            <a:xfrm>
              <a:off x="527899" y="843699"/>
              <a:ext cx="2019894" cy="5309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WHY WE</a:t>
              </a:r>
            </a:p>
            <a:p>
              <a:r>
                <a:rPr lang="en-US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PRESS ON . . 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64F1A98-38FF-3B48-AB81-CED63D822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338" y="621320"/>
            <a:ext cx="3349101" cy="45833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85C8D4-0180-A643-9756-749F4ADF32CF}"/>
              </a:ext>
            </a:extLst>
          </p:cNvPr>
          <p:cNvSpPr/>
          <p:nvPr/>
        </p:nvSpPr>
        <p:spPr>
          <a:xfrm>
            <a:off x="8408993" y="5233689"/>
            <a:ext cx="2897380" cy="79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QUANTUM LITERACY NETWORK</a:t>
            </a:r>
            <a:r>
              <a:rPr lang="en-US" sz="1333" b="1" i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/>
            </a:r>
            <a:br>
              <a:rPr lang="en-US" sz="1333" b="1" i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May 2021</a:t>
            </a:r>
            <a:endParaRPr lang="en-US" sz="1467" dirty="0">
              <a:solidFill>
                <a:schemeClr val="bg1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955E10-5157-DB4B-A8D5-0CBA433CAE0C}"/>
              </a:ext>
            </a:extLst>
          </p:cNvPr>
          <p:cNvSpPr/>
          <p:nvPr/>
        </p:nvSpPr>
        <p:spPr>
          <a:xfrm>
            <a:off x="8165397" y="621320"/>
            <a:ext cx="3384571" cy="45833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86B425-DBCC-0242-B440-28EECA4BF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17" t="32659" r="51417"/>
          <a:stretch/>
        </p:blipFill>
        <p:spPr>
          <a:xfrm>
            <a:off x="8165398" y="621320"/>
            <a:ext cx="3384570" cy="458330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D3023E-550E-1648-ADAC-6B71D8D51C89}"/>
              </a:ext>
            </a:extLst>
          </p:cNvPr>
          <p:cNvSpPr txBox="1"/>
          <p:nvPr/>
        </p:nvSpPr>
        <p:spPr>
          <a:xfrm>
            <a:off x="7662441" y="4469324"/>
            <a:ext cx="4375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convergence begins,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accelerates.</a:t>
            </a:r>
          </a:p>
        </p:txBody>
      </p:sp>
      <p:pic>
        <p:nvPicPr>
          <p:cNvPr id="13" name="Google Shape;71;p6">
            <a:extLst>
              <a:ext uri="{FF2B5EF4-FFF2-40B4-BE49-F238E27FC236}">
                <a16:creationId xmlns:a16="http://schemas.microsoft.com/office/drawing/2014/main" id="{3AAE253B-C020-48BE-8C80-5D4441C31D5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0" y="4139699"/>
            <a:ext cx="3551673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A0DAE7-317B-4F9B-B3BE-73168E765357}"/>
              </a:ext>
            </a:extLst>
          </p:cNvPr>
          <p:cNvSpPr/>
          <p:nvPr/>
        </p:nvSpPr>
        <p:spPr>
          <a:xfrm>
            <a:off x="364517" y="4105722"/>
            <a:ext cx="28226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5067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470" y="0"/>
            <a:ext cx="4787371" cy="6240780"/>
          </a:xfrm>
          <a:prstGeom prst="rect">
            <a:avLst/>
          </a:prstGeom>
        </p:spPr>
      </p:pic>
      <p:pic>
        <p:nvPicPr>
          <p:cNvPr id="1030" name="Picture 6" descr="C:\Users\TIMOTH~1.AKE\AppData\Local\Temp\SNAGHTML1c93ed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5" y="2314575"/>
            <a:ext cx="1995475" cy="204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460841" y="2289393"/>
            <a:ext cx="362638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Contact Information: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Timothy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A.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Akers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Morgan State University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Timothy.akers@morgan.edu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Also, go to:</a:t>
            </a:r>
          </a:p>
          <a:p>
            <a:pPr algn="ctr"/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quantumliteracy.com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&amp;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NQLweek.com</a:t>
            </a:r>
          </a:p>
          <a:p>
            <a:pPr algn="ctr"/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73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2415B-C308-0C44-80BF-B86ED0497D69}"/>
              </a:ext>
            </a:extLst>
          </p:cNvPr>
          <p:cNvGrpSpPr/>
          <p:nvPr/>
        </p:nvGrpSpPr>
        <p:grpSpPr>
          <a:xfrm>
            <a:off x="-72192" y="651912"/>
            <a:ext cx="12291861" cy="6909279"/>
            <a:chOff x="0" y="503703"/>
            <a:chExt cx="9218896" cy="5181959"/>
          </a:xfrm>
        </p:grpSpPr>
        <p:pic>
          <p:nvPicPr>
            <p:cNvPr id="17" name="Picture 1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DE77C2CE-D42F-6146-B364-369400C42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3703"/>
              <a:ext cx="9218896" cy="5181959"/>
            </a:xfrm>
            <a:prstGeom prst="rect">
              <a:avLst/>
            </a:prstGeom>
          </p:spPr>
        </p:pic>
        <p:sp>
          <p:nvSpPr>
            <p:cNvPr id="18" name="Google Shape;129;ga7955cbdb4_0_0">
              <a:extLst>
                <a:ext uri="{FF2B5EF4-FFF2-40B4-BE49-F238E27FC236}">
                  <a16:creationId xmlns:a16="http://schemas.microsoft.com/office/drawing/2014/main" id="{6E626621-37B6-8B44-B198-33B2DBB2A7A6}"/>
                </a:ext>
              </a:extLst>
            </p:cNvPr>
            <p:cNvSpPr txBox="1"/>
            <p:nvPr/>
          </p:nvSpPr>
          <p:spPr>
            <a:xfrm>
              <a:off x="1215008" y="3515469"/>
              <a:ext cx="816412" cy="526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1200" b="1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Dr. Kevin Peters</a:t>
              </a:r>
              <a:endParaRPr lang="en-US" sz="12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  <a:p>
              <a:pPr lvl="0" algn="ctr"/>
              <a:r>
                <a:rPr lang="en" sz="1200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Co-PI</a:t>
              </a:r>
              <a:endParaRPr sz="2133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19" name="Google Shape;130;ga7955cbdb4_0_0">
              <a:extLst>
                <a:ext uri="{FF2B5EF4-FFF2-40B4-BE49-F238E27FC236}">
                  <a16:creationId xmlns:a16="http://schemas.microsoft.com/office/drawing/2014/main" id="{65CF11C2-0571-AF46-A637-4C6C636F3C48}"/>
                </a:ext>
              </a:extLst>
            </p:cNvPr>
            <p:cNvSpPr txBox="1"/>
            <p:nvPr/>
          </p:nvSpPr>
          <p:spPr>
            <a:xfrm>
              <a:off x="3117446" y="3515469"/>
              <a:ext cx="97090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1200" b="1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Dr. Roxanne Hughes</a:t>
              </a:r>
              <a:endParaRPr lang="en-US" sz="12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  <a:p>
              <a:pPr lvl="0" algn="ctr"/>
              <a:r>
                <a:rPr lang="en" sz="1200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Co-PI</a:t>
              </a:r>
              <a:endParaRPr sz="2133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0" name="Google Shape;131;ga7955cbdb4_0_0">
              <a:extLst>
                <a:ext uri="{FF2B5EF4-FFF2-40B4-BE49-F238E27FC236}">
                  <a16:creationId xmlns:a16="http://schemas.microsoft.com/office/drawing/2014/main" id="{E88EF178-B62E-C748-B796-88BAAC13E397}"/>
                </a:ext>
              </a:extLst>
            </p:cNvPr>
            <p:cNvSpPr txBox="1"/>
            <p:nvPr/>
          </p:nvSpPr>
          <p:spPr>
            <a:xfrm>
              <a:off x="4183770" y="3515469"/>
              <a:ext cx="854070" cy="5868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1200" b="1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Dr. Denise Baken</a:t>
              </a:r>
              <a:endParaRPr lang="en-US" sz="12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  <a:p>
              <a:pPr lvl="0" algn="ctr"/>
              <a:r>
                <a:rPr lang="en" sz="1200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Co-PI</a:t>
              </a:r>
              <a:endParaRPr sz="2133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1" name="Google Shape;133;ga7955cbdb4_0_0">
              <a:extLst>
                <a:ext uri="{FF2B5EF4-FFF2-40B4-BE49-F238E27FC236}">
                  <a16:creationId xmlns:a16="http://schemas.microsoft.com/office/drawing/2014/main" id="{35DF7C15-22B4-BA44-B8DE-84117BA10D51}"/>
                </a:ext>
              </a:extLst>
            </p:cNvPr>
            <p:cNvSpPr txBox="1"/>
            <p:nvPr/>
          </p:nvSpPr>
          <p:spPr>
            <a:xfrm>
              <a:off x="14840" y="3515469"/>
              <a:ext cx="1200169" cy="736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1200" b="1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Dr. Timothy Akers</a:t>
              </a:r>
              <a:endParaRPr lang="en-US" sz="12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  <a:p>
              <a:pPr algn="ctr"/>
              <a:r>
                <a:rPr lang="en" sz="1200" dirty="0">
                  <a:solidFill>
                    <a:srgbClr val="000000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Lead-PI and </a:t>
              </a:r>
              <a:r>
                <a:rPr lang="en" sz="1100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Member, </a:t>
              </a:r>
              <a:endParaRPr lang="en" sz="12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Arial Narrow"/>
              </a:endParaRPr>
            </a:p>
            <a:p>
              <a:pPr lvl="0" algn="ctr"/>
              <a:r>
                <a:rPr lang="en-US" sz="1100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National Quantum Initiative Advisory Committee</a:t>
              </a:r>
              <a:endParaRPr lang="en" sz="1100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Arial Narrow"/>
              </a:endParaRPr>
            </a:p>
          </p:txBody>
        </p:sp>
        <p:sp>
          <p:nvSpPr>
            <p:cNvPr id="22" name="Google Shape;140;ga7955cbdb4_0_0">
              <a:extLst>
                <a:ext uri="{FF2B5EF4-FFF2-40B4-BE49-F238E27FC236}">
                  <a16:creationId xmlns:a16="http://schemas.microsoft.com/office/drawing/2014/main" id="{BB070FAB-7EDB-E54D-B295-85C4A9A1C31A}"/>
                </a:ext>
              </a:extLst>
            </p:cNvPr>
            <p:cNvSpPr txBox="1"/>
            <p:nvPr/>
          </p:nvSpPr>
          <p:spPr>
            <a:xfrm>
              <a:off x="6071657" y="3515469"/>
              <a:ext cx="1016954" cy="3480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1200" b="1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Dr. Marilyn Hamilton</a:t>
              </a:r>
              <a:endParaRPr lang="en-US" sz="12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  <a:p>
              <a:pPr algn="ctr"/>
              <a:r>
                <a:rPr lang="en-US" sz="1200" dirty="0">
                  <a:solidFill>
                    <a:srgbClr val="000000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Team Lead</a:t>
              </a:r>
              <a:endParaRPr lang="en-US" sz="2133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3" name="Google Shape;141;ga7955cbdb4_0_0">
              <a:extLst>
                <a:ext uri="{FF2B5EF4-FFF2-40B4-BE49-F238E27FC236}">
                  <a16:creationId xmlns:a16="http://schemas.microsoft.com/office/drawing/2014/main" id="{438D64C0-4353-304A-9CD9-D522196CB15B}"/>
                </a:ext>
              </a:extLst>
            </p:cNvPr>
            <p:cNvSpPr txBox="1"/>
            <p:nvPr/>
          </p:nvSpPr>
          <p:spPr>
            <a:xfrm>
              <a:off x="5190342" y="3515469"/>
              <a:ext cx="841627" cy="526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1200" b="1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Ms. Lily Milliner</a:t>
              </a:r>
              <a:endParaRPr lang="en-US" sz="12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  <a:p>
              <a:pPr lvl="0" algn="ctr"/>
              <a:r>
                <a:rPr lang="en-US" sz="1200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Co-PI</a:t>
              </a:r>
              <a:endParaRPr lang="en-US" sz="12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4" name="Google Shape;142;ga7955cbdb4_0_0">
              <a:extLst>
                <a:ext uri="{FF2B5EF4-FFF2-40B4-BE49-F238E27FC236}">
                  <a16:creationId xmlns:a16="http://schemas.microsoft.com/office/drawing/2014/main" id="{DDCA7342-0150-714A-B7E8-9E5964A24E13}"/>
                </a:ext>
              </a:extLst>
            </p:cNvPr>
            <p:cNvSpPr txBox="1"/>
            <p:nvPr/>
          </p:nvSpPr>
          <p:spPr>
            <a:xfrm>
              <a:off x="7003877" y="3515469"/>
              <a:ext cx="1172541" cy="3480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1200" b="1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Dr. Evelyn Sowells-Boone</a:t>
              </a:r>
              <a:endParaRPr lang="en-US" sz="12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  <a:p>
              <a:pPr algn="ctr"/>
              <a:r>
                <a:rPr lang="en" sz="1200" dirty="0">
                  <a:solidFill>
                    <a:srgbClr val="000000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Team Lead</a:t>
              </a:r>
              <a:endParaRPr sz="2133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5" name="Google Shape;143;ga7955cbdb4_0_0">
              <a:extLst>
                <a:ext uri="{FF2B5EF4-FFF2-40B4-BE49-F238E27FC236}">
                  <a16:creationId xmlns:a16="http://schemas.microsoft.com/office/drawing/2014/main" id="{B896397B-3CA3-C943-A815-F1B2E9C29839}"/>
                </a:ext>
              </a:extLst>
            </p:cNvPr>
            <p:cNvSpPr txBox="1"/>
            <p:nvPr/>
          </p:nvSpPr>
          <p:spPr>
            <a:xfrm>
              <a:off x="8017651" y="3515469"/>
              <a:ext cx="1120813" cy="3480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1200" b="1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Dr. Tonya Smith-Jackson</a:t>
              </a:r>
              <a:endParaRPr lang="en-US" sz="12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  <a:p>
              <a:pPr algn="ctr"/>
              <a:r>
                <a:rPr lang="en" sz="1200" dirty="0">
                  <a:solidFill>
                    <a:srgbClr val="000000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Team Lead</a:t>
              </a:r>
              <a:endParaRPr sz="2133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6" name="Google Shape;160;ga7955cbdb4_0_0">
              <a:extLst>
                <a:ext uri="{FF2B5EF4-FFF2-40B4-BE49-F238E27FC236}">
                  <a16:creationId xmlns:a16="http://schemas.microsoft.com/office/drawing/2014/main" id="{D1316775-23A4-6A43-A307-24F20D211FA6}"/>
                </a:ext>
              </a:extLst>
            </p:cNvPr>
            <p:cNvSpPr txBox="1"/>
            <p:nvPr/>
          </p:nvSpPr>
          <p:spPr>
            <a:xfrm>
              <a:off x="2215794" y="3515469"/>
              <a:ext cx="805264" cy="526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1200" b="1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Dr. Birol Ozturk</a:t>
              </a:r>
              <a:endParaRPr lang="en-US" sz="12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  <a:p>
              <a:pPr lvl="0" algn="ctr"/>
              <a:r>
                <a:rPr lang="en-US" sz="1200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  <a:sym typeface="Arial Narrow"/>
                </a:rPr>
                <a:t>Co-PI</a:t>
              </a:r>
              <a:endParaRPr lang="en-US" sz="12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</p:grpSp>
      <p:pic>
        <p:nvPicPr>
          <p:cNvPr id="45" name="Google Shape;154;ga7955cbdb4_0_0">
            <a:extLst>
              <a:ext uri="{FF2B5EF4-FFF2-40B4-BE49-F238E27FC236}">
                <a16:creationId xmlns:a16="http://schemas.microsoft.com/office/drawing/2014/main" id="{2D8AC623-0EF2-D642-BD7D-0E0027F8D9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3067271" y="651912"/>
            <a:ext cx="6057456" cy="150711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7A93FAA-5E35-BB4A-9364-D751C6C699F3}"/>
              </a:ext>
            </a:extLst>
          </p:cNvPr>
          <p:cNvSpPr txBox="1"/>
          <p:nvPr/>
        </p:nvSpPr>
        <p:spPr>
          <a:xfrm>
            <a:off x="4235532" y="5438601"/>
            <a:ext cx="372093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quantumliteracy.com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0219289-1038-4824-98A9-C8F6497C1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8268" y="163272"/>
            <a:ext cx="956108" cy="14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83434" y="1203336"/>
            <a:ext cx="5633245" cy="4897367"/>
            <a:chOff x="603527" y="1184247"/>
            <a:chExt cx="5633245" cy="489736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777432-ACBC-2844-A220-358A7C8896FF}"/>
                </a:ext>
              </a:extLst>
            </p:cNvPr>
            <p:cNvSpPr/>
            <p:nvPr/>
          </p:nvSpPr>
          <p:spPr>
            <a:xfrm>
              <a:off x="603527" y="5671245"/>
              <a:ext cx="5633244" cy="4103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A85CDE7-7A0A-42D8-97F3-CA1AA4A70F6A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"/>
            <a:stretch/>
          </p:blipFill>
          <p:spPr bwMode="auto">
            <a:xfrm>
              <a:off x="603528" y="1184247"/>
              <a:ext cx="5633244" cy="44869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A9F808-BD81-4697-B821-2A8AAE558AB1}"/>
                </a:ext>
              </a:extLst>
            </p:cNvPr>
            <p:cNvSpPr txBox="1"/>
            <p:nvPr/>
          </p:nvSpPr>
          <p:spPr>
            <a:xfrm>
              <a:off x="603527" y="5727695"/>
              <a:ext cx="5633244" cy="318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67" b="1" spc="-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en-US" sz="1467" b="1" spc="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en-US" sz="1467" b="1" spc="-13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rt</a:t>
              </a:r>
              <a:r>
                <a:rPr lang="en-US" sz="1467" b="1" spc="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67" b="1" spc="-2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en-US" sz="1467" b="1" spc="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ns</a:t>
              </a:r>
              <a:r>
                <a:rPr lang="en-US" sz="1467" b="1" spc="-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en-US" sz="1467" b="1" spc="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en-US" sz="1467" b="1" spc="-2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  <a:r>
                <a:rPr lang="en-US" sz="1467" b="1" spc="-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ys</a:t>
              </a:r>
              <a:r>
                <a:rPr lang="en-US" sz="1467" b="1" spc="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n-US" sz="1467" b="1" spc="-13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 </a:t>
              </a:r>
              <a:r>
                <a:rPr lang="en-US" sz="1467" b="1" spc="-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ec</a:t>
              </a:r>
              <a:r>
                <a:rPr lang="en-US" sz="1467" b="1" spc="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en-US" sz="1467" b="1" spc="-13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e, </a:t>
              </a:r>
              <a:r>
                <a:rPr lang="en-US" sz="1467" b="1" spc="-2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</a:t>
              </a:r>
              <a:r>
                <a:rPr lang="en-US" sz="1467" b="1" spc="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nc</a:t>
              </a:r>
              <a:r>
                <a:rPr lang="en-US" sz="1467" b="1" spc="-13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en-US" sz="1467" b="1" spc="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 </a:t>
              </a:r>
              <a:r>
                <a:rPr lang="en-US" sz="1467" b="1" spc="-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en-US" sz="1467" b="1" spc="-13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en-US" sz="1467" b="1" spc="-13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</a:t>
              </a:r>
              <a:r>
                <a:rPr lang="en-US" sz="1467" b="1" spc="7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</a:t>
              </a:r>
              <a:r>
                <a:rPr lang="en-US" sz="1467" b="1" spc="-13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</a:t>
              </a:r>
              <a:r>
                <a:rPr lang="en-US" sz="1467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1946.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3940F94-2FA6-7646-ABCA-88CF882757E7}"/>
              </a:ext>
            </a:extLst>
          </p:cNvPr>
          <p:cNvSpPr txBox="1"/>
          <p:nvPr/>
        </p:nvSpPr>
        <p:spPr>
          <a:xfrm>
            <a:off x="256796" y="655946"/>
            <a:ext cx="1174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DIVERSITY AND INCLUSION IN QUANTUM </a:t>
            </a: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LITERACY EDUCATION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0605" y="1203336"/>
            <a:ext cx="5633245" cy="4884667"/>
            <a:chOff x="6343650" y="1184247"/>
            <a:chExt cx="5157189" cy="4884667"/>
          </a:xfrm>
        </p:grpSpPr>
        <p:pic>
          <p:nvPicPr>
            <p:cNvPr id="18" name="Picture 17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553DA4F8-9C2A-4974-95ED-51C05FB11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3824"/>
            <a:stretch/>
          </p:blipFill>
          <p:spPr>
            <a:xfrm>
              <a:off x="6343650" y="1184247"/>
              <a:ext cx="5157189" cy="488244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BF525F-A57C-9441-895D-E9F67EFFBC1B}"/>
                </a:ext>
              </a:extLst>
            </p:cNvPr>
            <p:cNvSpPr/>
            <p:nvPr/>
          </p:nvSpPr>
          <p:spPr>
            <a:xfrm>
              <a:off x="6343650" y="5658545"/>
              <a:ext cx="5144486" cy="4103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05B5B48-A409-4633-9D71-2A2CDC2746A5}"/>
                </a:ext>
              </a:extLst>
            </p:cNvPr>
            <p:cNvSpPr/>
            <p:nvPr/>
          </p:nvSpPr>
          <p:spPr>
            <a:xfrm>
              <a:off x="6372225" y="5707241"/>
              <a:ext cx="51159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Inscription on the Wright Memorial at Kitty Hawk, 1903.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FAB26B1-3212-A24B-865C-A0125FE30852}"/>
              </a:ext>
            </a:extLst>
          </p:cNvPr>
          <p:cNvSpPr/>
          <p:nvPr/>
        </p:nvSpPr>
        <p:spPr>
          <a:xfrm>
            <a:off x="391818" y="1156782"/>
            <a:ext cx="5447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“Conceived by genius.</a:t>
            </a:r>
          </a:p>
          <a:p>
            <a:r>
              <a:rPr lang="en-US" b="1" dirty="0">
                <a:latin typeface="Helvetica" pitchFamily="2" charset="0"/>
              </a:rPr>
              <a:t>  Achieved by dauntless resolution</a:t>
            </a:r>
          </a:p>
          <a:p>
            <a:r>
              <a:rPr lang="en-US" b="1" dirty="0">
                <a:latin typeface="Helvetica" pitchFamily="2" charset="0"/>
              </a:rPr>
              <a:t>  and unconquerable faith.”</a:t>
            </a:r>
            <a:endParaRPr lang="en-US" b="1" dirty="0">
              <a:effectLst/>
              <a:latin typeface="Helvetica" pitchFamily="2" charset="0"/>
            </a:endParaRPr>
          </a:p>
        </p:txBody>
      </p:sp>
      <p:pic>
        <p:nvPicPr>
          <p:cNvPr id="10" name="Google Shape;154;ga7955cbdb4_0_0">
            <a:extLst>
              <a:ext uri="{FF2B5EF4-FFF2-40B4-BE49-F238E27FC236}">
                <a16:creationId xmlns:a16="http://schemas.microsoft.com/office/drawing/2014/main" id="{2D8AC623-0EF2-D642-BD7D-0E0027F8D9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452071" y="85508"/>
            <a:ext cx="2331104" cy="579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6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858B65-8EF7-444A-837B-02E3F11F7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27"/>
          <a:stretch/>
        </p:blipFill>
        <p:spPr>
          <a:xfrm>
            <a:off x="651856" y="324896"/>
            <a:ext cx="11172305" cy="587270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8CA4F5-4B36-4646-A865-8FED05ECE431}"/>
              </a:ext>
            </a:extLst>
          </p:cNvPr>
          <p:cNvSpPr txBox="1">
            <a:spLocks/>
          </p:cNvSpPr>
          <p:nvPr/>
        </p:nvSpPr>
        <p:spPr>
          <a:xfrm>
            <a:off x="10091651" y="840992"/>
            <a:ext cx="1836143" cy="361187"/>
          </a:xfrm>
          <a:prstGeom prst="rect">
            <a:avLst/>
          </a:prstGeom>
          <a:solidFill>
            <a:srgbClr val="27547D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I</a:t>
            </a:r>
          </a:p>
        </p:txBody>
      </p:sp>
      <p:pic>
        <p:nvPicPr>
          <p:cNvPr id="7" name="Google Shape;154;ga7955cbdb4_0_0">
            <a:extLst>
              <a:ext uri="{FF2B5EF4-FFF2-40B4-BE49-F238E27FC236}">
                <a16:creationId xmlns:a16="http://schemas.microsoft.com/office/drawing/2014/main" id="{2D8AC623-0EF2-D642-BD7D-0E0027F8D9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452071" y="85508"/>
            <a:ext cx="2331104" cy="57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641" y="4086225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9" y="2310719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4" y="4629150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376" y="1500169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49" y="397240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4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AC41FF-FC20-4083-85BF-92D3BDE5F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16"/>
          <a:stretch/>
        </p:blipFill>
        <p:spPr>
          <a:xfrm>
            <a:off x="721930" y="414000"/>
            <a:ext cx="10748141" cy="5715444"/>
          </a:xfrm>
          <a:prstGeom prst="rect">
            <a:avLst/>
          </a:prstGeom>
        </p:spPr>
      </p:pic>
      <p:pic>
        <p:nvPicPr>
          <p:cNvPr id="6" name="Google Shape;154;ga7955cbdb4_0_0">
            <a:extLst>
              <a:ext uri="{FF2B5EF4-FFF2-40B4-BE49-F238E27FC236}">
                <a16:creationId xmlns:a16="http://schemas.microsoft.com/office/drawing/2014/main" id="{2D8AC623-0EF2-D642-BD7D-0E0027F8D9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452071" y="85508"/>
            <a:ext cx="2331104" cy="5799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8CA4F5-4B36-4646-A865-8FED05ECE431}"/>
              </a:ext>
            </a:extLst>
          </p:cNvPr>
          <p:cNvSpPr txBox="1">
            <a:spLocks/>
          </p:cNvSpPr>
          <p:nvPr/>
        </p:nvSpPr>
        <p:spPr>
          <a:xfrm>
            <a:off x="10091651" y="840992"/>
            <a:ext cx="1836143" cy="361187"/>
          </a:xfrm>
          <a:prstGeom prst="rect">
            <a:avLst/>
          </a:prstGeom>
          <a:solidFill>
            <a:srgbClr val="27547D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I</a:t>
            </a:r>
          </a:p>
        </p:txBody>
      </p:sp>
      <p:pic>
        <p:nvPicPr>
          <p:cNvPr id="8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866" y="3876675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9" y="2310719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4" y="4629150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776" y="1347769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49" y="397240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4EDF27-A30A-4CAB-9D4D-13830D644E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22"/>
          <a:stretch/>
        </p:blipFill>
        <p:spPr>
          <a:xfrm>
            <a:off x="894488" y="985284"/>
            <a:ext cx="10403023" cy="502510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726428-1427-43A9-B216-B414F518EA17}"/>
              </a:ext>
            </a:extLst>
          </p:cNvPr>
          <p:cNvSpPr txBox="1">
            <a:spLocks/>
          </p:cNvSpPr>
          <p:nvPr/>
        </p:nvSpPr>
        <p:spPr>
          <a:xfrm>
            <a:off x="9613899" y="876004"/>
            <a:ext cx="2313895" cy="431210"/>
          </a:xfrm>
          <a:prstGeom prst="rect">
            <a:avLst/>
          </a:prstGeom>
          <a:solidFill>
            <a:srgbClr val="27547D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</a:t>
            </a:r>
            <a:r>
              <a:rPr lang="en-US" sz="2400" dirty="0" smtClean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lang="en-US" sz="24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Pathway</a:t>
            </a:r>
          </a:p>
        </p:txBody>
      </p:sp>
      <p:pic>
        <p:nvPicPr>
          <p:cNvPr id="5" name="Google Shape;154;ga7955cbdb4_0_0">
            <a:extLst>
              <a:ext uri="{FF2B5EF4-FFF2-40B4-BE49-F238E27FC236}">
                <a16:creationId xmlns:a16="http://schemas.microsoft.com/office/drawing/2014/main" id="{2D8AC623-0EF2-D642-BD7D-0E0027F8D9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452071" y="85508"/>
            <a:ext cx="2331104" cy="57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46" y="4730701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581" y="3894084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071" y="3116777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206" y="2407786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206" y="1832097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67" y="1149610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8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D46F52-D995-4EC8-827B-10851E3F6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15" y="370703"/>
            <a:ext cx="10532783" cy="5793031"/>
          </a:xfrm>
          <a:prstGeom prst="rect">
            <a:avLst/>
          </a:prstGeom>
        </p:spPr>
      </p:pic>
      <p:pic>
        <p:nvPicPr>
          <p:cNvPr id="6" name="Google Shape;154;ga7955cbdb4_0_0">
            <a:extLst>
              <a:ext uri="{FF2B5EF4-FFF2-40B4-BE49-F238E27FC236}">
                <a16:creationId xmlns:a16="http://schemas.microsoft.com/office/drawing/2014/main" id="{2D8AC623-0EF2-D642-BD7D-0E0027F8D9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452071" y="85508"/>
            <a:ext cx="2331104" cy="5799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6819901" y="3619500"/>
            <a:ext cx="5107894" cy="2390775"/>
          </a:xfrm>
          <a:prstGeom prst="ellipse">
            <a:avLst/>
          </a:prstGeom>
          <a:solidFill>
            <a:srgbClr val="FF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726428-1427-43A9-B216-B414F518EA17}"/>
              </a:ext>
            </a:extLst>
          </p:cNvPr>
          <p:cNvSpPr txBox="1">
            <a:spLocks/>
          </p:cNvSpPr>
          <p:nvPr/>
        </p:nvSpPr>
        <p:spPr>
          <a:xfrm>
            <a:off x="10506075" y="876004"/>
            <a:ext cx="1421719" cy="431210"/>
          </a:xfrm>
          <a:prstGeom prst="rect">
            <a:avLst/>
          </a:prstGeom>
          <a:solidFill>
            <a:srgbClr val="27547D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</a:t>
            </a:r>
            <a:r>
              <a:rPr lang="en-US" sz="2400" dirty="0" smtClean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endParaRPr lang="en-US" sz="2400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806" y="1117783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66" y="0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823" y="1994453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092" y="4075466"/>
            <a:ext cx="950529" cy="9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8519CF-5BEE-7141-8592-3AE31B951B41}"/>
              </a:ext>
            </a:extLst>
          </p:cNvPr>
          <p:cNvSpPr/>
          <p:nvPr/>
        </p:nvSpPr>
        <p:spPr>
          <a:xfrm rot="10800000">
            <a:off x="583063" y="1536654"/>
            <a:ext cx="5622615" cy="4013405"/>
          </a:xfrm>
          <a:prstGeom prst="rect">
            <a:avLst/>
          </a:prstGeom>
          <a:gradFill flip="none" rotWithShape="1">
            <a:gsLst>
              <a:gs pos="50000">
                <a:srgbClr val="BDD4E9">
                  <a:alpha val="75686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0FB588F-852C-4D4D-97E6-2F952CC4C8B8}"/>
              </a:ext>
            </a:extLst>
          </p:cNvPr>
          <p:cNvSpPr txBox="1">
            <a:spLocks/>
          </p:cNvSpPr>
          <p:nvPr/>
        </p:nvSpPr>
        <p:spPr>
          <a:xfrm>
            <a:off x="230124" y="750074"/>
            <a:ext cx="11731752" cy="6035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MAJOR QUANTUM LITERATE WORKFORCE IMPACT</a:t>
            </a:r>
            <a:b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E4938-69E5-BB47-92F2-9B60FC1BC60A}"/>
              </a:ext>
            </a:extLst>
          </p:cNvPr>
          <p:cNvSpPr txBox="1"/>
          <p:nvPr/>
        </p:nvSpPr>
        <p:spPr>
          <a:xfrm>
            <a:off x="714376" y="1947553"/>
            <a:ext cx="5491302" cy="349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2133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There’s a supply-chain problem brewing </a:t>
            </a:r>
            <a:r>
              <a:rPr lang="en-US" sz="2133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</a:t>
            </a:r>
            <a:r>
              <a:rPr lang="en-US" sz="2133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 range when things become more </a:t>
            </a:r>
            <a:r>
              <a:rPr lang="en-US" sz="2133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commercial. It’s </a:t>
            </a:r>
            <a:r>
              <a:rPr lang="en-US" sz="2133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just the same rack that a telecom technician </a:t>
            </a:r>
            <a:r>
              <a:rPr lang="en-US" sz="2133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install </a:t>
            </a:r>
            <a:r>
              <a:rPr lang="en-US" sz="2133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forget about. The future will require </a:t>
            </a:r>
            <a:r>
              <a:rPr lang="en-US" sz="2133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much more </a:t>
            </a:r>
            <a:r>
              <a:rPr lang="en-US" sz="2133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specific components targeting a wide </a:t>
            </a:r>
            <a:r>
              <a:rPr lang="en-US" sz="2133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 of </a:t>
            </a:r>
            <a:r>
              <a:rPr lang="en-US" sz="2133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quantum applications</a:t>
            </a:r>
            <a:r>
              <a:rPr lang="en-US" sz="2133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.”</a:t>
            </a:r>
            <a:endParaRPr lang="en-US" sz="2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n-US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Celia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Merzbacher, Ph.D</a:t>
            </a:r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 Director</a:t>
            </a:r>
          </a:p>
          <a:p>
            <a:pPr algn="r"/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Quantum Economic Development </a:t>
            </a:r>
            <a:r>
              <a:rPr lang="en-U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Consortium</a:t>
            </a:r>
          </a:p>
          <a:p>
            <a:pPr lvl="0" algn="r">
              <a:lnSpc>
                <a:spcPct val="107000"/>
              </a:lnSpc>
            </a:pPr>
            <a:r>
              <a:rPr lang="en-US" sz="1000" i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</a:t>
            </a:r>
            <a:r>
              <a:rPr lang="en-US" sz="1000" i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“Plan for Quantum Supply Chains and Supply-Chain Management”</a:t>
            </a:r>
            <a:r>
              <a:rPr lang="en-US" sz="10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(White Paper)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</a:pPr>
            <a:r>
              <a:rPr lang="en-US" sz="10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Carolyn </a:t>
            </a:r>
            <a:r>
              <a:rPr lang="en-US" sz="1000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Mathas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D9D23-7936-E540-A09B-34F3C34F17DD}"/>
              </a:ext>
            </a:extLst>
          </p:cNvPr>
          <p:cNvSpPr txBox="1"/>
          <p:nvPr/>
        </p:nvSpPr>
        <p:spPr>
          <a:xfrm>
            <a:off x="6336993" y="1571793"/>
            <a:ext cx="575023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Quantum Project Objectives</a:t>
            </a:r>
            <a:b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Gen-Z Q-Literacy </a:t>
            </a:r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Skilled QL-Workforce 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2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Deep Learning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Mitigate Historical 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Bias</a:t>
            </a:r>
            <a:endParaRPr lang="en-U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</a:t>
            </a:r>
            <a:r>
              <a:rPr lang="en-US" sz="2000" i="1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Position-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2000" i="1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Application-Based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Training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Deliver Diverse Learning Styles</a:t>
            </a:r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Scalable QL-Defense Systems </a:t>
            </a:r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Targeted QL-Learning (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Quantum Applications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oogle Shape;154;ga7955cbdb4_0_0">
            <a:extLst>
              <a:ext uri="{FF2B5EF4-FFF2-40B4-BE49-F238E27FC236}">
                <a16:creationId xmlns:a16="http://schemas.microsoft.com/office/drawing/2014/main" id="{2D8AC623-0EF2-D642-BD7D-0E0027F8D9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8452071" y="85508"/>
            <a:ext cx="2331104" cy="57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92" y="2146852"/>
            <a:ext cx="446621" cy="4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92" y="2582894"/>
            <a:ext cx="446621" cy="4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91" y="3024419"/>
            <a:ext cx="446621" cy="4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93" y="3455365"/>
            <a:ext cx="446621" cy="4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90" y="3912565"/>
            <a:ext cx="446621" cy="4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89" y="4369765"/>
            <a:ext cx="446621" cy="4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owerpoint Check Mark Symbol - ClipArt 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89" y="4832812"/>
            <a:ext cx="446621" cy="4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98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636215-F71D-984A-A08D-88D9CB202632}"/>
              </a:ext>
            </a:extLst>
          </p:cNvPr>
          <p:cNvSpPr/>
          <p:nvPr/>
        </p:nvSpPr>
        <p:spPr>
          <a:xfrm>
            <a:off x="-450574" y="229646"/>
            <a:ext cx="9389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QUANTUM APPLICATIONS  </a:t>
            </a:r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PLANNED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COLLABORATIVE </a:t>
            </a:r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APPROACHES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SUCCESS</a:t>
            </a:r>
            <a:r>
              <a:rPr lang="en-US" b="1" dirty="0"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b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744967"/>
            <a:ext cx="11430000" cy="5395808"/>
          </a:xfrm>
          <a:prstGeom prst="rect">
            <a:avLst/>
          </a:prstGeom>
        </p:spPr>
      </p:pic>
      <p:pic>
        <p:nvPicPr>
          <p:cNvPr id="8" name="Google Shape;154;ga7955cbdb4_0_0">
            <a:extLst>
              <a:ext uri="{FF2B5EF4-FFF2-40B4-BE49-F238E27FC236}">
                <a16:creationId xmlns:a16="http://schemas.microsoft.com/office/drawing/2014/main" id="{2D8AC623-0EF2-D642-BD7D-0E0027F8D9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452071" y="85508"/>
            <a:ext cx="2331104" cy="579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86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7360</TotalTime>
  <Words>356</Words>
  <Application>Microsoft Office PowerPoint</Application>
  <PresentationFormat>Widescreen</PresentationFormat>
  <Paragraphs>73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Georgia</vt:lpstr>
      <vt:lpstr>Helvetica</vt:lpstr>
      <vt:lpstr>Helvetica Neue</vt:lpstr>
      <vt:lpstr>Helvetica Neue Light</vt:lpstr>
      <vt:lpstr>Open Sans</vt:lpstr>
      <vt:lpstr>Open Sans Condensed Light</vt:lpstr>
      <vt:lpstr>Open Sans Semibold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Sherry Loveless</dc:creator>
  <cp:lastModifiedBy>Dr. Timothy A. Akers</cp:lastModifiedBy>
  <cp:revision>233</cp:revision>
  <cp:lastPrinted>2021-06-11T22:38:54Z</cp:lastPrinted>
  <dcterms:created xsi:type="dcterms:W3CDTF">2021-06-02T15:06:37Z</dcterms:created>
  <dcterms:modified xsi:type="dcterms:W3CDTF">2021-08-10T18:47:32Z</dcterms:modified>
</cp:coreProperties>
</file>