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2"/>
  </p:notesMasterIdLst>
  <p:sldIdLst>
    <p:sldId id="256" r:id="rId2"/>
    <p:sldId id="276" r:id="rId3"/>
    <p:sldId id="301" r:id="rId4"/>
    <p:sldId id="300" r:id="rId5"/>
    <p:sldId id="279" r:id="rId6"/>
    <p:sldId id="287" r:id="rId7"/>
    <p:sldId id="291" r:id="rId8"/>
    <p:sldId id="262" r:id="rId9"/>
    <p:sldId id="281" r:id="rId10"/>
    <p:sldId id="282" r:id="rId11"/>
    <p:sldId id="292" r:id="rId12"/>
    <p:sldId id="295" r:id="rId13"/>
    <p:sldId id="297" r:id="rId14"/>
    <p:sldId id="264" r:id="rId15"/>
    <p:sldId id="306" r:id="rId16"/>
    <p:sldId id="307" r:id="rId17"/>
    <p:sldId id="302" r:id="rId18"/>
    <p:sldId id="304" r:id="rId19"/>
    <p:sldId id="305" r:id="rId20"/>
    <p:sldId id="296" r:id="rId21"/>
  </p:sldIdLst>
  <p:sldSz cx="9144000" cy="5143500" type="screen16x9"/>
  <p:notesSz cx="6858000" cy="9144000"/>
  <p:kinsoku lang="ja-JP" invalStChars="、。，．・：；？！゛゜ヽヾゝゞ々’”）〕］｝〉》」』】°‰′″℃￠％!%),.:;?]}｡｣､･ﾞﾟ" invalEndChars="‘“（〔［｛〈《「『【￥＄$([\{｢￡"/>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52"/>
    <p:restoredTop sz="83155"/>
  </p:normalViewPr>
  <p:slideViewPr>
    <p:cSldViewPr snapToGrid="0">
      <p:cViewPr varScale="1">
        <p:scale>
          <a:sx n="128" d="100"/>
          <a:sy n="128" d="100"/>
        </p:scale>
        <p:origin x="-104" y="-104"/>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2869985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a:t>
            </a:r>
            <a:r>
              <a:rPr lang="en-US" dirty="0" err="1"/>
              <a:t>www.nsf.gov</a:t>
            </a:r>
            <a:r>
              <a:rPr lang="en-US"/>
              <a:t>/</a:t>
            </a:r>
            <a:r>
              <a:rPr lang="en-US" err="1"/>
              <a:t>awardsearch</a:t>
            </a:r>
            <a:r>
              <a:rPr lang="en-US"/>
              <a:t>/</a:t>
            </a:r>
            <a:r>
              <a:rPr lang="en-US" err="1"/>
              <a:t>showAward?AWD_ID</a:t>
            </a:r>
            <a:r>
              <a:rPr lang="en-US"/>
              <a:t>=2048691&amp;HistoricalAwards=false</a:t>
            </a:r>
          </a:p>
          <a:p>
            <a:pPr marL="0" lvl="0" indent="0" algn="l" rtl="0">
              <a:spcBef>
                <a:spcPts val="0"/>
              </a:spcBef>
              <a:spcAft>
                <a:spcPts val="0"/>
              </a:spcAft>
              <a:buNone/>
            </a:pPr>
            <a:r>
              <a:rPr lang="en-US" sz="1100"/>
              <a:t>https://</a:t>
            </a:r>
            <a:r>
              <a:rPr lang="en-US" sz="1100" err="1"/>
              <a:t>www.nsf.gov</a:t>
            </a:r>
            <a:r>
              <a:rPr lang="en-US" sz="1100"/>
              <a:t>/</a:t>
            </a:r>
            <a:r>
              <a:rPr lang="en-US" sz="1100" err="1"/>
              <a:t>awardsearch</a:t>
            </a:r>
            <a:r>
              <a:rPr lang="en-US" sz="1100"/>
              <a:t>/</a:t>
            </a:r>
            <a:r>
              <a:rPr lang="en-US" sz="1100" err="1"/>
              <a:t>showAward?AWD_ID</a:t>
            </a:r>
            <a:r>
              <a:rPr lang="en-US" sz="1100"/>
              <a:t>=2048691&amp;HistoricalAwards=false</a:t>
            </a: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63081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83392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2012</a:t>
            </a:r>
          </a:p>
        </p:txBody>
      </p:sp>
    </p:spTree>
    <p:extLst>
      <p:ext uri="{BB962C8B-B14F-4D97-AF65-F5344CB8AC3E}">
        <p14:creationId xmlns:p14="http://schemas.microsoft.com/office/powerpoint/2010/main" val="2729999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47760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5075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Show how our goals are similar</a:t>
            </a:r>
          </a:p>
        </p:txBody>
      </p:sp>
    </p:spTree>
    <p:extLst>
      <p:ext uri="{BB962C8B-B14F-4D97-AF65-F5344CB8AC3E}">
        <p14:creationId xmlns:p14="http://schemas.microsoft.com/office/powerpoint/2010/main" val="3968945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Show how our goals are similar</a:t>
            </a:r>
          </a:p>
        </p:txBody>
      </p:sp>
    </p:spTree>
    <p:extLst>
      <p:ext uri="{BB962C8B-B14F-4D97-AF65-F5344CB8AC3E}">
        <p14:creationId xmlns:p14="http://schemas.microsoft.com/office/powerpoint/2010/main" val="106827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solidFill>
                  <a:schemeClr val="tx1"/>
                </a:solidFill>
              </a:rPr>
              <a:t>Not adding more to what they do, but extending and increasing relevance.</a:t>
            </a:r>
          </a:p>
          <a:p>
            <a:endParaRPr lang="en-US"/>
          </a:p>
        </p:txBody>
      </p:sp>
    </p:spTree>
    <p:extLst>
      <p:ext uri="{BB962C8B-B14F-4D97-AF65-F5344CB8AC3E}">
        <p14:creationId xmlns:p14="http://schemas.microsoft.com/office/powerpoint/2010/main" val="2053571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9298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528D0F-CE9B-FD4F-8DE6-07F7CAF3B718}" type="slidenum">
              <a:rPr lang="en-US" smtClean="0"/>
              <a:t>8</a:t>
            </a:fld>
            <a:endParaRPr lang="en-US" dirty="0"/>
          </a:p>
        </p:txBody>
      </p:sp>
    </p:spTree>
    <p:extLst>
      <p:ext uri="{BB962C8B-B14F-4D97-AF65-F5344CB8AC3E}">
        <p14:creationId xmlns:p14="http://schemas.microsoft.com/office/powerpoint/2010/main" val="2411952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14300" indent="0" hangingPunct="0">
              <a:buNone/>
            </a:pPr>
            <a:r>
              <a:rPr lang="en-US" sz="1100" dirty="0"/>
              <a:t>Typically written by university faculty with limited K-12 experience</a:t>
            </a:r>
          </a:p>
        </p:txBody>
      </p:sp>
      <p:sp>
        <p:nvSpPr>
          <p:cNvPr id="4" name="Slide Number Placeholder 3"/>
          <p:cNvSpPr>
            <a:spLocks noGrp="1"/>
          </p:cNvSpPr>
          <p:nvPr>
            <p:ph type="sldNum" sz="quarter" idx="5"/>
          </p:nvPr>
        </p:nvSpPr>
        <p:spPr/>
        <p:txBody>
          <a:bodyPr/>
          <a:lstStyle/>
          <a:p>
            <a:fld id="{E8528D0F-CE9B-FD4F-8DE6-07F7CAF3B718}" type="slidenum">
              <a:rPr lang="en-US" smtClean="0"/>
              <a:t>11</a:t>
            </a:fld>
            <a:endParaRPr lang="en-US" dirty="0"/>
          </a:p>
        </p:txBody>
      </p:sp>
    </p:spTree>
    <p:extLst>
      <p:ext uri="{BB962C8B-B14F-4D97-AF65-F5344CB8AC3E}">
        <p14:creationId xmlns:p14="http://schemas.microsoft.com/office/powerpoint/2010/main" val="1973891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528D0F-CE9B-FD4F-8DE6-07F7CAF3B718}" type="slidenum">
              <a:rPr lang="en-US" smtClean="0"/>
              <a:t>12</a:t>
            </a:fld>
            <a:endParaRPr lang="en-US"/>
          </a:p>
        </p:txBody>
      </p:sp>
    </p:spTree>
    <p:extLst>
      <p:ext uri="{BB962C8B-B14F-4D97-AF65-F5344CB8AC3E}">
        <p14:creationId xmlns:p14="http://schemas.microsoft.com/office/powerpoint/2010/main" val="3657771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a:t>
            </a:r>
            <a:r>
              <a:rPr lang="en-US" err="1"/>
              <a:t>www.wspynews.com</a:t>
            </a:r>
            <a:r>
              <a:rPr lang="en-US"/>
              <a:t>/news/local/city-of-</a:t>
            </a:r>
            <a:r>
              <a:rPr lang="en-US" err="1"/>
              <a:t>joliet</a:t>
            </a:r>
            <a:r>
              <a:rPr lang="en-US"/>
              <a:t>-agrees-to-lake-</a:t>
            </a:r>
            <a:r>
              <a:rPr lang="en-US" err="1"/>
              <a:t>michigan</a:t>
            </a:r>
            <a:r>
              <a:rPr lang="en-US"/>
              <a:t>-water-pipeline/article_9da946f4-648b-11eb-a6bb-9b904db7fffa.html</a:t>
            </a:r>
          </a:p>
        </p:txBody>
      </p:sp>
    </p:spTree>
    <p:extLst>
      <p:ext uri="{BB962C8B-B14F-4D97-AF65-F5344CB8AC3E}">
        <p14:creationId xmlns:p14="http://schemas.microsoft.com/office/powerpoint/2010/main" val="3243722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43AD53">
            <a:alpha val="13410"/>
          </a:srgbClr>
        </a:solid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F63997-5B39-064B-A467-1D004CC7E1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5D43B27-60FA-9643-870D-05C35630DF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9F5D64D-F739-5148-B3FE-AF2BDDCFDD56}"/>
              </a:ext>
            </a:extLst>
          </p:cNvPr>
          <p:cNvSpPr>
            <a:spLocks noGrp="1"/>
          </p:cNvSpPr>
          <p:nvPr>
            <p:ph type="dt" sz="half" idx="10"/>
          </p:nvPr>
        </p:nvSpPr>
        <p:spPr/>
        <p:txBody>
          <a:bodyPr/>
          <a:lstStyle/>
          <a:p>
            <a:fld id="{81B6B2B8-AE7C-ED4E-87AA-BDFA11FA7BCE}" type="datetimeFigureOut">
              <a:rPr lang="en-US" smtClean="0"/>
              <a:t>8/10/21</a:t>
            </a:fld>
            <a:endParaRPr lang="en-US"/>
          </a:p>
        </p:txBody>
      </p:sp>
      <p:sp>
        <p:nvSpPr>
          <p:cNvPr id="5" name="Footer Placeholder 4">
            <a:extLst>
              <a:ext uri="{FF2B5EF4-FFF2-40B4-BE49-F238E27FC236}">
                <a16:creationId xmlns="" xmlns:a16="http://schemas.microsoft.com/office/drawing/2014/main" id="{173C472D-FC88-2F42-B1E3-4B65C8AC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5AE6EE1-F143-DC42-8535-290BB99BD8C7}"/>
              </a:ext>
            </a:extLst>
          </p:cNvPr>
          <p:cNvSpPr>
            <a:spLocks noGrp="1"/>
          </p:cNvSpPr>
          <p:nvPr>
            <p:ph type="sldNum" sz="quarter" idx="12"/>
          </p:nvPr>
        </p:nvSpPr>
        <p:spPr/>
        <p:txBody>
          <a:bodyPr/>
          <a:lstStyle/>
          <a:p>
            <a:fld id="{A32FCCFB-212C-2549-B516-8681D091D271}" type="slidenum">
              <a:rPr lang="en-US" smtClean="0"/>
              <a:t>‹#›</a:t>
            </a:fld>
            <a:endParaRPr lang="en-US"/>
          </a:p>
        </p:txBody>
      </p:sp>
    </p:spTree>
    <p:extLst>
      <p:ext uri="{BB962C8B-B14F-4D97-AF65-F5344CB8AC3E}">
        <p14:creationId xmlns:p14="http://schemas.microsoft.com/office/powerpoint/2010/main" val="4198795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1"/>
        <p:cNvGrpSpPr/>
        <p:nvPr/>
      </p:nvGrpSpPr>
      <p:grpSpPr>
        <a:xfrm>
          <a:off x="0" y="0"/>
          <a:ext cx="0" cy="0"/>
          <a:chOff x="0" y="0"/>
          <a:chExt cx="0" cy="0"/>
        </a:xfrm>
      </p:grpSpPr>
      <p:sp>
        <p:nvSpPr>
          <p:cNvPr id="22" name="Google Shape;22;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2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4" name="Google Shape;24;p2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5" name="Google Shape;25;p2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6" name="Google Shape;26;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7" name="Google Shape;27;p22"/>
          <p:cNvPicPr preferRelativeResize="0"/>
          <p:nvPr/>
        </p:nvPicPr>
        <p:blipFill rotWithShape="1">
          <a:blip r:embed="rId2">
            <a:alphaModFix/>
          </a:blip>
          <a:srcRect/>
          <a:stretch/>
        </p:blipFill>
        <p:spPr>
          <a:xfrm>
            <a:off x="314325" y="4419174"/>
            <a:ext cx="1509215" cy="637650"/>
          </a:xfrm>
          <a:prstGeom prst="rect">
            <a:avLst/>
          </a:prstGeom>
          <a:noFill/>
          <a:ln>
            <a:noFill/>
          </a:ln>
        </p:spPr>
      </p:pic>
    </p:spTree>
    <p:extLst>
      <p:ext uri="{BB962C8B-B14F-4D97-AF65-F5344CB8AC3E}">
        <p14:creationId xmlns:p14="http://schemas.microsoft.com/office/powerpoint/2010/main" val="1320111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 name="Google Shape;16;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7" name="Google Shape;17;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160520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43AD53">
            <a:alpha val="1341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1">
            <a:alphaModFix/>
          </a:blip>
          <a:stretch>
            <a:fillRect/>
          </a:stretch>
        </p:blipFill>
        <p:spPr>
          <a:xfrm>
            <a:off x="7162750" y="4406624"/>
            <a:ext cx="1538900" cy="6502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6" r:id="rId5"/>
    <p:sldLayoutId id="2147483657" r:id="rId6"/>
    <p:sldLayoutId id="2147483660" r:id="rId7"/>
    <p:sldLayoutId id="2147483661" r:id="rId8"/>
    <p:sldLayoutId id="214748366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matsler@uta.edu" TargetMode="External"/><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hyperlink" Target="https://qis-learners.research.illinois.edu/"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microsoft.com/office/2007/relationships/media" Target="../media/media2.mp4"/><Relationship Id="rId4" Type="http://schemas.openxmlformats.org/officeDocument/2006/relationships/video" Target="../media/media2.mp4"/><Relationship Id="rId5" Type="http://schemas.openxmlformats.org/officeDocument/2006/relationships/slideLayout" Target="../slideLayouts/slideLayout9.xml"/><Relationship Id="rId6" Type="http://schemas.openxmlformats.org/officeDocument/2006/relationships/image" Target="../media/image23.png"/><Relationship Id="rId7" Type="http://schemas.openxmlformats.org/officeDocument/2006/relationships/image" Target="../media/image24.png"/><Relationship Id="rId1" Type="http://schemas.microsoft.com/office/2007/relationships/media" Target="../media/media1.mp4"/><Relationship Id="rId2" Type="http://schemas.openxmlformats.org/officeDocument/2006/relationships/video" Target="../media/media1.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hyperlink" Target="https://quantumconsortium.org/goals/"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mailto:kmatsler@uta.edu" TargetMode="External"/><Relationship Id="rId4" Type="http://schemas.openxmlformats.org/officeDocument/2006/relationships/hyperlink" Target="mailto:info@quantumforall.org" TargetMode="External"/><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hyperlink" Target="https://quantumforall.org/" TargetMode="External"/><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3" Type="http://schemas.openxmlformats.org/officeDocument/2006/relationships/hyperlink" Target="https://www.quantum.gov/" TargetMode="External"/><Relationship Id="rId4" Type="http://schemas.openxmlformats.org/officeDocument/2006/relationships/hyperlink" Target="https://q12education.org/" TargetMode="External"/><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eg"/><Relationship Id="rId6" Type="http://schemas.openxmlformats.org/officeDocument/2006/relationships/image" Target="../media/image9.jp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r>
              <a:rPr lang="en" dirty="0"/>
              <a:t>Quantum for ALL</a:t>
            </a:r>
            <a:br>
              <a:rPr lang="en" dirty="0"/>
            </a:br>
            <a:r>
              <a:rPr lang="en-US" sz="1200" dirty="0"/>
              <a:t/>
            </a:r>
            <a:br>
              <a:rPr lang="en-US" sz="1200" dirty="0"/>
            </a:br>
            <a:r>
              <a:rPr lang="en-US" sz="1200" dirty="0"/>
              <a:t>Preparing Secondary Teachers to Teach Quantum Information Science #2009351</a:t>
            </a:r>
            <a:br>
              <a:rPr lang="en-US" sz="1200" dirty="0"/>
            </a:br>
            <a:r>
              <a:rPr lang="en-US" sz="1200" dirty="0"/>
              <a:t>Developing and Testing Innovations (DTI): Preparing Secondary Teachers and Students #2048691 DRL</a:t>
            </a:r>
            <a:endParaRPr dirty="0"/>
          </a:p>
        </p:txBody>
      </p:sp>
      <p:sp>
        <p:nvSpPr>
          <p:cNvPr id="57" name="Google Shape;57;p13"/>
          <p:cNvSpPr txBox="1">
            <a:spLocks noGrp="1"/>
          </p:cNvSpPr>
          <p:nvPr>
            <p:ph type="subTitle" idx="1"/>
          </p:nvPr>
        </p:nvSpPr>
        <p:spPr>
          <a:xfrm>
            <a:off x="1951409" y="3781323"/>
            <a:ext cx="6534224" cy="95018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700" dirty="0"/>
              <a:t>Dr. Karen Jo Matsler (Principal Investigator)</a:t>
            </a:r>
          </a:p>
          <a:p>
            <a:pPr marL="0" lvl="0" indent="0" algn="ctr" rtl="0">
              <a:spcBef>
                <a:spcPts val="0"/>
              </a:spcBef>
              <a:spcAft>
                <a:spcPts val="0"/>
              </a:spcAft>
              <a:buNone/>
            </a:pPr>
            <a:r>
              <a:rPr lang="en-US" sz="1700" dirty="0">
                <a:hlinkClick r:id="rId3"/>
              </a:rPr>
              <a:t>kmatsler@uta.edu</a:t>
            </a:r>
            <a:endParaRPr lang="en-US" sz="1700"/>
          </a:p>
          <a:p>
            <a:pPr marL="0" lvl="0" indent="0" algn="ctr" rtl="0">
              <a:spcBef>
                <a:spcPts val="0"/>
              </a:spcBef>
              <a:spcAft>
                <a:spcPts val="0"/>
              </a:spcAft>
              <a:buNone/>
            </a:pPr>
            <a:r>
              <a:rPr lang="en-US" sz="1700" dirty="0"/>
              <a:t>817-723-1132</a:t>
            </a:r>
          </a:p>
          <a:p>
            <a:pPr marL="0" lvl="0" indent="0" algn="ctr" rtl="0">
              <a:spcBef>
                <a:spcPts val="0"/>
              </a:spcBef>
              <a:spcAft>
                <a:spcPts val="0"/>
              </a:spcAft>
              <a:buNone/>
            </a:pPr>
            <a:endParaRPr lang="en-US" sz="1700" dirty="0"/>
          </a:p>
          <a:p>
            <a:pPr marL="0" lvl="0" indent="0" algn="ctr" rtl="0">
              <a:spcBef>
                <a:spcPts val="0"/>
              </a:spcBef>
              <a:spcAft>
                <a:spcPts val="0"/>
              </a:spcAft>
              <a:buNone/>
            </a:pPr>
            <a:endParaRPr sz="1700" dirty="0"/>
          </a:p>
          <a:p>
            <a:pPr marL="0" lvl="0" indent="0" algn="ctr" rtl="0">
              <a:spcBef>
                <a:spcPts val="0"/>
              </a:spcBef>
              <a:spcAft>
                <a:spcPts val="0"/>
              </a:spcAft>
              <a:buNone/>
            </a:pPr>
            <a:endParaRPr dirty="0"/>
          </a:p>
        </p:txBody>
      </p:sp>
      <p:pic>
        <p:nvPicPr>
          <p:cNvPr id="4" name="Picture 3">
            <a:extLst>
              <a:ext uri="{FF2B5EF4-FFF2-40B4-BE49-F238E27FC236}">
                <a16:creationId xmlns="" xmlns:a16="http://schemas.microsoft.com/office/drawing/2014/main" id="{3131F7F5-89E9-2B42-BFFD-83F09ABCF709}"/>
              </a:ext>
            </a:extLst>
          </p:cNvPr>
          <p:cNvPicPr>
            <a:picLocks noChangeAspect="1"/>
          </p:cNvPicPr>
          <p:nvPr/>
        </p:nvPicPr>
        <p:blipFill>
          <a:blip r:embed="rId4"/>
          <a:stretch>
            <a:fillRect/>
          </a:stretch>
        </p:blipFill>
        <p:spPr>
          <a:xfrm>
            <a:off x="480060" y="3017005"/>
            <a:ext cx="1714500" cy="1714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B58951-D71B-8D43-A7D2-FC54FCED833F}"/>
              </a:ext>
            </a:extLst>
          </p:cNvPr>
          <p:cNvSpPr>
            <a:spLocks noGrp="1"/>
          </p:cNvSpPr>
          <p:nvPr>
            <p:ph type="title"/>
          </p:nvPr>
        </p:nvSpPr>
        <p:spPr/>
        <p:txBody>
          <a:bodyPr/>
          <a:lstStyle/>
          <a:p>
            <a:r>
              <a:rPr lang="en-US" dirty="0"/>
              <a:t>Heisenberg (Post)</a:t>
            </a:r>
          </a:p>
        </p:txBody>
      </p:sp>
      <p:pic>
        <p:nvPicPr>
          <p:cNvPr id="5" name="Content Placeholder 4">
            <a:extLst>
              <a:ext uri="{FF2B5EF4-FFF2-40B4-BE49-F238E27FC236}">
                <a16:creationId xmlns="" xmlns:a16="http://schemas.microsoft.com/office/drawing/2014/main" id="{A824BBF0-84E4-0947-A1FA-EC928F20F0AD}"/>
              </a:ext>
            </a:extLst>
          </p:cNvPr>
          <p:cNvPicPr>
            <a:picLocks noGrp="1" noChangeAspect="1"/>
          </p:cNvPicPr>
          <p:nvPr>
            <p:ph idx="1"/>
          </p:nvPr>
        </p:nvPicPr>
        <p:blipFill>
          <a:blip r:embed="rId2"/>
          <a:stretch>
            <a:fillRect/>
          </a:stretch>
        </p:blipFill>
        <p:spPr>
          <a:xfrm>
            <a:off x="311700" y="1017725"/>
            <a:ext cx="6825300" cy="3416300"/>
          </a:xfrm>
        </p:spPr>
      </p:pic>
      <p:sp>
        <p:nvSpPr>
          <p:cNvPr id="4" name="Oval 3">
            <a:extLst>
              <a:ext uri="{FF2B5EF4-FFF2-40B4-BE49-F238E27FC236}">
                <a16:creationId xmlns="" xmlns:a16="http://schemas.microsoft.com/office/drawing/2014/main" id="{1DA1C506-EADF-174F-AFF9-704FFCB2526F}"/>
              </a:ext>
            </a:extLst>
          </p:cNvPr>
          <p:cNvSpPr/>
          <p:nvPr/>
        </p:nvSpPr>
        <p:spPr>
          <a:xfrm>
            <a:off x="5582424" y="2271975"/>
            <a:ext cx="1863339" cy="3689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cap="rnd">
                <a:solidFill>
                  <a:sysClr val="windowText" lastClr="000000"/>
                </a:solidFill>
              </a:ln>
            </a:endParaRPr>
          </a:p>
        </p:txBody>
      </p:sp>
    </p:spTree>
    <p:extLst>
      <p:ext uri="{BB962C8B-B14F-4D97-AF65-F5344CB8AC3E}">
        <p14:creationId xmlns:p14="http://schemas.microsoft.com/office/powerpoint/2010/main" val="7705977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892484-76BE-8340-8488-ECE695CBBBC4}"/>
              </a:ext>
            </a:extLst>
          </p:cNvPr>
          <p:cNvSpPr>
            <a:spLocks noGrp="1"/>
          </p:cNvSpPr>
          <p:nvPr>
            <p:ph type="title"/>
          </p:nvPr>
        </p:nvSpPr>
        <p:spPr>
          <a:xfrm>
            <a:off x="1930400" y="-107620"/>
            <a:ext cx="7886700" cy="994172"/>
          </a:xfrm>
        </p:spPr>
        <p:txBody>
          <a:bodyPr/>
          <a:lstStyle/>
          <a:p>
            <a:r>
              <a:rPr lang="en-US" dirty="0">
                <a:solidFill>
                  <a:schemeClr val="tx1"/>
                </a:solidFill>
              </a:rPr>
              <a:t>Addressing the Challenges</a:t>
            </a:r>
          </a:p>
        </p:txBody>
      </p:sp>
      <p:sp>
        <p:nvSpPr>
          <p:cNvPr id="3" name="Content Placeholder 2">
            <a:extLst>
              <a:ext uri="{FF2B5EF4-FFF2-40B4-BE49-F238E27FC236}">
                <a16:creationId xmlns="" xmlns:a16="http://schemas.microsoft.com/office/drawing/2014/main" id="{18E238E8-559E-1E49-B852-FD93E5DB7C81}"/>
              </a:ext>
            </a:extLst>
          </p:cNvPr>
          <p:cNvSpPr>
            <a:spLocks noGrp="1"/>
          </p:cNvSpPr>
          <p:nvPr>
            <p:ph idx="1"/>
          </p:nvPr>
        </p:nvSpPr>
        <p:spPr>
          <a:xfrm>
            <a:off x="-1" y="372532"/>
            <a:ext cx="8979613" cy="4686300"/>
          </a:xfrm>
        </p:spPr>
        <p:txBody>
          <a:bodyPr>
            <a:normAutofit fontScale="55000" lnSpcReduction="20000"/>
          </a:bodyPr>
          <a:lstStyle/>
          <a:p>
            <a:pPr marL="114300" indent="0" hangingPunct="0">
              <a:buNone/>
            </a:pPr>
            <a:r>
              <a:rPr lang="en-US" sz="2500" b="1" dirty="0">
                <a:solidFill>
                  <a:srgbClr val="FF0000"/>
                </a:solidFill>
              </a:rPr>
              <a:t>Teachers do not have background for content or context</a:t>
            </a:r>
          </a:p>
          <a:p>
            <a:pPr marL="114300" indent="0" hangingPunct="0">
              <a:buNone/>
            </a:pPr>
            <a:r>
              <a:rPr lang="en-US" sz="2500" dirty="0">
                <a:solidFill>
                  <a:schemeClr val="tx1"/>
                </a:solidFill>
              </a:rPr>
              <a:t>Project provides opportunities for educators to learn quantum concepts.  They attend workshops then teach concepts at student camps.  Had to close registration (had the interest but limited funding)</a:t>
            </a:r>
          </a:p>
          <a:p>
            <a:pPr marL="114300" indent="0" hangingPunct="0">
              <a:buNone/>
            </a:pPr>
            <a:r>
              <a:rPr lang="en-US" sz="2500" dirty="0">
                <a:solidFill>
                  <a:schemeClr val="tx1"/>
                </a:solidFill>
              </a:rPr>
              <a:t>	</a:t>
            </a:r>
          </a:p>
          <a:p>
            <a:pPr marL="114300" indent="0" hangingPunct="0">
              <a:buNone/>
            </a:pPr>
            <a:r>
              <a:rPr lang="en-US" sz="2500" b="1" dirty="0">
                <a:solidFill>
                  <a:srgbClr val="FF0000"/>
                </a:solidFill>
              </a:rPr>
              <a:t>Lack of resources appropriate for K-12</a:t>
            </a:r>
          </a:p>
          <a:p>
            <a:pPr marL="114300" indent="0" hangingPunct="0">
              <a:buNone/>
            </a:pPr>
            <a:r>
              <a:rPr lang="en-US" sz="2500" i="1" dirty="0">
                <a:solidFill>
                  <a:schemeClr val="tx1"/>
                </a:solidFill>
              </a:rPr>
              <a:t>Quantum for All </a:t>
            </a:r>
            <a:r>
              <a:rPr lang="en-US" sz="2500" dirty="0">
                <a:solidFill>
                  <a:schemeClr val="tx1"/>
                </a:solidFill>
              </a:rPr>
              <a:t>is writing lessons embedding concepts in current curriculum (learning cycles, PER, etc.)</a:t>
            </a:r>
          </a:p>
          <a:p>
            <a:pPr marL="114300" indent="0" hangingPunct="0">
              <a:buNone/>
            </a:pPr>
            <a:r>
              <a:rPr lang="en-US" sz="2500" dirty="0">
                <a:solidFill>
                  <a:schemeClr val="tx1"/>
                </a:solidFill>
              </a:rPr>
              <a:t>Most available resources are written for undergraduate and graduate students, not HS.  </a:t>
            </a:r>
          </a:p>
          <a:p>
            <a:pPr marL="114300" indent="0" hangingPunct="0">
              <a:buNone/>
            </a:pPr>
            <a:r>
              <a:rPr lang="en-US" sz="2500" dirty="0">
                <a:solidFill>
                  <a:schemeClr val="tx1"/>
                </a:solidFill>
              </a:rPr>
              <a:t>Connections in curriculum must be explicit to support novice teachers</a:t>
            </a:r>
          </a:p>
          <a:p>
            <a:pPr marL="114300" indent="0" hangingPunct="0">
              <a:buNone/>
            </a:pPr>
            <a:endParaRPr lang="en-US" sz="2500" dirty="0"/>
          </a:p>
          <a:p>
            <a:pPr marL="114300" indent="0" hangingPunct="0">
              <a:buNone/>
            </a:pPr>
            <a:r>
              <a:rPr lang="en-US" sz="2500" b="1" dirty="0">
                <a:solidFill>
                  <a:srgbClr val="FF0000"/>
                </a:solidFill>
              </a:rPr>
              <a:t>Limited accountability in standards</a:t>
            </a:r>
          </a:p>
          <a:p>
            <a:pPr marL="114300" indent="0" hangingPunct="0">
              <a:buNone/>
            </a:pPr>
            <a:r>
              <a:rPr lang="en-US" sz="2500" dirty="0">
                <a:solidFill>
                  <a:schemeClr val="tx1"/>
                </a:solidFill>
              </a:rPr>
              <a:t>Industry can influence lobbyists to emphasize QIS is really important for the future workforce. QIS needs to be in state and national standards. Currently working on key concepts for HS students. Larger </a:t>
            </a:r>
            <a:r>
              <a:rPr lang="en-US" sz="2500" dirty="0" smtClean="0">
                <a:solidFill>
                  <a:schemeClr val="tx1"/>
                </a:solidFill>
              </a:rPr>
              <a:t>concepts were </a:t>
            </a:r>
            <a:r>
              <a:rPr lang="en-US" sz="2500" dirty="0">
                <a:solidFill>
                  <a:schemeClr val="tx1"/>
                </a:solidFill>
              </a:rPr>
              <a:t>done in May 2020, Quantum Key Concepts </a:t>
            </a:r>
            <a:r>
              <a:rPr lang="en-US" sz="2500" dirty="0">
                <a:hlinkClick r:id="rId3"/>
              </a:rPr>
              <a:t>https://qis-learners.research.illinois.edu/</a:t>
            </a:r>
            <a:endParaRPr lang="en-US" sz="2500" dirty="0"/>
          </a:p>
          <a:p>
            <a:pPr marL="0" indent="0">
              <a:buNone/>
            </a:pPr>
            <a:endParaRPr lang="en-US" sz="2500" dirty="0"/>
          </a:p>
          <a:p>
            <a:pPr marL="0" indent="0">
              <a:buNone/>
            </a:pPr>
            <a:r>
              <a:rPr lang="en-US" sz="2500" b="1" dirty="0">
                <a:solidFill>
                  <a:srgbClr val="FF0000"/>
                </a:solidFill>
              </a:rPr>
              <a:t>  Limited awareness of importance of quantum in future workforce</a:t>
            </a:r>
          </a:p>
          <a:p>
            <a:pPr marL="0" indent="0">
              <a:buNone/>
            </a:pPr>
            <a:r>
              <a:rPr lang="en-US" sz="2500" dirty="0">
                <a:solidFill>
                  <a:schemeClr val="tx1"/>
                </a:solidFill>
              </a:rPr>
              <a:t>  Developing modules to help teachers see relevance.  </a:t>
            </a:r>
          </a:p>
          <a:p>
            <a:pPr marL="0" indent="0">
              <a:buNone/>
            </a:pPr>
            <a:r>
              <a:rPr lang="en-US" sz="2500" dirty="0">
                <a:solidFill>
                  <a:schemeClr val="tx1"/>
                </a:solidFill>
              </a:rPr>
              <a:t>  We need partnerships with industry and research professionals to give relevance and help engage both   	teachers and students. </a:t>
            </a:r>
          </a:p>
          <a:p>
            <a:pPr marL="0" indent="0">
              <a:buNone/>
            </a:pPr>
            <a:endParaRPr lang="en-US" sz="2500" dirty="0"/>
          </a:p>
          <a:p>
            <a:pPr marL="0" indent="0">
              <a:buNone/>
            </a:pPr>
            <a:r>
              <a:rPr lang="en-US" sz="2500" b="1" dirty="0">
                <a:solidFill>
                  <a:srgbClr val="FF0000"/>
                </a:solidFill>
              </a:rPr>
              <a:t>  Time to reach critical mass, internalize content, build confidence</a:t>
            </a:r>
          </a:p>
          <a:p>
            <a:pPr marL="0" indent="0">
              <a:buNone/>
            </a:pPr>
            <a:r>
              <a:rPr lang="en-US" sz="2500" dirty="0"/>
              <a:t>  </a:t>
            </a:r>
            <a:r>
              <a:rPr lang="en-US" sz="2500" dirty="0">
                <a:solidFill>
                  <a:schemeClr val="tx1"/>
                </a:solidFill>
              </a:rPr>
              <a:t>We need to quickly reach hundreds of students and teachers.</a:t>
            </a:r>
          </a:p>
          <a:p>
            <a:pPr marL="0" indent="0">
              <a:buNone/>
            </a:pPr>
            <a:r>
              <a:rPr lang="en-US" sz="2500" dirty="0">
                <a:solidFill>
                  <a:schemeClr val="tx1"/>
                </a:solidFill>
              </a:rPr>
              <a:t>  Teachers should be compensated for learning QIS content</a:t>
            </a:r>
          </a:p>
        </p:txBody>
      </p:sp>
    </p:spTree>
    <p:extLst>
      <p:ext uri="{BB962C8B-B14F-4D97-AF65-F5344CB8AC3E}">
        <p14:creationId xmlns:p14="http://schemas.microsoft.com/office/powerpoint/2010/main" val="36272539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892484-76BE-8340-8488-ECE695CBBBC4}"/>
              </a:ext>
            </a:extLst>
          </p:cNvPr>
          <p:cNvSpPr>
            <a:spLocks noGrp="1"/>
          </p:cNvSpPr>
          <p:nvPr>
            <p:ph type="title"/>
          </p:nvPr>
        </p:nvSpPr>
        <p:spPr>
          <a:xfrm>
            <a:off x="332509" y="273844"/>
            <a:ext cx="8620105" cy="994172"/>
          </a:xfrm>
        </p:spPr>
        <p:txBody>
          <a:bodyPr>
            <a:normAutofit/>
          </a:bodyPr>
          <a:lstStyle/>
          <a:p>
            <a:r>
              <a:rPr lang="en-US" dirty="0"/>
              <a:t>We are making progress, but there is still much to do</a:t>
            </a:r>
          </a:p>
        </p:txBody>
      </p:sp>
      <p:sp>
        <p:nvSpPr>
          <p:cNvPr id="3" name="Content Placeholder 2">
            <a:extLst>
              <a:ext uri="{FF2B5EF4-FFF2-40B4-BE49-F238E27FC236}">
                <a16:creationId xmlns="" xmlns:a16="http://schemas.microsoft.com/office/drawing/2014/main" id="{18E238E8-559E-1E49-B852-FD93E5DB7C81}"/>
              </a:ext>
            </a:extLst>
          </p:cNvPr>
          <p:cNvSpPr>
            <a:spLocks noGrp="1"/>
          </p:cNvSpPr>
          <p:nvPr>
            <p:ph idx="1"/>
          </p:nvPr>
        </p:nvSpPr>
        <p:spPr>
          <a:xfrm>
            <a:off x="226639" y="876029"/>
            <a:ext cx="8520600" cy="3416400"/>
          </a:xfrm>
        </p:spPr>
        <p:txBody>
          <a:bodyPr/>
          <a:lstStyle/>
          <a:p>
            <a:pPr marL="114300" indent="0">
              <a:buNone/>
            </a:pPr>
            <a:r>
              <a:rPr lang="en-US" dirty="0">
                <a:solidFill>
                  <a:schemeClr val="tx1"/>
                </a:solidFill>
              </a:rPr>
              <a:t>(Participants)</a:t>
            </a:r>
          </a:p>
          <a:p>
            <a:r>
              <a:rPr lang="en-US" dirty="0">
                <a:solidFill>
                  <a:schemeClr val="tx1"/>
                </a:solidFill>
              </a:rPr>
              <a:t>July 6-9, 2020 (</a:t>
            </a:r>
            <a:r>
              <a:rPr lang="en-US" i="1" dirty="0">
                <a:solidFill>
                  <a:schemeClr val="tx1"/>
                </a:solidFill>
              </a:rPr>
              <a:t>74-77</a:t>
            </a:r>
            <a:r>
              <a:rPr lang="en-US" dirty="0">
                <a:solidFill>
                  <a:schemeClr val="tx1"/>
                </a:solidFill>
              </a:rPr>
              <a:t>)</a:t>
            </a:r>
          </a:p>
          <a:p>
            <a:r>
              <a:rPr lang="en-US" dirty="0">
                <a:solidFill>
                  <a:schemeClr val="tx1"/>
                </a:solidFill>
              </a:rPr>
              <a:t>November 14, 2020  (</a:t>
            </a:r>
            <a:r>
              <a:rPr lang="en-US" i="1" dirty="0">
                <a:solidFill>
                  <a:schemeClr val="tx1"/>
                </a:solidFill>
              </a:rPr>
              <a:t>12</a:t>
            </a:r>
            <a:r>
              <a:rPr lang="en-US" dirty="0">
                <a:solidFill>
                  <a:schemeClr val="tx1"/>
                </a:solidFill>
              </a:rPr>
              <a:t>)</a:t>
            </a:r>
          </a:p>
          <a:p>
            <a:r>
              <a:rPr lang="en-US" dirty="0">
                <a:solidFill>
                  <a:schemeClr val="tx1"/>
                </a:solidFill>
              </a:rPr>
              <a:t>December 12, 2020 (</a:t>
            </a:r>
            <a:r>
              <a:rPr lang="en-US" i="1" dirty="0">
                <a:solidFill>
                  <a:schemeClr val="tx1"/>
                </a:solidFill>
              </a:rPr>
              <a:t>14</a:t>
            </a:r>
            <a:r>
              <a:rPr lang="en-US" dirty="0">
                <a:solidFill>
                  <a:schemeClr val="tx1"/>
                </a:solidFill>
              </a:rPr>
              <a:t>)</a:t>
            </a:r>
          </a:p>
          <a:p>
            <a:r>
              <a:rPr lang="en-US" dirty="0">
                <a:solidFill>
                  <a:schemeClr val="tx1"/>
                </a:solidFill>
              </a:rPr>
              <a:t>January 16, 2021 (</a:t>
            </a:r>
            <a:r>
              <a:rPr lang="en-US" i="1" dirty="0">
                <a:solidFill>
                  <a:schemeClr val="tx1"/>
                </a:solidFill>
              </a:rPr>
              <a:t>25</a:t>
            </a:r>
            <a:r>
              <a:rPr lang="en-US" dirty="0">
                <a:solidFill>
                  <a:schemeClr val="tx1"/>
                </a:solidFill>
              </a:rPr>
              <a:t>)</a:t>
            </a:r>
          </a:p>
          <a:p>
            <a:pPr marL="114300" indent="0">
              <a:buNone/>
            </a:pPr>
            <a:r>
              <a:rPr lang="en-US" i="1" dirty="0">
                <a:solidFill>
                  <a:schemeClr val="tx1"/>
                </a:solidFill>
              </a:rPr>
              <a:t>(July-January =117 unique individuals with average of 6.3 </a:t>
            </a:r>
            <a:r>
              <a:rPr lang="en-US" i="1" dirty="0" err="1">
                <a:solidFill>
                  <a:schemeClr val="tx1"/>
                </a:solidFill>
              </a:rPr>
              <a:t>hrs</a:t>
            </a:r>
            <a:r>
              <a:rPr lang="en-US" i="1" dirty="0">
                <a:solidFill>
                  <a:schemeClr val="tx1"/>
                </a:solidFill>
              </a:rPr>
              <a:t>)</a:t>
            </a:r>
          </a:p>
          <a:p>
            <a:endParaRPr lang="en-US" dirty="0">
              <a:solidFill>
                <a:schemeClr val="tx1"/>
              </a:solidFill>
            </a:endParaRPr>
          </a:p>
          <a:p>
            <a:r>
              <a:rPr lang="en-US" dirty="0">
                <a:solidFill>
                  <a:schemeClr val="tx1"/>
                </a:solidFill>
              </a:rPr>
              <a:t>April 10, 2021 (</a:t>
            </a:r>
            <a:r>
              <a:rPr lang="en-US" i="1" dirty="0">
                <a:solidFill>
                  <a:schemeClr val="tx1"/>
                </a:solidFill>
              </a:rPr>
              <a:t>25</a:t>
            </a:r>
            <a:r>
              <a:rPr lang="en-US" dirty="0">
                <a:solidFill>
                  <a:schemeClr val="tx1"/>
                </a:solidFill>
              </a:rPr>
              <a:t>)</a:t>
            </a:r>
          </a:p>
          <a:p>
            <a:r>
              <a:rPr lang="en-US" dirty="0">
                <a:solidFill>
                  <a:schemeClr val="tx1"/>
                </a:solidFill>
              </a:rPr>
              <a:t>July 17-19, 2021 (Leadership conference, 22 </a:t>
            </a:r>
            <a:r>
              <a:rPr lang="en-US" i="1" dirty="0">
                <a:solidFill>
                  <a:schemeClr val="tx1"/>
                </a:solidFill>
              </a:rPr>
              <a:t>for 25 </a:t>
            </a:r>
            <a:r>
              <a:rPr lang="en-US" i="1" dirty="0" err="1">
                <a:solidFill>
                  <a:schemeClr val="tx1"/>
                </a:solidFill>
              </a:rPr>
              <a:t>hrs</a:t>
            </a:r>
            <a:r>
              <a:rPr lang="en-US" dirty="0">
                <a:solidFill>
                  <a:schemeClr val="tx1"/>
                </a:solidFill>
              </a:rPr>
              <a:t>)</a:t>
            </a:r>
          </a:p>
          <a:p>
            <a:r>
              <a:rPr lang="en-US" dirty="0">
                <a:solidFill>
                  <a:schemeClr val="tx1"/>
                </a:solidFill>
              </a:rPr>
              <a:t>July 20-23, 2021 (Online Workshop, sent supplies, </a:t>
            </a:r>
            <a:r>
              <a:rPr lang="en-US" i="1" dirty="0">
                <a:solidFill>
                  <a:schemeClr val="tx1"/>
                </a:solidFill>
              </a:rPr>
              <a:t>55 participants, 14 leaders for avg. 15 </a:t>
            </a:r>
            <a:r>
              <a:rPr lang="en-US" i="1" dirty="0" err="1">
                <a:solidFill>
                  <a:schemeClr val="tx1"/>
                </a:solidFill>
              </a:rPr>
              <a:t>hrs</a:t>
            </a:r>
            <a:r>
              <a:rPr lang="en-US" dirty="0">
                <a:solidFill>
                  <a:schemeClr val="tx1"/>
                </a:solidFill>
              </a:rPr>
              <a:t>) </a:t>
            </a:r>
          </a:p>
        </p:txBody>
      </p:sp>
      <p:sp>
        <p:nvSpPr>
          <p:cNvPr id="4" name="TextBox 3">
            <a:extLst>
              <a:ext uri="{FF2B5EF4-FFF2-40B4-BE49-F238E27FC236}">
                <a16:creationId xmlns="" xmlns:a16="http://schemas.microsoft.com/office/drawing/2014/main" id="{50AF07E3-E297-B448-9409-C971E3ACF207}"/>
              </a:ext>
            </a:extLst>
          </p:cNvPr>
          <p:cNvSpPr txBox="1"/>
          <p:nvPr/>
        </p:nvSpPr>
        <p:spPr>
          <a:xfrm rot="20678514">
            <a:off x="425511" y="1890795"/>
            <a:ext cx="8258992" cy="1384995"/>
          </a:xfrm>
          <a:prstGeom prst="rect">
            <a:avLst/>
          </a:prstGeom>
          <a:noFill/>
        </p:spPr>
        <p:txBody>
          <a:bodyPr wrap="square" rtlCol="0">
            <a:spAutoFit/>
          </a:bodyPr>
          <a:lstStyle/>
          <a:p>
            <a:r>
              <a:rPr lang="en-US" sz="2800" b="1">
                <a:solidFill>
                  <a:srgbClr val="FF0000"/>
                </a:solidFill>
              </a:rPr>
              <a:t>Research indicates a minimum of 80 hours of content exposure is needed before it will be successfully implemented in the classroom!</a:t>
            </a:r>
          </a:p>
        </p:txBody>
      </p:sp>
    </p:spTree>
    <p:extLst>
      <p:ext uri="{BB962C8B-B14F-4D97-AF65-F5344CB8AC3E}">
        <p14:creationId xmlns:p14="http://schemas.microsoft.com/office/powerpoint/2010/main" val="7558332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AABBBB-B495-A844-856C-5D67B224A8C9}"/>
              </a:ext>
            </a:extLst>
          </p:cNvPr>
          <p:cNvSpPr>
            <a:spLocks noGrp="1"/>
          </p:cNvSpPr>
          <p:nvPr>
            <p:ph type="ctrTitle"/>
          </p:nvPr>
        </p:nvSpPr>
        <p:spPr>
          <a:xfrm>
            <a:off x="0" y="23751"/>
            <a:ext cx="9274629" cy="997527"/>
          </a:xfrm>
        </p:spPr>
        <p:txBody>
          <a:bodyPr/>
          <a:lstStyle/>
          <a:p>
            <a:r>
              <a:rPr lang="en-US"/>
              <a:t>How can we help each other?</a:t>
            </a:r>
          </a:p>
        </p:txBody>
      </p:sp>
      <p:sp>
        <p:nvSpPr>
          <p:cNvPr id="3" name="Subtitle 2">
            <a:extLst>
              <a:ext uri="{FF2B5EF4-FFF2-40B4-BE49-F238E27FC236}">
                <a16:creationId xmlns="" xmlns:a16="http://schemas.microsoft.com/office/drawing/2014/main" id="{4D10E648-DA43-D748-8706-77FC78FC935D}"/>
              </a:ext>
            </a:extLst>
          </p:cNvPr>
          <p:cNvSpPr>
            <a:spLocks noGrp="1"/>
          </p:cNvSpPr>
          <p:nvPr>
            <p:ph type="subTitle" idx="1"/>
          </p:nvPr>
        </p:nvSpPr>
        <p:spPr>
          <a:xfrm>
            <a:off x="0" y="4488525"/>
            <a:ext cx="8434309" cy="654975"/>
          </a:xfrm>
        </p:spPr>
        <p:txBody>
          <a:bodyPr/>
          <a:lstStyle/>
          <a:p>
            <a:r>
              <a:rPr lang="en-US"/>
              <a:t>Connecting the Pipelines</a:t>
            </a:r>
          </a:p>
        </p:txBody>
      </p:sp>
      <p:pic>
        <p:nvPicPr>
          <p:cNvPr id="5" name="Picture 4">
            <a:extLst>
              <a:ext uri="{FF2B5EF4-FFF2-40B4-BE49-F238E27FC236}">
                <a16:creationId xmlns="" xmlns:a16="http://schemas.microsoft.com/office/drawing/2014/main" id="{4E7317F9-BAF5-AF4F-BE46-F55CB3FC3495}"/>
              </a:ext>
            </a:extLst>
          </p:cNvPr>
          <p:cNvPicPr>
            <a:picLocks noChangeAspect="1"/>
          </p:cNvPicPr>
          <p:nvPr/>
        </p:nvPicPr>
        <p:blipFill>
          <a:blip r:embed="rId3"/>
          <a:stretch>
            <a:fillRect/>
          </a:stretch>
        </p:blipFill>
        <p:spPr>
          <a:xfrm>
            <a:off x="5601035" y="1131840"/>
            <a:ext cx="3270168" cy="2898917"/>
          </a:xfrm>
          <a:prstGeom prst="rect">
            <a:avLst/>
          </a:prstGeom>
        </p:spPr>
      </p:pic>
      <p:pic>
        <p:nvPicPr>
          <p:cNvPr id="7" name="Picture 6">
            <a:extLst>
              <a:ext uri="{FF2B5EF4-FFF2-40B4-BE49-F238E27FC236}">
                <a16:creationId xmlns="" xmlns:a16="http://schemas.microsoft.com/office/drawing/2014/main" id="{B40E0A86-96E3-7F4E-90B7-3D265463AC8F}"/>
              </a:ext>
            </a:extLst>
          </p:cNvPr>
          <p:cNvPicPr>
            <a:picLocks noChangeAspect="1"/>
          </p:cNvPicPr>
          <p:nvPr/>
        </p:nvPicPr>
        <p:blipFill>
          <a:blip r:embed="rId4"/>
          <a:stretch>
            <a:fillRect/>
          </a:stretch>
        </p:blipFill>
        <p:spPr>
          <a:xfrm>
            <a:off x="810898" y="1131839"/>
            <a:ext cx="4500602" cy="2898917"/>
          </a:xfrm>
          <a:prstGeom prst="rect">
            <a:avLst/>
          </a:prstGeom>
        </p:spPr>
      </p:pic>
    </p:spTree>
    <p:extLst>
      <p:ext uri="{BB962C8B-B14F-4D97-AF65-F5344CB8AC3E}">
        <p14:creationId xmlns:p14="http://schemas.microsoft.com/office/powerpoint/2010/main" val="113737006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892484-76BE-8340-8488-ECE695CBBBC4}"/>
              </a:ext>
            </a:extLst>
          </p:cNvPr>
          <p:cNvSpPr>
            <a:spLocks noGrp="1"/>
          </p:cNvSpPr>
          <p:nvPr>
            <p:ph type="title"/>
          </p:nvPr>
        </p:nvSpPr>
        <p:spPr>
          <a:xfrm>
            <a:off x="368877" y="-53469"/>
            <a:ext cx="7886700" cy="994172"/>
          </a:xfrm>
        </p:spPr>
        <p:txBody>
          <a:bodyPr/>
          <a:lstStyle/>
          <a:p>
            <a:pPr algn="ctr"/>
            <a:r>
              <a:rPr lang="en-US" dirty="0"/>
              <a:t>What Needs to Happen</a:t>
            </a:r>
          </a:p>
        </p:txBody>
      </p:sp>
      <p:sp>
        <p:nvSpPr>
          <p:cNvPr id="3" name="Content Placeholder 2">
            <a:extLst>
              <a:ext uri="{FF2B5EF4-FFF2-40B4-BE49-F238E27FC236}">
                <a16:creationId xmlns="" xmlns:a16="http://schemas.microsoft.com/office/drawing/2014/main" id="{18E238E8-559E-1E49-B852-FD93E5DB7C81}"/>
              </a:ext>
            </a:extLst>
          </p:cNvPr>
          <p:cNvSpPr>
            <a:spLocks noGrp="1"/>
          </p:cNvSpPr>
          <p:nvPr>
            <p:ph idx="1"/>
          </p:nvPr>
        </p:nvSpPr>
        <p:spPr>
          <a:xfrm>
            <a:off x="368877" y="584791"/>
            <a:ext cx="7886700" cy="4348715"/>
          </a:xfrm>
        </p:spPr>
        <p:txBody>
          <a:bodyPr>
            <a:normAutofit fontScale="77500" lnSpcReduction="20000"/>
          </a:bodyPr>
          <a:lstStyle/>
          <a:p>
            <a:pPr marL="0" indent="0" algn="ctr">
              <a:buNone/>
            </a:pPr>
            <a:r>
              <a:rPr lang="en-US" sz="2850" b="1" dirty="0">
                <a:solidFill>
                  <a:schemeClr val="tx1"/>
                </a:solidFill>
              </a:rPr>
              <a:t>Partnerships between educators, students, government, and industry are critical</a:t>
            </a:r>
          </a:p>
          <a:p>
            <a:endParaRPr lang="en-US" dirty="0">
              <a:solidFill>
                <a:schemeClr val="tx1"/>
              </a:solidFill>
            </a:endParaRPr>
          </a:p>
          <a:p>
            <a:pPr marL="114300" indent="0" hangingPunct="0">
              <a:buNone/>
            </a:pPr>
            <a:r>
              <a:rPr lang="en-US" dirty="0">
                <a:solidFill>
                  <a:schemeClr val="tx1"/>
                </a:solidFill>
              </a:rPr>
              <a:t>Content and contextual support</a:t>
            </a:r>
          </a:p>
          <a:p>
            <a:pPr hangingPunct="0"/>
            <a:r>
              <a:rPr lang="en-US" dirty="0">
                <a:solidFill>
                  <a:schemeClr val="tx1"/>
                </a:solidFill>
              </a:rPr>
              <a:t>Mentors, internships (students and teachers)</a:t>
            </a:r>
          </a:p>
          <a:p>
            <a:pPr hangingPunct="0"/>
            <a:r>
              <a:rPr lang="en-US" dirty="0">
                <a:solidFill>
                  <a:schemeClr val="tx1"/>
                </a:solidFill>
              </a:rPr>
              <a:t>Recruit educators in your area</a:t>
            </a:r>
          </a:p>
          <a:p>
            <a:pPr hangingPunct="0"/>
            <a:r>
              <a:rPr lang="en-US" dirty="0">
                <a:solidFill>
                  <a:schemeClr val="tx1"/>
                </a:solidFill>
              </a:rPr>
              <a:t>Help us identify industrial applications and</a:t>
            </a:r>
          </a:p>
          <a:p>
            <a:pPr hangingPunct="0"/>
            <a:r>
              <a:rPr lang="en-US" dirty="0" smtClean="0">
                <a:solidFill>
                  <a:schemeClr val="tx1"/>
                </a:solidFill>
              </a:rPr>
              <a:t>Identify f</a:t>
            </a:r>
            <a:r>
              <a:rPr lang="en-US" dirty="0" smtClean="0">
                <a:solidFill>
                  <a:schemeClr val="tx1"/>
                </a:solidFill>
              </a:rPr>
              <a:t>uture </a:t>
            </a:r>
            <a:r>
              <a:rPr lang="en-US" dirty="0">
                <a:solidFill>
                  <a:schemeClr val="tx1"/>
                </a:solidFill>
              </a:rPr>
              <a:t>job market opportunities </a:t>
            </a:r>
          </a:p>
          <a:p>
            <a:pPr hangingPunct="0"/>
            <a:endParaRPr lang="en-US" dirty="0">
              <a:solidFill>
                <a:schemeClr val="tx1"/>
              </a:solidFill>
            </a:endParaRPr>
          </a:p>
          <a:p>
            <a:pPr marL="114300" indent="0" hangingPunct="0">
              <a:buNone/>
            </a:pPr>
            <a:r>
              <a:rPr lang="en-US" dirty="0">
                <a:solidFill>
                  <a:schemeClr val="tx1"/>
                </a:solidFill>
              </a:rPr>
              <a:t>Conversations with government officials </a:t>
            </a:r>
          </a:p>
          <a:p>
            <a:pPr hangingPunct="0"/>
            <a:r>
              <a:rPr lang="en-US" dirty="0">
                <a:solidFill>
                  <a:schemeClr val="tx1"/>
                </a:solidFill>
              </a:rPr>
              <a:t>Lobbyists</a:t>
            </a:r>
          </a:p>
          <a:p>
            <a:pPr hangingPunct="0"/>
            <a:r>
              <a:rPr lang="en-US" dirty="0">
                <a:solidFill>
                  <a:schemeClr val="tx1"/>
                </a:solidFill>
              </a:rPr>
              <a:t>Support for K-12 efforts</a:t>
            </a:r>
          </a:p>
          <a:p>
            <a:pPr marL="114300" indent="0" hangingPunct="0">
              <a:buNone/>
            </a:pPr>
            <a:endParaRPr lang="en-US" dirty="0">
              <a:solidFill>
                <a:schemeClr val="tx1"/>
              </a:solidFill>
            </a:endParaRPr>
          </a:p>
          <a:p>
            <a:pPr marL="114300" indent="0" hangingPunct="0">
              <a:buNone/>
            </a:pPr>
            <a:r>
              <a:rPr lang="en-US" dirty="0">
                <a:solidFill>
                  <a:schemeClr val="tx1"/>
                </a:solidFill>
              </a:rPr>
              <a:t>Financial support</a:t>
            </a:r>
          </a:p>
          <a:p>
            <a:pPr hangingPunct="0"/>
            <a:r>
              <a:rPr lang="en-US" dirty="0">
                <a:solidFill>
                  <a:schemeClr val="tx1"/>
                </a:solidFill>
              </a:rPr>
              <a:t>Equipment for classrooms</a:t>
            </a:r>
          </a:p>
          <a:p>
            <a:pPr hangingPunct="0"/>
            <a:r>
              <a:rPr lang="en-US" dirty="0">
                <a:solidFill>
                  <a:schemeClr val="tx1"/>
                </a:solidFill>
              </a:rPr>
              <a:t>Teacher scholarships</a:t>
            </a:r>
          </a:p>
          <a:p>
            <a:pPr hangingPunct="0"/>
            <a:r>
              <a:rPr lang="en-US" dirty="0">
                <a:solidFill>
                  <a:schemeClr val="tx1"/>
                </a:solidFill>
              </a:rPr>
              <a:t>Support student camps for more sites</a:t>
            </a:r>
          </a:p>
          <a:p>
            <a:pPr hangingPunct="0"/>
            <a:r>
              <a:rPr lang="en-US" dirty="0">
                <a:solidFill>
                  <a:schemeClr val="tx1"/>
                </a:solidFill>
              </a:rPr>
              <a:t>Student scholarships</a:t>
            </a:r>
          </a:p>
          <a:p>
            <a:pPr marL="114300" indent="0" hangingPunct="0">
              <a:buNone/>
            </a:pPr>
            <a:endParaRPr lang="en-US" dirty="0">
              <a:solidFill>
                <a:schemeClr val="tx1"/>
              </a:solidFill>
            </a:endParaRPr>
          </a:p>
          <a:p>
            <a:pPr marL="114300" indent="0" hangingPunct="0">
              <a:buNone/>
            </a:pPr>
            <a:endParaRPr lang="en-US" dirty="0"/>
          </a:p>
        </p:txBody>
      </p:sp>
      <p:pic>
        <p:nvPicPr>
          <p:cNvPr id="5" name="Picture 4">
            <a:extLst>
              <a:ext uri="{FF2B5EF4-FFF2-40B4-BE49-F238E27FC236}">
                <a16:creationId xmlns="" xmlns:a16="http://schemas.microsoft.com/office/drawing/2014/main" id="{34CC3861-2321-4F40-882B-F8F897968558}"/>
              </a:ext>
            </a:extLst>
          </p:cNvPr>
          <p:cNvPicPr>
            <a:picLocks noChangeAspect="1"/>
          </p:cNvPicPr>
          <p:nvPr/>
        </p:nvPicPr>
        <p:blipFill>
          <a:blip r:embed="rId3"/>
          <a:stretch>
            <a:fillRect/>
          </a:stretch>
        </p:blipFill>
        <p:spPr>
          <a:xfrm>
            <a:off x="4780051" y="1323741"/>
            <a:ext cx="4055724" cy="3041793"/>
          </a:xfrm>
          <a:prstGeom prst="rect">
            <a:avLst/>
          </a:prstGeom>
        </p:spPr>
      </p:pic>
    </p:spTree>
    <p:extLst>
      <p:ext uri="{BB962C8B-B14F-4D97-AF65-F5344CB8AC3E}">
        <p14:creationId xmlns:p14="http://schemas.microsoft.com/office/powerpoint/2010/main" val="25796154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9E8DEE-7C74-2449-8BE9-FE2BA1A9EF19}"/>
              </a:ext>
            </a:extLst>
          </p:cNvPr>
          <p:cNvSpPr>
            <a:spLocks noGrp="1"/>
          </p:cNvSpPr>
          <p:nvPr>
            <p:ph type="title"/>
          </p:nvPr>
        </p:nvSpPr>
        <p:spPr>
          <a:xfrm>
            <a:off x="164026" y="72213"/>
            <a:ext cx="8520600" cy="572700"/>
          </a:xfrm>
        </p:spPr>
        <p:txBody>
          <a:bodyPr/>
          <a:lstStyle/>
          <a:p>
            <a:r>
              <a:rPr lang="en-US" dirty="0"/>
              <a:t>How can you help?</a:t>
            </a:r>
          </a:p>
        </p:txBody>
      </p:sp>
      <p:sp>
        <p:nvSpPr>
          <p:cNvPr id="3" name="Content Placeholder 2">
            <a:extLst>
              <a:ext uri="{FF2B5EF4-FFF2-40B4-BE49-F238E27FC236}">
                <a16:creationId xmlns="" xmlns:a16="http://schemas.microsoft.com/office/drawing/2014/main" id="{94C53A2F-59A6-7848-BB4B-23D14FD78974}"/>
              </a:ext>
            </a:extLst>
          </p:cNvPr>
          <p:cNvSpPr>
            <a:spLocks noGrp="1"/>
          </p:cNvSpPr>
          <p:nvPr>
            <p:ph idx="1"/>
          </p:nvPr>
        </p:nvSpPr>
        <p:spPr>
          <a:xfrm>
            <a:off x="-1" y="539515"/>
            <a:ext cx="6578025" cy="4074379"/>
          </a:xfrm>
        </p:spPr>
        <p:txBody>
          <a:bodyPr/>
          <a:lstStyle/>
          <a:p>
            <a:pPr>
              <a:buFont typeface="+mj-lt"/>
              <a:buAutoNum type="arabicPeriod"/>
            </a:pPr>
            <a:r>
              <a:rPr lang="en-US" dirty="0">
                <a:solidFill>
                  <a:schemeClr val="tx1"/>
                </a:solidFill>
              </a:rPr>
              <a:t>Share a quantum application used in your industry</a:t>
            </a:r>
          </a:p>
          <a:p>
            <a:pPr>
              <a:buFont typeface="+mj-lt"/>
              <a:buAutoNum type="arabicPeriod"/>
            </a:pPr>
            <a:r>
              <a:rPr lang="en-US" dirty="0">
                <a:solidFill>
                  <a:schemeClr val="tx1"/>
                </a:solidFill>
              </a:rPr>
              <a:t>Identify and share skills or job requirements students will need to be successful</a:t>
            </a:r>
          </a:p>
          <a:p>
            <a:pPr>
              <a:buFont typeface="+mj-lt"/>
              <a:buAutoNum type="arabicPeriod"/>
            </a:pPr>
            <a:r>
              <a:rPr lang="en-US" dirty="0">
                <a:solidFill>
                  <a:schemeClr val="tx1"/>
                </a:solidFill>
              </a:rPr>
              <a:t>Join our team of mentors to further share your expertise</a:t>
            </a:r>
          </a:p>
          <a:p>
            <a:pPr>
              <a:buFont typeface="+mj-lt"/>
              <a:buAutoNum type="arabicPeriod"/>
            </a:pPr>
            <a:r>
              <a:rPr lang="en-US" dirty="0">
                <a:solidFill>
                  <a:schemeClr val="tx1"/>
                </a:solidFill>
              </a:rPr>
              <a:t>Spread the word so we can reach more teachers! (email, social media, PR)</a:t>
            </a:r>
          </a:p>
          <a:p>
            <a:pPr>
              <a:buFont typeface="+mj-lt"/>
              <a:buAutoNum type="arabicPeriod"/>
            </a:pPr>
            <a:r>
              <a:rPr lang="en-US" dirty="0">
                <a:solidFill>
                  <a:schemeClr val="tx1"/>
                </a:solidFill>
              </a:rPr>
              <a:t>Provide camp/workshop scholarship(s) for a student, teacher, or an entire school district</a:t>
            </a:r>
          </a:p>
          <a:p>
            <a:pPr>
              <a:buFont typeface="+mj-lt"/>
              <a:buAutoNum type="arabicPeriod"/>
            </a:pPr>
            <a:r>
              <a:rPr lang="en-US" dirty="0">
                <a:solidFill>
                  <a:schemeClr val="tx1"/>
                </a:solidFill>
              </a:rPr>
              <a:t>Contribute equipment for use in the classroom</a:t>
            </a:r>
          </a:p>
          <a:p>
            <a:pPr>
              <a:buFont typeface="+mj-lt"/>
              <a:buAutoNum type="arabicPeriod"/>
            </a:pPr>
            <a:r>
              <a:rPr lang="en-US" dirty="0">
                <a:solidFill>
                  <a:schemeClr val="tx1"/>
                </a:solidFill>
              </a:rPr>
              <a:t>Create a 2-3 minute highlight video for us to share with students and teachers showing quantum applications in your business  </a:t>
            </a:r>
          </a:p>
          <a:p>
            <a:pPr marL="114300" indent="0">
              <a:buNone/>
            </a:pPr>
            <a:r>
              <a:rPr lang="en-US" dirty="0">
                <a:solidFill>
                  <a:srgbClr val="00B050"/>
                </a:solidFill>
              </a:rPr>
              <a:t>Put your name, contact information, and company in chat along with what you would like to </a:t>
            </a:r>
            <a:r>
              <a:rPr lang="en-US" dirty="0" smtClean="0">
                <a:solidFill>
                  <a:srgbClr val="00B050"/>
                </a:solidFill>
              </a:rPr>
              <a:t>offer</a:t>
            </a:r>
            <a:endParaRPr lang="en-US" dirty="0">
              <a:solidFill>
                <a:srgbClr val="00B050"/>
              </a:solidFill>
            </a:endParaRPr>
          </a:p>
        </p:txBody>
      </p:sp>
      <p:pic>
        <p:nvPicPr>
          <p:cNvPr id="4" name="Picture 3">
            <a:extLst>
              <a:ext uri="{FF2B5EF4-FFF2-40B4-BE49-F238E27FC236}">
                <a16:creationId xmlns="" xmlns:a16="http://schemas.microsoft.com/office/drawing/2014/main" id="{AD5EC99D-0D38-0E40-BBF7-5448BE424D2F}"/>
              </a:ext>
            </a:extLst>
          </p:cNvPr>
          <p:cNvPicPr>
            <a:picLocks noChangeAspect="1"/>
          </p:cNvPicPr>
          <p:nvPr/>
        </p:nvPicPr>
        <p:blipFill>
          <a:blip r:embed="rId3"/>
          <a:stretch>
            <a:fillRect/>
          </a:stretch>
        </p:blipFill>
        <p:spPr>
          <a:xfrm>
            <a:off x="6659110" y="730048"/>
            <a:ext cx="2238310" cy="3107190"/>
          </a:xfrm>
          <a:prstGeom prst="rect">
            <a:avLst/>
          </a:prstGeom>
        </p:spPr>
      </p:pic>
      <p:sp>
        <p:nvSpPr>
          <p:cNvPr id="5" name="Oval 4">
            <a:extLst>
              <a:ext uri="{FF2B5EF4-FFF2-40B4-BE49-F238E27FC236}">
                <a16:creationId xmlns="" xmlns:a16="http://schemas.microsoft.com/office/drawing/2014/main" id="{9C42311C-7E16-A24F-84B8-F38CDBE57015}"/>
              </a:ext>
            </a:extLst>
          </p:cNvPr>
          <p:cNvSpPr/>
          <p:nvPr/>
        </p:nvSpPr>
        <p:spPr>
          <a:xfrm>
            <a:off x="7431772" y="2769177"/>
            <a:ext cx="1136875" cy="11101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cap="rnd">
                <a:solidFill>
                  <a:sysClr val="windowText" lastClr="000000"/>
                </a:solidFill>
              </a:ln>
            </a:endParaRPr>
          </a:p>
        </p:txBody>
      </p:sp>
      <p:sp>
        <p:nvSpPr>
          <p:cNvPr id="6" name="Down Arrow 5">
            <a:extLst>
              <a:ext uri="{FF2B5EF4-FFF2-40B4-BE49-F238E27FC236}">
                <a16:creationId xmlns="" xmlns:a16="http://schemas.microsoft.com/office/drawing/2014/main" id="{8892C394-8244-6144-B1F1-DACF08A3C6E8}"/>
              </a:ext>
            </a:extLst>
          </p:cNvPr>
          <p:cNvSpPr/>
          <p:nvPr/>
        </p:nvSpPr>
        <p:spPr>
          <a:xfrm rot="13731425">
            <a:off x="6987386" y="3519689"/>
            <a:ext cx="246580" cy="71919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4794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8EA01A-3CCA-1341-BB96-C723C72B0A7E}"/>
              </a:ext>
            </a:extLst>
          </p:cNvPr>
          <p:cNvSpPr>
            <a:spLocks noGrp="1"/>
          </p:cNvSpPr>
          <p:nvPr>
            <p:ph type="title"/>
          </p:nvPr>
        </p:nvSpPr>
        <p:spPr/>
        <p:txBody>
          <a:bodyPr/>
          <a:lstStyle/>
          <a:p>
            <a:r>
              <a:rPr lang="en-US" dirty="0"/>
              <a:t>Moving forward</a:t>
            </a:r>
          </a:p>
        </p:txBody>
      </p:sp>
      <p:pic>
        <p:nvPicPr>
          <p:cNvPr id="4" name="Picture 3">
            <a:extLst>
              <a:ext uri="{FF2B5EF4-FFF2-40B4-BE49-F238E27FC236}">
                <a16:creationId xmlns="" xmlns:a16="http://schemas.microsoft.com/office/drawing/2014/main" id="{BBFDEE3A-DA79-3B4D-9EB7-5EC53EF710A7}"/>
              </a:ext>
            </a:extLst>
          </p:cNvPr>
          <p:cNvPicPr>
            <a:picLocks noChangeAspect="1"/>
          </p:cNvPicPr>
          <p:nvPr/>
        </p:nvPicPr>
        <p:blipFill>
          <a:blip r:embed="rId2"/>
          <a:stretch>
            <a:fillRect/>
          </a:stretch>
        </p:blipFill>
        <p:spPr>
          <a:xfrm>
            <a:off x="3108960" y="321064"/>
            <a:ext cx="3640836" cy="4675732"/>
          </a:xfrm>
          <a:prstGeom prst="rect">
            <a:avLst/>
          </a:prstGeom>
        </p:spPr>
      </p:pic>
    </p:spTree>
    <p:extLst>
      <p:ext uri="{BB962C8B-B14F-4D97-AF65-F5344CB8AC3E}">
        <p14:creationId xmlns:p14="http://schemas.microsoft.com/office/powerpoint/2010/main" val="240077214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247AF2-4F0C-C348-B3DA-5EB6AFB3FC47}"/>
              </a:ext>
            </a:extLst>
          </p:cNvPr>
          <p:cNvSpPr>
            <a:spLocks noGrp="1"/>
          </p:cNvSpPr>
          <p:nvPr>
            <p:ph type="title"/>
          </p:nvPr>
        </p:nvSpPr>
        <p:spPr>
          <a:xfrm>
            <a:off x="311700" y="445025"/>
            <a:ext cx="5010313" cy="572700"/>
          </a:xfrm>
        </p:spPr>
        <p:txBody>
          <a:bodyPr/>
          <a:lstStyle/>
          <a:p>
            <a:endParaRPr lang="en-US" dirty="0"/>
          </a:p>
        </p:txBody>
      </p:sp>
      <p:sp>
        <p:nvSpPr>
          <p:cNvPr id="3" name="Content Placeholder 2">
            <a:extLst>
              <a:ext uri="{FF2B5EF4-FFF2-40B4-BE49-F238E27FC236}">
                <a16:creationId xmlns="" xmlns:a16="http://schemas.microsoft.com/office/drawing/2014/main" id="{8BE7006E-20FA-FC4D-A115-69D020744BF3}"/>
              </a:ext>
            </a:extLst>
          </p:cNvPr>
          <p:cNvSpPr>
            <a:spLocks noGrp="1"/>
          </p:cNvSpPr>
          <p:nvPr>
            <p:ph idx="1"/>
          </p:nvPr>
        </p:nvSpPr>
        <p:spPr>
          <a:xfrm>
            <a:off x="200149" y="1017725"/>
            <a:ext cx="5479500" cy="3416400"/>
          </a:xfrm>
        </p:spPr>
        <p:txBody>
          <a:bodyPr/>
          <a:lstStyle/>
          <a:p>
            <a:pPr marL="114300" indent="0">
              <a:buNone/>
            </a:pPr>
            <a:r>
              <a:rPr lang="en-US" dirty="0">
                <a:solidFill>
                  <a:schemeClr val="tx1"/>
                </a:solidFill>
              </a:rPr>
              <a:t>One logical venue for exposure to quantum is a physics course. However, according to the American Institute of Physics (AIP), nearly 100,000 students attended schools where physics was not even offered. </a:t>
            </a:r>
          </a:p>
          <a:p>
            <a:pPr marL="114300" indent="0">
              <a:buNone/>
            </a:pPr>
            <a:endParaRPr lang="en-US" dirty="0">
              <a:solidFill>
                <a:schemeClr val="tx1"/>
              </a:solidFill>
            </a:endParaRPr>
          </a:p>
          <a:p>
            <a:pPr marL="114300" indent="0">
              <a:buNone/>
            </a:pPr>
            <a:r>
              <a:rPr lang="en-US" i="1" dirty="0">
                <a:solidFill>
                  <a:schemeClr val="tx1"/>
                </a:solidFill>
              </a:rPr>
              <a:t>Quantum for All Students </a:t>
            </a:r>
            <a:r>
              <a:rPr lang="en-US" dirty="0">
                <a:solidFill>
                  <a:schemeClr val="tx1"/>
                </a:solidFill>
              </a:rPr>
              <a:t>is providing opportunities for students to learn about quantum, regardless of whether they take a physics class by developing online resources and providing camps.</a:t>
            </a:r>
          </a:p>
        </p:txBody>
      </p:sp>
      <p:pic>
        <p:nvPicPr>
          <p:cNvPr id="5" name="Picture 4" descr="https://www.aip.org/sites/default/files/fall17-hs-whatteach1.png">
            <a:extLst>
              <a:ext uri="{FF2B5EF4-FFF2-40B4-BE49-F238E27FC236}">
                <a16:creationId xmlns="" xmlns:a16="http://schemas.microsoft.com/office/drawing/2014/main" id="{CECD9D6A-C5CF-2B4E-A95F-BD43AA254A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9649" y="33029"/>
            <a:ext cx="3293663" cy="4261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950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4" name="Picture 3">
            <a:extLst>
              <a:ext uri="{FF2B5EF4-FFF2-40B4-BE49-F238E27FC236}">
                <a16:creationId xmlns="" xmlns:a16="http://schemas.microsoft.com/office/drawing/2014/main" id="{68D3247B-0C88-E948-A3C0-E316AB8CFE1D}"/>
              </a:ext>
            </a:extLst>
          </p:cNvPr>
          <p:cNvPicPr>
            <a:picLocks noChangeAspect="1"/>
          </p:cNvPicPr>
          <p:nvPr/>
        </p:nvPicPr>
        <p:blipFill>
          <a:blip r:embed="rId3"/>
          <a:stretch>
            <a:fillRect/>
          </a:stretch>
        </p:blipFill>
        <p:spPr>
          <a:xfrm>
            <a:off x="6988198" y="1948769"/>
            <a:ext cx="2770691" cy="3694255"/>
          </a:xfrm>
          <a:prstGeom prst="rect">
            <a:avLst/>
          </a:prstGeom>
        </p:spPr>
      </p:pic>
      <p:sp>
        <p:nvSpPr>
          <p:cNvPr id="115" name="Google Shape;115;p10"/>
          <p:cNvSpPr txBox="1">
            <a:spLocks noGrp="1"/>
          </p:cNvSpPr>
          <p:nvPr>
            <p:ph type="title"/>
          </p:nvPr>
        </p:nvSpPr>
        <p:spPr>
          <a:xfrm>
            <a:off x="111200" y="1490904"/>
            <a:ext cx="4045200" cy="1223508"/>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200"/>
              <a:buNone/>
            </a:pPr>
            <a:r>
              <a:rPr lang="en" sz="3600" dirty="0"/>
              <a:t>What does it look like in the classroom?</a:t>
            </a:r>
            <a:endParaRPr sz="3600" dirty="0"/>
          </a:p>
        </p:txBody>
      </p:sp>
      <p:sp>
        <p:nvSpPr>
          <p:cNvPr id="117" name="Google Shape;117;p10"/>
          <p:cNvSpPr txBox="1"/>
          <p:nvPr/>
        </p:nvSpPr>
        <p:spPr>
          <a:xfrm>
            <a:off x="5116575" y="2364875"/>
            <a:ext cx="4740600" cy="55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Pictures if possible</a:t>
            </a:r>
            <a:endParaRPr sz="1400" b="0" i="0" u="none" strike="noStrike" cap="none">
              <a:solidFill>
                <a:srgbClr val="000000"/>
              </a:solidFill>
              <a:latin typeface="Arial"/>
              <a:ea typeface="Arial"/>
              <a:cs typeface="Arial"/>
              <a:sym typeface="Arial"/>
            </a:endParaRPr>
          </a:p>
        </p:txBody>
      </p:sp>
      <p:pic>
        <p:nvPicPr>
          <p:cNvPr id="118" name="Google Shape;118;p10"/>
          <p:cNvPicPr preferRelativeResize="0"/>
          <p:nvPr/>
        </p:nvPicPr>
        <p:blipFill rotWithShape="1">
          <a:blip r:embed="rId4">
            <a:alphaModFix/>
          </a:blip>
          <a:srcRect/>
          <a:stretch/>
        </p:blipFill>
        <p:spPr>
          <a:xfrm>
            <a:off x="4349855" y="2"/>
            <a:ext cx="2610900" cy="3439350"/>
          </a:xfrm>
          <a:prstGeom prst="rect">
            <a:avLst/>
          </a:prstGeom>
          <a:noFill/>
          <a:ln>
            <a:noFill/>
          </a:ln>
        </p:spPr>
      </p:pic>
      <p:pic>
        <p:nvPicPr>
          <p:cNvPr id="119" name="Google Shape;119;p10" descr="A picture containing indoor, wall, floor, cluttered&#10;&#10;Description automatically generated"/>
          <p:cNvPicPr preferRelativeResize="0"/>
          <p:nvPr/>
        </p:nvPicPr>
        <p:blipFill rotWithShape="1">
          <a:blip r:embed="rId5">
            <a:alphaModFix/>
          </a:blip>
          <a:srcRect/>
          <a:stretch/>
        </p:blipFill>
        <p:spPr>
          <a:xfrm>
            <a:off x="6822350" y="305599"/>
            <a:ext cx="2074650" cy="2335674"/>
          </a:xfrm>
          <a:prstGeom prst="rect">
            <a:avLst/>
          </a:prstGeom>
          <a:noFill/>
          <a:ln>
            <a:noFill/>
          </a:ln>
        </p:spPr>
      </p:pic>
      <p:pic>
        <p:nvPicPr>
          <p:cNvPr id="120" name="Google Shape;120;p10" descr="A picture containing person, indoor&#10;&#10;Description automatically generated"/>
          <p:cNvPicPr preferRelativeResize="0"/>
          <p:nvPr/>
        </p:nvPicPr>
        <p:blipFill rotWithShape="1">
          <a:blip r:embed="rId6">
            <a:alphaModFix/>
          </a:blip>
          <a:srcRect/>
          <a:stretch/>
        </p:blipFill>
        <p:spPr>
          <a:xfrm>
            <a:off x="4218925" y="3495545"/>
            <a:ext cx="2659175" cy="1621225"/>
          </a:xfrm>
          <a:prstGeom prst="rect">
            <a:avLst/>
          </a:prstGeom>
          <a:noFill/>
          <a:ln>
            <a:noFill/>
          </a:ln>
        </p:spPr>
      </p:pic>
      <p:sp>
        <p:nvSpPr>
          <p:cNvPr id="2" name="TextBox 1"/>
          <p:cNvSpPr txBox="1"/>
          <p:nvPr/>
        </p:nvSpPr>
        <p:spPr>
          <a:xfrm>
            <a:off x="4354172" y="2530568"/>
            <a:ext cx="1546877" cy="738664"/>
          </a:xfrm>
          <a:prstGeom prst="rect">
            <a:avLst/>
          </a:prstGeom>
          <a:noFill/>
        </p:spPr>
        <p:txBody>
          <a:bodyPr wrap="square" rtlCol="0">
            <a:spAutoFit/>
          </a:bodyPr>
          <a:lstStyle/>
          <a:p>
            <a:r>
              <a:rPr lang="en-US">
                <a:solidFill>
                  <a:schemeClr val="bg1"/>
                </a:solidFill>
              </a:rPr>
              <a:t>Glow stick incandescent light source</a:t>
            </a:r>
          </a:p>
        </p:txBody>
      </p:sp>
      <p:sp>
        <p:nvSpPr>
          <p:cNvPr id="9" name="TextBox 8"/>
          <p:cNvSpPr txBox="1"/>
          <p:nvPr/>
        </p:nvSpPr>
        <p:spPr>
          <a:xfrm>
            <a:off x="6922373" y="1794881"/>
            <a:ext cx="1546877" cy="307777"/>
          </a:xfrm>
          <a:prstGeom prst="rect">
            <a:avLst/>
          </a:prstGeom>
          <a:noFill/>
        </p:spPr>
        <p:txBody>
          <a:bodyPr wrap="square" rtlCol="0">
            <a:spAutoFit/>
          </a:bodyPr>
          <a:lstStyle/>
          <a:p>
            <a:r>
              <a:rPr lang="en-US" dirty="0">
                <a:solidFill>
                  <a:schemeClr val="bg1"/>
                </a:solidFill>
              </a:rPr>
              <a:t>Blue LED</a:t>
            </a:r>
          </a:p>
        </p:txBody>
      </p:sp>
      <p:sp>
        <p:nvSpPr>
          <p:cNvPr id="10" name="TextBox 9"/>
          <p:cNvSpPr txBox="1"/>
          <p:nvPr/>
        </p:nvSpPr>
        <p:spPr>
          <a:xfrm>
            <a:off x="4612829" y="4569394"/>
            <a:ext cx="1546877" cy="307777"/>
          </a:xfrm>
          <a:prstGeom prst="rect">
            <a:avLst/>
          </a:prstGeom>
          <a:noFill/>
        </p:spPr>
        <p:txBody>
          <a:bodyPr wrap="square" rtlCol="0">
            <a:spAutoFit/>
          </a:bodyPr>
          <a:lstStyle/>
          <a:p>
            <a:r>
              <a:rPr lang="en-US">
                <a:solidFill>
                  <a:schemeClr val="bg1"/>
                </a:solidFill>
              </a:rPr>
              <a:t>Red LED</a:t>
            </a:r>
          </a:p>
        </p:txBody>
      </p:sp>
      <p:pic>
        <p:nvPicPr>
          <p:cNvPr id="3" name="Picture 2" descr="green.HEIC"/>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39809">
            <a:off x="1994244" y="3251077"/>
            <a:ext cx="2121729" cy="1591297"/>
          </a:xfrm>
          <a:prstGeom prst="rect">
            <a:avLst/>
          </a:prstGeom>
        </p:spPr>
      </p:pic>
      <p:sp>
        <p:nvSpPr>
          <p:cNvPr id="12" name="TextBox 11"/>
          <p:cNvSpPr txBox="1"/>
          <p:nvPr/>
        </p:nvSpPr>
        <p:spPr>
          <a:xfrm>
            <a:off x="7094616" y="2790681"/>
            <a:ext cx="1546877" cy="307777"/>
          </a:xfrm>
          <a:prstGeom prst="rect">
            <a:avLst/>
          </a:prstGeom>
          <a:noFill/>
        </p:spPr>
        <p:txBody>
          <a:bodyPr wrap="square" rtlCol="0">
            <a:spAutoFit/>
          </a:bodyPr>
          <a:lstStyle/>
          <a:p>
            <a:r>
              <a:rPr lang="en-US" dirty="0" smtClean="0">
                <a:solidFill>
                  <a:schemeClr val="bg1"/>
                </a:solidFill>
              </a:rPr>
              <a:t>Interferometer</a:t>
            </a:r>
            <a:endParaRPr lang="en-US" dirty="0">
              <a:solidFill>
                <a:schemeClr val="bg1"/>
              </a:solidFill>
            </a:endParaRPr>
          </a:p>
        </p:txBody>
      </p:sp>
      <p:sp>
        <p:nvSpPr>
          <p:cNvPr id="13" name="TextBox 12"/>
          <p:cNvSpPr txBox="1"/>
          <p:nvPr/>
        </p:nvSpPr>
        <p:spPr>
          <a:xfrm>
            <a:off x="2223108" y="2979206"/>
            <a:ext cx="1546877" cy="523220"/>
          </a:xfrm>
          <a:prstGeom prst="rect">
            <a:avLst/>
          </a:prstGeom>
          <a:noFill/>
        </p:spPr>
        <p:txBody>
          <a:bodyPr wrap="square" rtlCol="0">
            <a:spAutoFit/>
          </a:bodyPr>
          <a:lstStyle/>
          <a:p>
            <a:r>
              <a:rPr lang="en-US" dirty="0" smtClean="0">
                <a:solidFill>
                  <a:schemeClr val="bg1"/>
                </a:solidFill>
              </a:rPr>
              <a:t>Homemade quantum dots</a:t>
            </a:r>
            <a:endParaRPr lang="en-US" dirty="0">
              <a:solidFill>
                <a:schemeClr val="bg1"/>
              </a:solidFill>
            </a:endParaRPr>
          </a:p>
        </p:txBody>
      </p:sp>
    </p:spTree>
    <p:extLst>
      <p:ext uri="{BB962C8B-B14F-4D97-AF65-F5344CB8AC3E}">
        <p14:creationId xmlns:p14="http://schemas.microsoft.com/office/powerpoint/2010/main" val="385536965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Student Understanding Relevance of Wavelength</a:t>
            </a:r>
          </a:p>
        </p:txBody>
      </p:sp>
      <p:pic>
        <p:nvPicPr>
          <p:cNvPr id="4" name="IMG_102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45100" y="1050424"/>
            <a:ext cx="2951329" cy="3607180"/>
          </a:xfrm>
          <a:prstGeom prst="rect">
            <a:avLst/>
          </a:prstGeom>
        </p:spPr>
      </p:pic>
      <p:pic>
        <p:nvPicPr>
          <p:cNvPr id="5" name="IMG_1019.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rot="5400000">
            <a:off x="453560" y="1325688"/>
            <a:ext cx="3628954" cy="2969144"/>
          </a:xfrm>
          <a:prstGeom prst="rect">
            <a:avLst/>
          </a:prstGeom>
        </p:spPr>
      </p:pic>
    </p:spTree>
    <p:extLst>
      <p:ext uri="{BB962C8B-B14F-4D97-AF65-F5344CB8AC3E}">
        <p14:creationId xmlns:p14="http://schemas.microsoft.com/office/powerpoint/2010/main" val="51088176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100000">
                <p:cTn id="13"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F3A62C-1144-0D4D-A2F6-BA23FB250B9F}"/>
              </a:ext>
            </a:extLst>
          </p:cNvPr>
          <p:cNvSpPr>
            <a:spLocks noGrp="1"/>
          </p:cNvSpPr>
          <p:nvPr>
            <p:ph type="title"/>
          </p:nvPr>
        </p:nvSpPr>
        <p:spPr>
          <a:xfrm>
            <a:off x="140250" y="136415"/>
            <a:ext cx="8520600" cy="572700"/>
          </a:xfrm>
        </p:spPr>
        <p:txBody>
          <a:bodyPr/>
          <a:lstStyle/>
          <a:p>
            <a:r>
              <a:rPr lang="en-US"/>
              <a:t>Quantum for All Goals </a:t>
            </a:r>
          </a:p>
        </p:txBody>
      </p:sp>
      <p:sp>
        <p:nvSpPr>
          <p:cNvPr id="3" name="Content Placeholder 2">
            <a:extLst>
              <a:ext uri="{FF2B5EF4-FFF2-40B4-BE49-F238E27FC236}">
                <a16:creationId xmlns="" xmlns:a16="http://schemas.microsoft.com/office/drawing/2014/main" id="{C068DE2D-D86F-684E-A05B-CD9AD7518ED2}"/>
              </a:ext>
            </a:extLst>
          </p:cNvPr>
          <p:cNvSpPr>
            <a:spLocks noGrp="1"/>
          </p:cNvSpPr>
          <p:nvPr>
            <p:ph idx="1"/>
          </p:nvPr>
        </p:nvSpPr>
        <p:spPr>
          <a:xfrm>
            <a:off x="140250" y="709115"/>
            <a:ext cx="8780014" cy="1977162"/>
          </a:xfrm>
        </p:spPr>
        <p:txBody>
          <a:bodyPr/>
          <a:lstStyle/>
          <a:p>
            <a:r>
              <a:rPr lang="en-US" dirty="0">
                <a:solidFill>
                  <a:schemeClr val="tx1"/>
                </a:solidFill>
              </a:rPr>
              <a:t>Promote quantum information science (QIS) through STEM integration in the HS</a:t>
            </a:r>
          </a:p>
          <a:p>
            <a:r>
              <a:rPr lang="en-US" dirty="0" smtClean="0">
                <a:solidFill>
                  <a:schemeClr val="tx1"/>
                </a:solidFill>
              </a:rPr>
              <a:t>Increase </a:t>
            </a:r>
            <a:r>
              <a:rPr lang="en-US" dirty="0">
                <a:solidFill>
                  <a:schemeClr val="tx1"/>
                </a:solidFill>
              </a:rPr>
              <a:t>awareness of quantum-smart and diverse career opportunities related to QIS</a:t>
            </a:r>
            <a:r>
              <a:rPr lang="en-US" dirty="0">
                <a:solidFill>
                  <a:schemeClr val="tx1"/>
                </a:solidFill>
              </a:rPr>
              <a:t> </a:t>
            </a:r>
            <a:endParaRPr lang="en-US" dirty="0" smtClean="0">
              <a:solidFill>
                <a:schemeClr val="tx1"/>
              </a:solidFill>
            </a:endParaRPr>
          </a:p>
          <a:p>
            <a:r>
              <a:rPr lang="en-US" dirty="0" smtClean="0">
                <a:solidFill>
                  <a:srgbClr val="000000"/>
                </a:solidFill>
              </a:rPr>
              <a:t>Increase </a:t>
            </a:r>
            <a:r>
              <a:rPr lang="en-US" dirty="0">
                <a:solidFill>
                  <a:srgbClr val="000000"/>
                </a:solidFill>
              </a:rPr>
              <a:t>confidence (students and educators) with regard to understanding quantum concepts</a:t>
            </a:r>
            <a:r>
              <a:rPr lang="en-US" dirty="0">
                <a:solidFill>
                  <a:srgbClr val="000000"/>
                </a:solidFill>
              </a:rPr>
              <a:t> </a:t>
            </a:r>
            <a:endParaRPr lang="en-US" dirty="0">
              <a:solidFill>
                <a:srgbClr val="000000"/>
              </a:solidFill>
            </a:endParaRPr>
          </a:p>
          <a:p>
            <a:r>
              <a:rPr lang="en-US" dirty="0">
                <a:solidFill>
                  <a:schemeClr val="tx1"/>
                </a:solidFill>
              </a:rPr>
              <a:t>Prepare students for future careers in industries related to </a:t>
            </a:r>
            <a:r>
              <a:rPr lang="en-US" dirty="0" smtClean="0">
                <a:solidFill>
                  <a:schemeClr val="tx1"/>
                </a:solidFill>
              </a:rPr>
              <a:t>quantum</a:t>
            </a:r>
            <a:endParaRPr lang="en-US" dirty="0">
              <a:solidFill>
                <a:schemeClr val="tx1"/>
              </a:solidFill>
            </a:endParaRPr>
          </a:p>
        </p:txBody>
      </p:sp>
      <p:sp>
        <p:nvSpPr>
          <p:cNvPr id="4" name="Title 1">
            <a:extLst>
              <a:ext uri="{FF2B5EF4-FFF2-40B4-BE49-F238E27FC236}">
                <a16:creationId xmlns="" xmlns:a16="http://schemas.microsoft.com/office/drawing/2014/main" id="{B35CC848-A8B6-7644-BDEC-6959DB6E7144}"/>
              </a:ext>
            </a:extLst>
          </p:cNvPr>
          <p:cNvSpPr txBox="1">
            <a:spLocks/>
          </p:cNvSpPr>
          <p:nvPr/>
        </p:nvSpPr>
        <p:spPr>
          <a:xfrm>
            <a:off x="140250" y="293919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t>QED-C Goals </a:t>
            </a:r>
            <a:r>
              <a:rPr lang="en-US" sz="2000">
                <a:hlinkClick r:id="rId3"/>
              </a:rPr>
              <a:t>https://quantumconsortium.org/goals/</a:t>
            </a:r>
            <a:endParaRPr lang="en-US" sz="2000"/>
          </a:p>
          <a:p>
            <a:endParaRPr lang="en-US"/>
          </a:p>
        </p:txBody>
      </p:sp>
      <p:sp>
        <p:nvSpPr>
          <p:cNvPr id="5" name="Content Placeholder 2">
            <a:extLst>
              <a:ext uri="{FF2B5EF4-FFF2-40B4-BE49-F238E27FC236}">
                <a16:creationId xmlns="" xmlns:a16="http://schemas.microsoft.com/office/drawing/2014/main" id="{DD11D2AD-C7BD-7544-8626-C400E568EA9C}"/>
              </a:ext>
            </a:extLst>
          </p:cNvPr>
          <p:cNvSpPr txBox="1">
            <a:spLocks/>
          </p:cNvSpPr>
          <p:nvPr/>
        </p:nvSpPr>
        <p:spPr>
          <a:xfrm>
            <a:off x="140250" y="3511895"/>
            <a:ext cx="8780014" cy="1977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dirty="0">
                <a:solidFill>
                  <a:schemeClr val="tx1"/>
                </a:solidFill>
              </a:rPr>
              <a:t>Identify applications of quantum based technologies</a:t>
            </a:r>
          </a:p>
          <a:p>
            <a:r>
              <a:rPr lang="en-US" b="1" dirty="0">
                <a:solidFill>
                  <a:schemeClr val="tx1"/>
                </a:solidFill>
              </a:rPr>
              <a:t>Workforce with skills in diverse applications</a:t>
            </a:r>
          </a:p>
          <a:p>
            <a:r>
              <a:rPr lang="en-US" dirty="0">
                <a:solidFill>
                  <a:schemeClr val="tx1"/>
                </a:solidFill>
              </a:rPr>
              <a:t>Work with stakeholders in industry, academia…</a:t>
            </a:r>
          </a:p>
        </p:txBody>
      </p:sp>
    </p:spTree>
    <p:extLst>
      <p:ext uri="{BB962C8B-B14F-4D97-AF65-F5344CB8AC3E}">
        <p14:creationId xmlns:p14="http://schemas.microsoft.com/office/powerpoint/2010/main" val="34392196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7CEC67-2A47-474F-841D-98CE1A17A35C}"/>
              </a:ext>
            </a:extLst>
          </p:cNvPr>
          <p:cNvSpPr>
            <a:spLocks noGrp="1"/>
          </p:cNvSpPr>
          <p:nvPr>
            <p:ph type="ctrTitle"/>
          </p:nvPr>
        </p:nvSpPr>
        <p:spPr>
          <a:xfrm>
            <a:off x="311700" y="462431"/>
            <a:ext cx="8520600" cy="2052600"/>
          </a:xfrm>
        </p:spPr>
        <p:txBody>
          <a:bodyPr/>
          <a:lstStyle/>
          <a:p>
            <a:r>
              <a:rPr lang="en-US"/>
              <a:t>Thank you </a:t>
            </a:r>
          </a:p>
        </p:txBody>
      </p:sp>
      <p:sp>
        <p:nvSpPr>
          <p:cNvPr id="3" name="Subtitle 2">
            <a:extLst>
              <a:ext uri="{FF2B5EF4-FFF2-40B4-BE49-F238E27FC236}">
                <a16:creationId xmlns="" xmlns:a16="http://schemas.microsoft.com/office/drawing/2014/main" id="{E2BDF4C4-A951-7E41-A461-D21DD54160CC}"/>
              </a:ext>
            </a:extLst>
          </p:cNvPr>
          <p:cNvSpPr>
            <a:spLocks noGrp="1"/>
          </p:cNvSpPr>
          <p:nvPr>
            <p:ph type="subTitle" idx="1"/>
          </p:nvPr>
        </p:nvSpPr>
        <p:spPr>
          <a:xfrm>
            <a:off x="-365819" y="2305547"/>
            <a:ext cx="9643383" cy="528277"/>
          </a:xfrm>
        </p:spPr>
        <p:txBody>
          <a:bodyPr/>
          <a:lstStyle/>
          <a:p>
            <a:r>
              <a:rPr lang="en-US">
                <a:solidFill>
                  <a:schemeClr val="tx1"/>
                </a:solidFill>
              </a:rPr>
              <a:t>We look forward to working with you!</a:t>
            </a:r>
          </a:p>
          <a:p>
            <a:endParaRPr lang="en-US">
              <a:solidFill>
                <a:schemeClr val="tx1"/>
              </a:solidFill>
            </a:endParaRPr>
          </a:p>
          <a:p>
            <a:r>
              <a:rPr lang="en-US">
                <a:solidFill>
                  <a:schemeClr val="tx1"/>
                </a:solidFill>
              </a:rPr>
              <a:t>Dr. Karen Jo Matsler</a:t>
            </a:r>
          </a:p>
          <a:p>
            <a:r>
              <a:rPr lang="en-US">
                <a:hlinkClick r:id="rId3"/>
              </a:rPr>
              <a:t>kmatsler@uta.edu</a:t>
            </a:r>
            <a:r>
              <a:rPr lang="en-US"/>
              <a:t> or </a:t>
            </a:r>
            <a:r>
              <a:rPr lang="en-US">
                <a:hlinkClick r:id="rId4"/>
              </a:rPr>
              <a:t>info@quantumforall.org</a:t>
            </a:r>
            <a:endParaRPr lang="en-US"/>
          </a:p>
          <a:p>
            <a:r>
              <a:rPr lang="en-US">
                <a:solidFill>
                  <a:schemeClr val="tx1"/>
                </a:solidFill>
              </a:rPr>
              <a:t>817-723-1132</a:t>
            </a:r>
          </a:p>
        </p:txBody>
      </p:sp>
      <p:pic>
        <p:nvPicPr>
          <p:cNvPr id="4" name="Picture 3">
            <a:extLst>
              <a:ext uri="{FF2B5EF4-FFF2-40B4-BE49-F238E27FC236}">
                <a16:creationId xmlns="" xmlns:a16="http://schemas.microsoft.com/office/drawing/2014/main" id="{D0BEF926-2292-334F-83D8-489C3F63D124}"/>
              </a:ext>
            </a:extLst>
          </p:cNvPr>
          <p:cNvPicPr>
            <a:picLocks noChangeAspect="1"/>
          </p:cNvPicPr>
          <p:nvPr/>
        </p:nvPicPr>
        <p:blipFill>
          <a:blip r:embed="rId5"/>
          <a:stretch>
            <a:fillRect/>
          </a:stretch>
        </p:blipFill>
        <p:spPr>
          <a:xfrm>
            <a:off x="1680220" y="355967"/>
            <a:ext cx="688558" cy="577247"/>
          </a:xfrm>
          <a:prstGeom prst="rect">
            <a:avLst/>
          </a:prstGeom>
        </p:spPr>
      </p:pic>
      <p:sp>
        <p:nvSpPr>
          <p:cNvPr id="5" name="TextBox 4">
            <a:extLst>
              <a:ext uri="{FF2B5EF4-FFF2-40B4-BE49-F238E27FC236}">
                <a16:creationId xmlns="" xmlns:a16="http://schemas.microsoft.com/office/drawing/2014/main" id="{89B67942-2B24-A54D-B048-B09E02AC5A49}"/>
              </a:ext>
            </a:extLst>
          </p:cNvPr>
          <p:cNvSpPr txBox="1"/>
          <p:nvPr/>
        </p:nvSpPr>
        <p:spPr>
          <a:xfrm>
            <a:off x="1271087" y="1080317"/>
            <a:ext cx="2047678" cy="307777"/>
          </a:xfrm>
          <a:prstGeom prst="rect">
            <a:avLst/>
          </a:prstGeom>
          <a:noFill/>
        </p:spPr>
        <p:txBody>
          <a:bodyPr wrap="square" rtlCol="0">
            <a:spAutoFit/>
          </a:bodyPr>
          <a:lstStyle/>
          <a:p>
            <a:r>
              <a:rPr lang="en-US"/>
              <a:t>@</a:t>
            </a:r>
            <a:r>
              <a:rPr lang="en-US" err="1"/>
              <a:t>Quantumforall</a:t>
            </a:r>
            <a:endParaRPr lang="en-US"/>
          </a:p>
        </p:txBody>
      </p:sp>
      <p:pic>
        <p:nvPicPr>
          <p:cNvPr id="6" name="Picture 5">
            <a:extLst>
              <a:ext uri="{FF2B5EF4-FFF2-40B4-BE49-F238E27FC236}">
                <a16:creationId xmlns="" xmlns:a16="http://schemas.microsoft.com/office/drawing/2014/main" id="{9B3341E7-D259-264F-8129-E225F5E9BF9A}"/>
              </a:ext>
            </a:extLst>
          </p:cNvPr>
          <p:cNvPicPr>
            <a:picLocks noChangeAspect="1"/>
          </p:cNvPicPr>
          <p:nvPr/>
        </p:nvPicPr>
        <p:blipFill>
          <a:blip r:embed="rId6"/>
          <a:stretch>
            <a:fillRect/>
          </a:stretch>
        </p:blipFill>
        <p:spPr>
          <a:xfrm>
            <a:off x="4135642" y="331206"/>
            <a:ext cx="771199" cy="656347"/>
          </a:xfrm>
          <a:prstGeom prst="rect">
            <a:avLst/>
          </a:prstGeom>
        </p:spPr>
      </p:pic>
      <p:sp>
        <p:nvSpPr>
          <p:cNvPr id="7" name="TextBox 6">
            <a:extLst>
              <a:ext uri="{FF2B5EF4-FFF2-40B4-BE49-F238E27FC236}">
                <a16:creationId xmlns="" xmlns:a16="http://schemas.microsoft.com/office/drawing/2014/main" id="{3465CE33-D723-AD46-B7B1-7F753857B555}"/>
              </a:ext>
            </a:extLst>
          </p:cNvPr>
          <p:cNvSpPr txBox="1"/>
          <p:nvPr/>
        </p:nvSpPr>
        <p:spPr>
          <a:xfrm>
            <a:off x="3789617" y="1098311"/>
            <a:ext cx="1806222" cy="307777"/>
          </a:xfrm>
          <a:prstGeom prst="rect">
            <a:avLst/>
          </a:prstGeom>
          <a:noFill/>
        </p:spPr>
        <p:txBody>
          <a:bodyPr wrap="square" rtlCol="0">
            <a:spAutoFit/>
          </a:bodyPr>
          <a:lstStyle/>
          <a:p>
            <a:r>
              <a:rPr lang="en-US"/>
              <a:t>@</a:t>
            </a:r>
            <a:r>
              <a:rPr lang="en-US" err="1"/>
              <a:t>quantumforall</a:t>
            </a:r>
            <a:endParaRPr lang="en-US"/>
          </a:p>
        </p:txBody>
      </p:sp>
      <p:pic>
        <p:nvPicPr>
          <p:cNvPr id="8" name="Picture 7">
            <a:extLst>
              <a:ext uri="{FF2B5EF4-FFF2-40B4-BE49-F238E27FC236}">
                <a16:creationId xmlns="" xmlns:a16="http://schemas.microsoft.com/office/drawing/2014/main" id="{45813D48-D8AF-F44E-9DE5-41421A6604D6}"/>
              </a:ext>
            </a:extLst>
          </p:cNvPr>
          <p:cNvPicPr>
            <a:picLocks noChangeAspect="1"/>
          </p:cNvPicPr>
          <p:nvPr/>
        </p:nvPicPr>
        <p:blipFill>
          <a:blip r:embed="rId7"/>
          <a:stretch>
            <a:fillRect/>
          </a:stretch>
        </p:blipFill>
        <p:spPr>
          <a:xfrm>
            <a:off x="6921665" y="448163"/>
            <a:ext cx="804875" cy="632154"/>
          </a:xfrm>
          <a:prstGeom prst="rect">
            <a:avLst/>
          </a:prstGeom>
        </p:spPr>
      </p:pic>
      <p:sp>
        <p:nvSpPr>
          <p:cNvPr id="9" name="TextBox 8">
            <a:extLst>
              <a:ext uri="{FF2B5EF4-FFF2-40B4-BE49-F238E27FC236}">
                <a16:creationId xmlns="" xmlns:a16="http://schemas.microsoft.com/office/drawing/2014/main" id="{1D39C509-580D-7F4C-9500-57787687BEC7}"/>
              </a:ext>
            </a:extLst>
          </p:cNvPr>
          <p:cNvSpPr txBox="1"/>
          <p:nvPr/>
        </p:nvSpPr>
        <p:spPr>
          <a:xfrm>
            <a:off x="6453625" y="1180954"/>
            <a:ext cx="1907823" cy="307777"/>
          </a:xfrm>
          <a:prstGeom prst="rect">
            <a:avLst/>
          </a:prstGeom>
          <a:noFill/>
        </p:spPr>
        <p:txBody>
          <a:bodyPr wrap="square" rtlCol="0">
            <a:spAutoFit/>
          </a:bodyPr>
          <a:lstStyle/>
          <a:p>
            <a:r>
              <a:rPr lang="en-US"/>
              <a:t>Quantum Education</a:t>
            </a:r>
          </a:p>
        </p:txBody>
      </p:sp>
      <p:sp>
        <p:nvSpPr>
          <p:cNvPr id="10" name="TextBox 9">
            <a:extLst>
              <a:ext uri="{FF2B5EF4-FFF2-40B4-BE49-F238E27FC236}">
                <a16:creationId xmlns="" xmlns:a16="http://schemas.microsoft.com/office/drawing/2014/main" id="{83BCFA76-7D28-BE41-B017-B2163BEA382E}"/>
              </a:ext>
            </a:extLst>
          </p:cNvPr>
          <p:cNvSpPr txBox="1"/>
          <p:nvPr/>
        </p:nvSpPr>
        <p:spPr>
          <a:xfrm>
            <a:off x="2604283" y="4473017"/>
            <a:ext cx="4176889" cy="830997"/>
          </a:xfrm>
          <a:prstGeom prst="rect">
            <a:avLst/>
          </a:prstGeom>
          <a:noFill/>
        </p:spPr>
        <p:txBody>
          <a:bodyPr wrap="square" rtlCol="0">
            <a:spAutoFit/>
          </a:bodyPr>
          <a:lstStyle/>
          <a:p>
            <a:pPr algn="ctr"/>
            <a:r>
              <a:rPr lang="en-US" sz="2400" dirty="0">
                <a:hlinkClick r:id="rId8"/>
              </a:rPr>
              <a:t>https://quantumforall.org/</a:t>
            </a:r>
            <a:endParaRPr lang="en-US" sz="2400" dirty="0"/>
          </a:p>
          <a:p>
            <a:endParaRPr lang="en-US" sz="2400" dirty="0"/>
          </a:p>
        </p:txBody>
      </p:sp>
    </p:spTree>
    <p:extLst>
      <p:ext uri="{BB962C8B-B14F-4D97-AF65-F5344CB8AC3E}">
        <p14:creationId xmlns:p14="http://schemas.microsoft.com/office/powerpoint/2010/main" val="153043909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F3A62C-1144-0D4D-A2F6-BA23FB250B9F}"/>
              </a:ext>
            </a:extLst>
          </p:cNvPr>
          <p:cNvSpPr>
            <a:spLocks noGrp="1"/>
          </p:cNvSpPr>
          <p:nvPr>
            <p:ph type="title"/>
          </p:nvPr>
        </p:nvSpPr>
        <p:spPr>
          <a:xfrm>
            <a:off x="128058" y="0"/>
            <a:ext cx="8520600" cy="572700"/>
          </a:xfrm>
        </p:spPr>
        <p:txBody>
          <a:bodyPr/>
          <a:lstStyle/>
          <a:p>
            <a:r>
              <a:rPr lang="en-US"/>
              <a:t>History and the competition…..</a:t>
            </a:r>
          </a:p>
        </p:txBody>
      </p:sp>
      <p:sp>
        <p:nvSpPr>
          <p:cNvPr id="3" name="Content Placeholder 2">
            <a:extLst>
              <a:ext uri="{FF2B5EF4-FFF2-40B4-BE49-F238E27FC236}">
                <a16:creationId xmlns="" xmlns:a16="http://schemas.microsoft.com/office/drawing/2014/main" id="{C068DE2D-D86F-684E-A05B-CD9AD7518ED2}"/>
              </a:ext>
            </a:extLst>
          </p:cNvPr>
          <p:cNvSpPr>
            <a:spLocks noGrp="1"/>
          </p:cNvSpPr>
          <p:nvPr>
            <p:ph idx="1"/>
          </p:nvPr>
        </p:nvSpPr>
        <p:spPr>
          <a:xfrm>
            <a:off x="0" y="707817"/>
            <a:ext cx="5794872" cy="4570800"/>
          </a:xfrm>
        </p:spPr>
        <p:txBody>
          <a:bodyPr/>
          <a:lstStyle/>
          <a:p>
            <a:r>
              <a:rPr lang="en-US" dirty="0">
                <a:solidFill>
                  <a:srgbClr val="008000"/>
                </a:solidFill>
              </a:rPr>
              <a:t>2013</a:t>
            </a:r>
            <a:r>
              <a:rPr lang="en-US" dirty="0">
                <a:solidFill>
                  <a:srgbClr val="00B050"/>
                </a:solidFill>
              </a:rPr>
              <a:t> </a:t>
            </a:r>
            <a:r>
              <a:rPr lang="en-US" dirty="0">
                <a:solidFill>
                  <a:schemeClr val="tx1"/>
                </a:solidFill>
              </a:rPr>
              <a:t>UK appropriated 270 million dollars for quantum program [UKQT, 2015] </a:t>
            </a:r>
          </a:p>
          <a:p>
            <a:r>
              <a:rPr lang="en-US" dirty="0">
                <a:solidFill>
                  <a:srgbClr val="008000"/>
                </a:solidFill>
              </a:rPr>
              <a:t>2016</a:t>
            </a:r>
            <a:r>
              <a:rPr lang="en-US" dirty="0">
                <a:solidFill>
                  <a:srgbClr val="FF0000"/>
                </a:solidFill>
              </a:rPr>
              <a:t> </a:t>
            </a:r>
            <a:r>
              <a:rPr lang="en-US" dirty="0">
                <a:solidFill>
                  <a:schemeClr val="tx1"/>
                </a:solidFill>
              </a:rPr>
              <a:t>Canada implements pre college awareness</a:t>
            </a:r>
          </a:p>
          <a:p>
            <a:r>
              <a:rPr lang="en-US" dirty="0">
                <a:solidFill>
                  <a:schemeClr val="tx1"/>
                </a:solidFill>
              </a:rPr>
              <a:t>Dec. 2018 U.S. Congress passed National Quantum Initiative Act to advance quantum technology and computing</a:t>
            </a:r>
          </a:p>
          <a:p>
            <a:r>
              <a:rPr lang="en-US" dirty="0">
                <a:solidFill>
                  <a:srgbClr val="008000"/>
                </a:solidFill>
              </a:rPr>
              <a:t>Jan. 2019 </a:t>
            </a:r>
            <a:r>
              <a:rPr lang="en-US" dirty="0">
                <a:solidFill>
                  <a:schemeClr val="tx1"/>
                </a:solidFill>
              </a:rPr>
              <a:t>National Quantum Initiative Program signed into law </a:t>
            </a:r>
            <a:r>
              <a:rPr lang="en-US" dirty="0">
                <a:solidFill>
                  <a:schemeClr val="tx1"/>
                </a:solidFill>
                <a:hlinkClick r:id="rId3">
                  <a:extLst>
                    <a:ext uri="{A12FA001-AC4F-418D-AE19-62706E023703}">
                      <ahyp:hlinkClr xmlns="" xmlns:ahyp="http://schemas.microsoft.com/office/drawing/2018/hyperlinkcolor" val="tx"/>
                    </a:ext>
                  </a:extLst>
                </a:hlinkClick>
              </a:rPr>
              <a:t>https://www.quantum.gov/</a:t>
            </a:r>
            <a:endParaRPr lang="en-US" dirty="0">
              <a:solidFill>
                <a:schemeClr val="tx1"/>
              </a:solidFill>
            </a:endParaRPr>
          </a:p>
          <a:p>
            <a:r>
              <a:rPr lang="en-US" dirty="0" smtClean="0">
                <a:solidFill>
                  <a:srgbClr val="008000"/>
                </a:solidFill>
              </a:rPr>
              <a:t>Aug</a:t>
            </a:r>
            <a:r>
              <a:rPr lang="en-US" dirty="0" smtClean="0">
                <a:solidFill>
                  <a:srgbClr val="008000"/>
                </a:solidFill>
              </a:rPr>
              <a:t>. 2020 </a:t>
            </a:r>
            <a:r>
              <a:rPr lang="en-US" dirty="0">
                <a:solidFill>
                  <a:schemeClr val="tx1"/>
                </a:solidFill>
              </a:rPr>
              <a:t>NSF</a:t>
            </a:r>
            <a:r>
              <a:rPr lang="en-US" dirty="0">
                <a:solidFill>
                  <a:schemeClr val="tx1"/>
                </a:solidFill>
              </a:rPr>
              <a:t>, OSTP initiative to expand to HS and MS</a:t>
            </a:r>
          </a:p>
          <a:p>
            <a:r>
              <a:rPr lang="en-US" dirty="0">
                <a:solidFill>
                  <a:srgbClr val="008000"/>
                </a:solidFill>
              </a:rPr>
              <a:t>Dec. 2020 </a:t>
            </a:r>
            <a:r>
              <a:rPr lang="en-US" dirty="0">
                <a:solidFill>
                  <a:schemeClr val="tx1"/>
                </a:solidFill>
              </a:rPr>
              <a:t>National Q-12 Partnership kickoff</a:t>
            </a:r>
          </a:p>
          <a:p>
            <a:r>
              <a:rPr lang="en-US" dirty="0">
                <a:solidFill>
                  <a:schemeClr val="tx1"/>
                </a:solidFill>
              </a:rPr>
              <a:t>Presently developing key concepts for HS QISE </a:t>
            </a:r>
            <a:r>
              <a:rPr lang="en-US" dirty="0">
                <a:solidFill>
                  <a:schemeClr val="tx1"/>
                </a:solidFill>
                <a:hlinkClick r:id="rId4">
                  <a:extLst>
                    <a:ext uri="{A12FA001-AC4F-418D-AE19-62706E023703}">
                      <ahyp:hlinkClr xmlns="" xmlns:ahyp="http://schemas.microsoft.com/office/drawing/2018/hyperlinkcolor" val="tx"/>
                    </a:ext>
                  </a:extLst>
                </a:hlinkClick>
              </a:rPr>
              <a:t>https://q12education.org/</a:t>
            </a:r>
            <a:endParaRPr lang="en-US" dirty="0">
              <a:solidFill>
                <a:schemeClr val="tx1"/>
              </a:solidFill>
            </a:endParaRPr>
          </a:p>
          <a:p>
            <a:pPr marL="114300" indent="0">
              <a:buNone/>
            </a:pPr>
            <a:endParaRPr lang="en-US" dirty="0">
              <a:solidFill>
                <a:schemeClr val="tx1"/>
              </a:solidFill>
            </a:endParaRPr>
          </a:p>
          <a:p>
            <a:endParaRPr lang="en-US" dirty="0">
              <a:solidFill>
                <a:schemeClr val="tx1"/>
              </a:solidFill>
            </a:endParaRPr>
          </a:p>
        </p:txBody>
      </p:sp>
      <p:pic>
        <p:nvPicPr>
          <p:cNvPr id="11" name="Picture 10">
            <a:extLst>
              <a:ext uri="{FF2B5EF4-FFF2-40B4-BE49-F238E27FC236}">
                <a16:creationId xmlns="" xmlns:a16="http://schemas.microsoft.com/office/drawing/2014/main" id="{FA2B01D9-81C9-4F4B-A1B1-C722D8553473}"/>
              </a:ext>
            </a:extLst>
          </p:cNvPr>
          <p:cNvPicPr>
            <a:picLocks noChangeAspect="1"/>
          </p:cNvPicPr>
          <p:nvPr/>
        </p:nvPicPr>
        <p:blipFill>
          <a:blip r:embed="rId5"/>
          <a:stretch>
            <a:fillRect/>
          </a:stretch>
        </p:blipFill>
        <p:spPr>
          <a:xfrm>
            <a:off x="5542037" y="673597"/>
            <a:ext cx="3793398" cy="2476246"/>
          </a:xfrm>
          <a:prstGeom prst="rect">
            <a:avLst/>
          </a:prstGeom>
        </p:spPr>
      </p:pic>
    </p:spTree>
    <p:extLst>
      <p:ext uri="{BB962C8B-B14F-4D97-AF65-F5344CB8AC3E}">
        <p14:creationId xmlns:p14="http://schemas.microsoft.com/office/powerpoint/2010/main" val="40959899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F33B41B8-DD9E-3049-9EAD-919100891E15}"/>
              </a:ext>
            </a:extLst>
          </p:cNvPr>
          <p:cNvSpPr>
            <a:spLocks noGrp="1"/>
          </p:cNvSpPr>
          <p:nvPr>
            <p:ph type="ctrTitle"/>
          </p:nvPr>
        </p:nvSpPr>
        <p:spPr>
          <a:xfrm>
            <a:off x="311708" y="600736"/>
            <a:ext cx="8520600" cy="2052600"/>
          </a:xfrm>
        </p:spPr>
        <p:txBody>
          <a:bodyPr/>
          <a:lstStyle/>
          <a:p>
            <a:r>
              <a:rPr lang="en-US"/>
              <a:t>What is </a:t>
            </a:r>
            <a:r>
              <a:rPr lang="en-US" err="1"/>
              <a:t>QfA</a:t>
            </a:r>
            <a:r>
              <a:rPr lang="en-US"/>
              <a:t> doing?</a:t>
            </a:r>
          </a:p>
        </p:txBody>
      </p:sp>
      <p:sp>
        <p:nvSpPr>
          <p:cNvPr id="5" name="Subtitle 4">
            <a:extLst>
              <a:ext uri="{FF2B5EF4-FFF2-40B4-BE49-F238E27FC236}">
                <a16:creationId xmlns="" xmlns:a16="http://schemas.microsoft.com/office/drawing/2014/main" id="{44BA00EE-797B-D247-B472-BF0B1A197F4D}"/>
              </a:ext>
            </a:extLst>
          </p:cNvPr>
          <p:cNvSpPr>
            <a:spLocks noGrp="1"/>
          </p:cNvSpPr>
          <p:nvPr>
            <p:ph type="subTitle" idx="1"/>
          </p:nvPr>
        </p:nvSpPr>
        <p:spPr>
          <a:xfrm>
            <a:off x="242257" y="2711830"/>
            <a:ext cx="8520600" cy="1059775"/>
          </a:xfrm>
        </p:spPr>
        <p:txBody>
          <a:bodyPr/>
          <a:lstStyle/>
          <a:p>
            <a:r>
              <a:rPr lang="en-US" dirty="0">
                <a:solidFill>
                  <a:schemeClr val="tx1"/>
                </a:solidFill>
              </a:rPr>
              <a:t>What we do best…teach, but we need your knowledge to ensure relevance, accuracy, and real world examples</a:t>
            </a:r>
          </a:p>
        </p:txBody>
      </p:sp>
      <p:sp>
        <p:nvSpPr>
          <p:cNvPr id="2" name="TextBox 1"/>
          <p:cNvSpPr txBox="1"/>
          <p:nvPr/>
        </p:nvSpPr>
        <p:spPr>
          <a:xfrm>
            <a:off x="317491" y="4513982"/>
            <a:ext cx="5020333" cy="738664"/>
          </a:xfrm>
          <a:prstGeom prst="rect">
            <a:avLst/>
          </a:prstGeom>
          <a:noFill/>
        </p:spPr>
        <p:txBody>
          <a:bodyPr wrap="square" rtlCol="0">
            <a:spAutoFit/>
          </a:bodyPr>
          <a:lstStyle/>
          <a:p>
            <a:r>
              <a:rPr lang="en-US" dirty="0" smtClean="0">
                <a:solidFill>
                  <a:srgbClr val="008000"/>
                </a:solidFill>
              </a:rPr>
              <a:t>Goal 2: Increase </a:t>
            </a:r>
            <a:r>
              <a:rPr lang="en-US" dirty="0">
                <a:solidFill>
                  <a:srgbClr val="008000"/>
                </a:solidFill>
              </a:rPr>
              <a:t>awareness of quantum-smart and diverse career opportunities related to QIS </a:t>
            </a:r>
          </a:p>
          <a:p>
            <a:endParaRPr lang="en-US" dirty="0"/>
          </a:p>
        </p:txBody>
      </p:sp>
    </p:spTree>
    <p:extLst>
      <p:ext uri="{BB962C8B-B14F-4D97-AF65-F5344CB8AC3E}">
        <p14:creationId xmlns:p14="http://schemas.microsoft.com/office/powerpoint/2010/main" val="242312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6DC393-6AA1-3F49-8C85-C4C74CFC6858}"/>
              </a:ext>
            </a:extLst>
          </p:cNvPr>
          <p:cNvSpPr>
            <a:spLocks noGrp="1"/>
          </p:cNvSpPr>
          <p:nvPr>
            <p:ph type="title"/>
          </p:nvPr>
        </p:nvSpPr>
        <p:spPr>
          <a:xfrm>
            <a:off x="170688" y="533800"/>
            <a:ext cx="3893312" cy="572700"/>
          </a:xfrm>
        </p:spPr>
        <p:txBody>
          <a:bodyPr/>
          <a:lstStyle/>
          <a:p>
            <a:r>
              <a:rPr lang="en-US" dirty="0" err="1"/>
              <a:t>QfA</a:t>
            </a:r>
            <a:r>
              <a:rPr lang="en-US" dirty="0"/>
              <a:t> is providing</a:t>
            </a:r>
          </a:p>
        </p:txBody>
      </p:sp>
      <p:sp>
        <p:nvSpPr>
          <p:cNvPr id="3" name="Content Placeholder 2">
            <a:extLst>
              <a:ext uri="{FF2B5EF4-FFF2-40B4-BE49-F238E27FC236}">
                <a16:creationId xmlns="" xmlns:a16="http://schemas.microsoft.com/office/drawing/2014/main" id="{8D081D7D-EDB4-5243-9123-ECDA41F1242C}"/>
              </a:ext>
            </a:extLst>
          </p:cNvPr>
          <p:cNvSpPr>
            <a:spLocks noGrp="1"/>
          </p:cNvSpPr>
          <p:nvPr>
            <p:ph idx="1"/>
          </p:nvPr>
        </p:nvSpPr>
        <p:spPr>
          <a:xfrm>
            <a:off x="170688" y="1815400"/>
            <a:ext cx="8802624" cy="4304083"/>
          </a:xfrm>
        </p:spPr>
        <p:txBody>
          <a:bodyPr/>
          <a:lstStyle/>
          <a:p>
            <a:r>
              <a:rPr lang="en-US" sz="2000" dirty="0">
                <a:solidFill>
                  <a:schemeClr val="tx1"/>
                </a:solidFill>
              </a:rPr>
              <a:t>Content support for educators</a:t>
            </a:r>
          </a:p>
          <a:p>
            <a:r>
              <a:rPr lang="en-US" sz="2000" dirty="0">
                <a:solidFill>
                  <a:schemeClr val="tx1"/>
                </a:solidFill>
              </a:rPr>
              <a:t>Real world applications</a:t>
            </a:r>
          </a:p>
          <a:p>
            <a:r>
              <a:rPr lang="en-US" sz="2000" dirty="0">
                <a:solidFill>
                  <a:schemeClr val="tx1"/>
                </a:solidFill>
              </a:rPr>
              <a:t>Tailored curriculum that aligns with QIS and their current standards</a:t>
            </a:r>
          </a:p>
          <a:p>
            <a:r>
              <a:rPr lang="en-US" sz="2000" dirty="0">
                <a:solidFill>
                  <a:schemeClr val="tx1"/>
                </a:solidFill>
              </a:rPr>
              <a:t>Extensions to address and introduce quantum connections </a:t>
            </a:r>
          </a:p>
          <a:p>
            <a:r>
              <a:rPr lang="en-US" sz="2000" dirty="0">
                <a:solidFill>
                  <a:schemeClr val="tx1"/>
                </a:solidFill>
              </a:rPr>
              <a:t>Integration into multiple subjects (STEM)</a:t>
            </a:r>
          </a:p>
          <a:p>
            <a:r>
              <a:rPr lang="en-US" sz="2000" dirty="0">
                <a:solidFill>
                  <a:schemeClr val="tx1"/>
                </a:solidFill>
              </a:rPr>
              <a:t>Opportunities </a:t>
            </a:r>
            <a:r>
              <a:rPr lang="en-US" sz="2000" dirty="0" smtClean="0">
                <a:solidFill>
                  <a:schemeClr val="tx1"/>
                </a:solidFill>
              </a:rPr>
              <a:t>for students to </a:t>
            </a:r>
            <a:r>
              <a:rPr lang="en-US" sz="2000" dirty="0">
                <a:solidFill>
                  <a:schemeClr val="tx1"/>
                </a:solidFill>
              </a:rPr>
              <a:t>learn </a:t>
            </a:r>
            <a:r>
              <a:rPr lang="en-US" sz="2000" dirty="0" smtClean="0">
                <a:solidFill>
                  <a:schemeClr val="tx1"/>
                </a:solidFill>
              </a:rPr>
              <a:t>quantum based concepts</a:t>
            </a:r>
            <a:endParaRPr lang="en-US" sz="2000" dirty="0">
              <a:solidFill>
                <a:schemeClr val="tx1"/>
              </a:solidFill>
            </a:endParaRPr>
          </a:p>
          <a:p>
            <a:endParaRPr lang="en-US" dirty="0"/>
          </a:p>
        </p:txBody>
      </p:sp>
      <p:pic>
        <p:nvPicPr>
          <p:cNvPr id="9" name="Picture 8">
            <a:extLst>
              <a:ext uri="{FF2B5EF4-FFF2-40B4-BE49-F238E27FC236}">
                <a16:creationId xmlns="" xmlns:a16="http://schemas.microsoft.com/office/drawing/2014/main" id="{0ADDEB68-09DC-B149-B065-4BADEE523B73}"/>
              </a:ext>
            </a:extLst>
          </p:cNvPr>
          <p:cNvPicPr>
            <a:picLocks noChangeAspect="1"/>
          </p:cNvPicPr>
          <p:nvPr/>
        </p:nvPicPr>
        <p:blipFill>
          <a:blip r:embed="rId3"/>
          <a:stretch>
            <a:fillRect/>
          </a:stretch>
        </p:blipFill>
        <p:spPr>
          <a:xfrm>
            <a:off x="4724400" y="359357"/>
            <a:ext cx="3865522" cy="2125766"/>
          </a:xfrm>
          <a:prstGeom prst="rect">
            <a:avLst/>
          </a:prstGeom>
        </p:spPr>
      </p:pic>
      <p:sp>
        <p:nvSpPr>
          <p:cNvPr id="5" name="Title 1">
            <a:extLst>
              <a:ext uri="{FF2B5EF4-FFF2-40B4-BE49-F238E27FC236}">
                <a16:creationId xmlns="" xmlns:a16="http://schemas.microsoft.com/office/drawing/2014/main" id="{0EFDB28D-C737-854F-8D62-C631D39113F8}"/>
              </a:ext>
            </a:extLst>
          </p:cNvPr>
          <p:cNvSpPr txBox="1">
            <a:spLocks/>
          </p:cNvSpPr>
          <p:nvPr/>
        </p:nvSpPr>
        <p:spPr>
          <a:xfrm>
            <a:off x="1085088" y="4455560"/>
            <a:ext cx="323291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lang="en-US"/>
          </a:p>
        </p:txBody>
      </p:sp>
    </p:spTree>
    <p:extLst>
      <p:ext uri="{BB962C8B-B14F-4D97-AF65-F5344CB8AC3E}">
        <p14:creationId xmlns:p14="http://schemas.microsoft.com/office/powerpoint/2010/main" val="2752165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CAFA73-5577-474B-BBE0-76DC572F974A}"/>
              </a:ext>
            </a:extLst>
          </p:cNvPr>
          <p:cNvSpPr>
            <a:spLocks noGrp="1"/>
          </p:cNvSpPr>
          <p:nvPr>
            <p:ph type="title"/>
          </p:nvPr>
        </p:nvSpPr>
        <p:spPr/>
        <p:txBody>
          <a:bodyPr/>
          <a:lstStyle/>
          <a:p>
            <a:r>
              <a:rPr lang="en-US"/>
              <a:t>2021 Sample Lesson Topics</a:t>
            </a:r>
          </a:p>
        </p:txBody>
      </p:sp>
      <p:sp>
        <p:nvSpPr>
          <p:cNvPr id="3" name="Content Placeholder 2">
            <a:extLst>
              <a:ext uri="{FF2B5EF4-FFF2-40B4-BE49-F238E27FC236}">
                <a16:creationId xmlns="" xmlns:a16="http://schemas.microsoft.com/office/drawing/2014/main" id="{E410E717-E70C-004B-A881-B59889EAF3F0}"/>
              </a:ext>
            </a:extLst>
          </p:cNvPr>
          <p:cNvSpPr>
            <a:spLocks noGrp="1"/>
          </p:cNvSpPr>
          <p:nvPr>
            <p:ph idx="1"/>
          </p:nvPr>
        </p:nvSpPr>
        <p:spPr/>
        <p:txBody>
          <a:bodyPr/>
          <a:lstStyle/>
          <a:p>
            <a:r>
              <a:rPr lang="en-US" dirty="0">
                <a:solidFill>
                  <a:schemeClr val="tx1"/>
                </a:solidFill>
              </a:rPr>
              <a:t>Quantum Connections</a:t>
            </a:r>
          </a:p>
          <a:p>
            <a:r>
              <a:rPr lang="en-US" dirty="0">
                <a:solidFill>
                  <a:schemeClr val="tx1"/>
                </a:solidFill>
              </a:rPr>
              <a:t>Bohr to Quantum</a:t>
            </a:r>
          </a:p>
          <a:p>
            <a:r>
              <a:rPr lang="en-US" dirty="0">
                <a:solidFill>
                  <a:schemeClr val="tx1"/>
                </a:solidFill>
              </a:rPr>
              <a:t>Golden Rules</a:t>
            </a:r>
          </a:p>
          <a:p>
            <a:r>
              <a:rPr lang="en-US" dirty="0">
                <a:solidFill>
                  <a:schemeClr val="tx1"/>
                </a:solidFill>
              </a:rPr>
              <a:t>Wave Particle Duality </a:t>
            </a:r>
          </a:p>
          <a:p>
            <a:r>
              <a:rPr lang="en-US" dirty="0">
                <a:solidFill>
                  <a:schemeClr val="tx1"/>
                </a:solidFill>
              </a:rPr>
              <a:t>Mach </a:t>
            </a:r>
            <a:r>
              <a:rPr lang="en-US" dirty="0" err="1">
                <a:solidFill>
                  <a:schemeClr val="tx1"/>
                </a:solidFill>
              </a:rPr>
              <a:t>Zehnder</a:t>
            </a:r>
            <a:endParaRPr lang="en-US" dirty="0">
              <a:solidFill>
                <a:schemeClr val="tx1"/>
              </a:solidFill>
            </a:endParaRPr>
          </a:p>
          <a:p>
            <a:r>
              <a:rPr lang="en-US" dirty="0">
                <a:solidFill>
                  <a:schemeClr val="tx1"/>
                </a:solidFill>
              </a:rPr>
              <a:t>Heisenberg Uncertainty</a:t>
            </a:r>
          </a:p>
          <a:p>
            <a:r>
              <a:rPr lang="en-US" dirty="0">
                <a:solidFill>
                  <a:schemeClr val="tx1"/>
                </a:solidFill>
              </a:rPr>
              <a:t>Polarization, </a:t>
            </a:r>
            <a:r>
              <a:rPr lang="en-US" dirty="0" err="1">
                <a:solidFill>
                  <a:schemeClr val="tx1"/>
                </a:solidFill>
              </a:rPr>
              <a:t>Malus</a:t>
            </a:r>
            <a:r>
              <a:rPr lang="en-US" dirty="0">
                <a:solidFill>
                  <a:schemeClr val="tx1"/>
                </a:solidFill>
              </a:rPr>
              <a:t>’ Law</a:t>
            </a:r>
          </a:p>
          <a:p>
            <a:r>
              <a:rPr lang="en-US" dirty="0">
                <a:solidFill>
                  <a:schemeClr val="tx1"/>
                </a:solidFill>
              </a:rPr>
              <a:t>Quantum Cryptography</a:t>
            </a:r>
          </a:p>
        </p:txBody>
      </p:sp>
      <p:pic>
        <p:nvPicPr>
          <p:cNvPr id="7" name="Picture 6">
            <a:extLst>
              <a:ext uri="{FF2B5EF4-FFF2-40B4-BE49-F238E27FC236}">
                <a16:creationId xmlns="" xmlns:a16="http://schemas.microsoft.com/office/drawing/2014/main" id="{506DEC6F-16F3-CA49-80F7-B09597B0A04D}"/>
              </a:ext>
            </a:extLst>
          </p:cNvPr>
          <p:cNvPicPr>
            <a:picLocks noChangeAspect="1"/>
          </p:cNvPicPr>
          <p:nvPr/>
        </p:nvPicPr>
        <p:blipFill>
          <a:blip r:embed="rId3"/>
          <a:stretch>
            <a:fillRect/>
          </a:stretch>
        </p:blipFill>
        <p:spPr>
          <a:xfrm>
            <a:off x="4223724" y="1137443"/>
            <a:ext cx="4608576" cy="2609423"/>
          </a:xfrm>
          <a:prstGeom prst="rect">
            <a:avLst/>
          </a:prstGeom>
        </p:spPr>
      </p:pic>
      <p:sp>
        <p:nvSpPr>
          <p:cNvPr id="5" name="TextBox 4">
            <a:extLst>
              <a:ext uri="{FF2B5EF4-FFF2-40B4-BE49-F238E27FC236}">
                <a16:creationId xmlns="" xmlns:a16="http://schemas.microsoft.com/office/drawing/2014/main" id="{79A97223-83A6-0F4F-BD36-6971DB189F46}"/>
              </a:ext>
            </a:extLst>
          </p:cNvPr>
          <p:cNvSpPr txBox="1"/>
          <p:nvPr/>
        </p:nvSpPr>
        <p:spPr>
          <a:xfrm>
            <a:off x="4008328" y="3722859"/>
            <a:ext cx="5308059" cy="707886"/>
          </a:xfrm>
          <a:prstGeom prst="rect">
            <a:avLst/>
          </a:prstGeom>
          <a:noFill/>
        </p:spPr>
        <p:txBody>
          <a:bodyPr wrap="square" rtlCol="0">
            <a:spAutoFit/>
          </a:bodyPr>
          <a:lstStyle/>
          <a:p>
            <a:r>
              <a:rPr lang="en-US" sz="2000" dirty="0">
                <a:solidFill>
                  <a:srgbClr val="008000"/>
                </a:solidFill>
              </a:rPr>
              <a:t>Start with the familiar and </a:t>
            </a:r>
            <a:r>
              <a:rPr lang="en-US" sz="2000" dirty="0" smtClean="0">
                <a:solidFill>
                  <a:srgbClr val="008000"/>
                </a:solidFill>
              </a:rPr>
              <a:t>build lessons that integrate quantum concepts</a:t>
            </a:r>
            <a:endParaRPr lang="en-US" sz="2000" dirty="0">
              <a:solidFill>
                <a:srgbClr val="008000"/>
              </a:solidFill>
            </a:endParaRPr>
          </a:p>
        </p:txBody>
      </p:sp>
    </p:spTree>
    <p:extLst>
      <p:ext uri="{BB962C8B-B14F-4D97-AF65-F5344CB8AC3E}">
        <p14:creationId xmlns:p14="http://schemas.microsoft.com/office/powerpoint/2010/main" val="284866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C225FA-5E90-8D48-A267-97829D4031B2}"/>
              </a:ext>
            </a:extLst>
          </p:cNvPr>
          <p:cNvSpPr>
            <a:spLocks noGrp="1"/>
          </p:cNvSpPr>
          <p:nvPr>
            <p:ph type="title"/>
          </p:nvPr>
        </p:nvSpPr>
        <p:spPr>
          <a:xfrm>
            <a:off x="311700" y="2150850"/>
            <a:ext cx="8540470" cy="1341380"/>
          </a:xfrm>
        </p:spPr>
        <p:txBody>
          <a:bodyPr/>
          <a:lstStyle/>
          <a:p>
            <a:r>
              <a:rPr lang="en-US"/>
              <a:t>Identifying and addressing challenges</a:t>
            </a:r>
          </a:p>
        </p:txBody>
      </p:sp>
    </p:spTree>
    <p:extLst>
      <p:ext uri="{BB962C8B-B14F-4D97-AF65-F5344CB8AC3E}">
        <p14:creationId xmlns:p14="http://schemas.microsoft.com/office/powerpoint/2010/main" val="29697049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892484-76BE-8340-8488-ECE695CBBBC4}"/>
              </a:ext>
            </a:extLst>
          </p:cNvPr>
          <p:cNvSpPr>
            <a:spLocks noGrp="1"/>
          </p:cNvSpPr>
          <p:nvPr>
            <p:ph type="title"/>
          </p:nvPr>
        </p:nvSpPr>
        <p:spPr>
          <a:xfrm>
            <a:off x="332509" y="273844"/>
            <a:ext cx="8182841" cy="994172"/>
          </a:xfrm>
        </p:spPr>
        <p:txBody>
          <a:bodyPr>
            <a:normAutofit/>
          </a:bodyPr>
          <a:lstStyle/>
          <a:p>
            <a:r>
              <a:rPr lang="en-US"/>
              <a:t>Challenges of teaching quantum K-12</a:t>
            </a:r>
          </a:p>
        </p:txBody>
      </p:sp>
      <p:sp>
        <p:nvSpPr>
          <p:cNvPr id="3" name="Content Placeholder 2">
            <a:extLst>
              <a:ext uri="{FF2B5EF4-FFF2-40B4-BE49-F238E27FC236}">
                <a16:creationId xmlns="" xmlns:a16="http://schemas.microsoft.com/office/drawing/2014/main" id="{18E238E8-559E-1E49-B852-FD93E5DB7C81}"/>
              </a:ext>
            </a:extLst>
          </p:cNvPr>
          <p:cNvSpPr>
            <a:spLocks noGrp="1"/>
          </p:cNvSpPr>
          <p:nvPr>
            <p:ph idx="1"/>
          </p:nvPr>
        </p:nvSpPr>
        <p:spPr>
          <a:xfrm>
            <a:off x="124850" y="813745"/>
            <a:ext cx="6296364" cy="3416400"/>
          </a:xfrm>
        </p:spPr>
        <p:txBody>
          <a:bodyPr/>
          <a:lstStyle/>
          <a:p>
            <a:pPr hangingPunct="0"/>
            <a:r>
              <a:rPr lang="en-US" dirty="0">
                <a:solidFill>
                  <a:schemeClr val="tx1"/>
                </a:solidFill>
              </a:rPr>
              <a:t>Teachers do not have background for content or context of job </a:t>
            </a:r>
            <a:r>
              <a:rPr lang="en-US" dirty="0" smtClean="0">
                <a:solidFill>
                  <a:schemeClr val="tx1"/>
                </a:solidFill>
              </a:rPr>
              <a:t>opportunities</a:t>
            </a:r>
          </a:p>
          <a:p>
            <a:pPr hangingPunct="0"/>
            <a:endParaRPr lang="en-US" dirty="0">
              <a:solidFill>
                <a:schemeClr val="tx1"/>
              </a:solidFill>
            </a:endParaRPr>
          </a:p>
          <a:p>
            <a:pPr fontAlgn="t" hangingPunct="0"/>
            <a:r>
              <a:rPr lang="en-US" dirty="0">
                <a:solidFill>
                  <a:schemeClr val="tx1"/>
                </a:solidFill>
              </a:rPr>
              <a:t>Appropriate resources are inadequate for K-12</a:t>
            </a:r>
          </a:p>
          <a:p>
            <a:pPr fontAlgn="t" hangingPunct="0"/>
            <a:r>
              <a:rPr lang="en-US" dirty="0">
                <a:solidFill>
                  <a:schemeClr val="tx1"/>
                </a:solidFill>
              </a:rPr>
              <a:t>Limited accountability in standards</a:t>
            </a:r>
          </a:p>
          <a:p>
            <a:pPr hangingPunct="0"/>
            <a:r>
              <a:rPr lang="en-US" dirty="0">
                <a:solidFill>
                  <a:schemeClr val="tx1"/>
                </a:solidFill>
              </a:rPr>
              <a:t>Lack of awareness as to importance in workforce</a:t>
            </a:r>
          </a:p>
          <a:p>
            <a:pPr hangingPunct="0"/>
            <a:r>
              <a:rPr lang="en-US" dirty="0">
                <a:solidFill>
                  <a:schemeClr val="tx1"/>
                </a:solidFill>
              </a:rPr>
              <a:t>Scalability to reach critical mass </a:t>
            </a:r>
          </a:p>
          <a:p>
            <a:pPr hangingPunct="0"/>
            <a:r>
              <a:rPr lang="en-US" dirty="0">
                <a:solidFill>
                  <a:schemeClr val="tx1"/>
                </a:solidFill>
              </a:rPr>
              <a:t>TIME to learn, internalize, and build confidence in educators</a:t>
            </a:r>
          </a:p>
        </p:txBody>
      </p:sp>
      <p:pic>
        <p:nvPicPr>
          <p:cNvPr id="7" name="Picture 6">
            <a:extLst>
              <a:ext uri="{FF2B5EF4-FFF2-40B4-BE49-F238E27FC236}">
                <a16:creationId xmlns="" xmlns:a16="http://schemas.microsoft.com/office/drawing/2014/main" id="{80294319-53A4-224D-8707-CC79010AEFEE}"/>
              </a:ext>
            </a:extLst>
          </p:cNvPr>
          <p:cNvPicPr>
            <a:picLocks noChangeAspect="1"/>
          </p:cNvPicPr>
          <p:nvPr/>
        </p:nvPicPr>
        <p:blipFill>
          <a:blip r:embed="rId3"/>
          <a:stretch>
            <a:fillRect/>
          </a:stretch>
        </p:blipFill>
        <p:spPr>
          <a:xfrm>
            <a:off x="6694043" y="1926337"/>
            <a:ext cx="2074164" cy="2074164"/>
          </a:xfrm>
          <a:prstGeom prst="rect">
            <a:avLst/>
          </a:prstGeom>
        </p:spPr>
      </p:pic>
      <p:pic>
        <p:nvPicPr>
          <p:cNvPr id="5" name="Picture 4">
            <a:extLst>
              <a:ext uri="{FF2B5EF4-FFF2-40B4-BE49-F238E27FC236}">
                <a16:creationId xmlns="" xmlns:a16="http://schemas.microsoft.com/office/drawing/2014/main" id="{4128793E-C87B-984A-B9D1-64C3E90C6765}"/>
              </a:ext>
            </a:extLst>
          </p:cNvPr>
          <p:cNvPicPr>
            <a:picLocks noChangeAspect="1"/>
          </p:cNvPicPr>
          <p:nvPr/>
        </p:nvPicPr>
        <p:blipFill>
          <a:blip r:embed="rId4"/>
          <a:stretch>
            <a:fillRect/>
          </a:stretch>
        </p:blipFill>
        <p:spPr>
          <a:xfrm rot="939472">
            <a:off x="5040779" y="3637602"/>
            <a:ext cx="2441279" cy="1080266"/>
          </a:xfrm>
          <a:prstGeom prst="rect">
            <a:avLst/>
          </a:prstGeom>
        </p:spPr>
      </p:pic>
      <p:pic>
        <p:nvPicPr>
          <p:cNvPr id="9" name="Picture 8">
            <a:extLst>
              <a:ext uri="{FF2B5EF4-FFF2-40B4-BE49-F238E27FC236}">
                <a16:creationId xmlns="" xmlns:a16="http://schemas.microsoft.com/office/drawing/2014/main" id="{4EADC174-0614-6E4E-8822-2978A0251C6E}"/>
              </a:ext>
            </a:extLst>
          </p:cNvPr>
          <p:cNvPicPr>
            <a:picLocks noChangeAspect="1"/>
          </p:cNvPicPr>
          <p:nvPr/>
        </p:nvPicPr>
        <p:blipFill>
          <a:blip r:embed="rId5"/>
          <a:stretch>
            <a:fillRect/>
          </a:stretch>
        </p:blipFill>
        <p:spPr>
          <a:xfrm rot="20598664">
            <a:off x="2826744" y="3737189"/>
            <a:ext cx="1805900" cy="1266825"/>
          </a:xfrm>
          <a:prstGeom prst="rect">
            <a:avLst/>
          </a:prstGeom>
        </p:spPr>
      </p:pic>
      <p:pic>
        <p:nvPicPr>
          <p:cNvPr id="11" name="Picture 10">
            <a:extLst>
              <a:ext uri="{FF2B5EF4-FFF2-40B4-BE49-F238E27FC236}">
                <a16:creationId xmlns="" xmlns:a16="http://schemas.microsoft.com/office/drawing/2014/main" id="{629CF7F0-1355-6848-A661-64C4948EDA0A}"/>
              </a:ext>
            </a:extLst>
          </p:cNvPr>
          <p:cNvPicPr>
            <a:picLocks noChangeAspect="1"/>
          </p:cNvPicPr>
          <p:nvPr/>
        </p:nvPicPr>
        <p:blipFill>
          <a:blip r:embed="rId6"/>
          <a:stretch>
            <a:fillRect/>
          </a:stretch>
        </p:blipFill>
        <p:spPr>
          <a:xfrm>
            <a:off x="559080" y="3924300"/>
            <a:ext cx="1828800" cy="1219200"/>
          </a:xfrm>
          <a:prstGeom prst="rect">
            <a:avLst/>
          </a:prstGeom>
        </p:spPr>
      </p:pic>
    </p:spTree>
    <p:extLst>
      <p:ext uri="{BB962C8B-B14F-4D97-AF65-F5344CB8AC3E}">
        <p14:creationId xmlns:p14="http://schemas.microsoft.com/office/powerpoint/2010/main" val="1786915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08341A-DBC4-544A-AD50-C26815BE667F}"/>
              </a:ext>
            </a:extLst>
          </p:cNvPr>
          <p:cNvSpPr>
            <a:spLocks noGrp="1"/>
          </p:cNvSpPr>
          <p:nvPr>
            <p:ph type="title"/>
          </p:nvPr>
        </p:nvSpPr>
        <p:spPr>
          <a:xfrm>
            <a:off x="311700" y="160017"/>
            <a:ext cx="8520600" cy="572700"/>
          </a:xfrm>
        </p:spPr>
        <p:txBody>
          <a:bodyPr/>
          <a:lstStyle/>
          <a:p>
            <a:r>
              <a:rPr lang="en-US" dirty="0"/>
              <a:t>Need to Increase Understanding of Content</a:t>
            </a:r>
            <a:br>
              <a:rPr lang="en-US" dirty="0"/>
            </a:br>
            <a:r>
              <a:rPr lang="en-US" sz="1600" dirty="0"/>
              <a:t>Heisenberg (Pre)</a:t>
            </a:r>
          </a:p>
        </p:txBody>
      </p:sp>
      <p:pic>
        <p:nvPicPr>
          <p:cNvPr id="5" name="Content Placeholder 4">
            <a:extLst>
              <a:ext uri="{FF2B5EF4-FFF2-40B4-BE49-F238E27FC236}">
                <a16:creationId xmlns="" xmlns:a16="http://schemas.microsoft.com/office/drawing/2014/main" id="{B3E271E5-3A66-614C-8A6A-78A0AA114DE2}"/>
              </a:ext>
            </a:extLst>
          </p:cNvPr>
          <p:cNvPicPr>
            <a:picLocks noGrp="1" noChangeAspect="1"/>
          </p:cNvPicPr>
          <p:nvPr>
            <p:ph idx="1"/>
          </p:nvPr>
        </p:nvPicPr>
        <p:blipFill>
          <a:blip r:embed="rId2"/>
          <a:stretch>
            <a:fillRect/>
          </a:stretch>
        </p:blipFill>
        <p:spPr>
          <a:xfrm>
            <a:off x="578828" y="1139297"/>
            <a:ext cx="6433377" cy="3416300"/>
          </a:xfrm>
        </p:spPr>
      </p:pic>
      <p:sp>
        <p:nvSpPr>
          <p:cNvPr id="4" name="Oval 3">
            <a:extLst>
              <a:ext uri="{FF2B5EF4-FFF2-40B4-BE49-F238E27FC236}">
                <a16:creationId xmlns="" xmlns:a16="http://schemas.microsoft.com/office/drawing/2014/main" id="{AAA0705E-855D-EC41-963F-BC7429F7194C}"/>
              </a:ext>
            </a:extLst>
          </p:cNvPr>
          <p:cNvSpPr/>
          <p:nvPr/>
        </p:nvSpPr>
        <p:spPr>
          <a:xfrm>
            <a:off x="4719395" y="3782275"/>
            <a:ext cx="1863339" cy="3689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cap="rnd">
                <a:solidFill>
                  <a:sysClr val="windowText" lastClr="000000"/>
                </a:solidFill>
              </a:ln>
            </a:endParaRPr>
          </a:p>
        </p:txBody>
      </p:sp>
    </p:spTree>
    <p:extLst>
      <p:ext uri="{BB962C8B-B14F-4D97-AF65-F5344CB8AC3E}">
        <p14:creationId xmlns:p14="http://schemas.microsoft.com/office/powerpoint/2010/main" val="37395331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1615</TotalTime>
  <Words>1014</Words>
  <Application>Microsoft Macintosh PowerPoint</Application>
  <PresentationFormat>On-screen Show (16:9)</PresentationFormat>
  <Paragraphs>146</Paragraphs>
  <Slides>20</Slides>
  <Notes>14</Notes>
  <HiddenSlides>0</HiddenSlides>
  <MMClips>2</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Simple Light</vt:lpstr>
      <vt:lpstr>Quantum for ALL  Preparing Secondary Teachers to Teach Quantum Information Science #2009351 Developing and Testing Innovations (DTI): Preparing Secondary Teachers and Students #2048691 DRL</vt:lpstr>
      <vt:lpstr>Quantum for All Goals </vt:lpstr>
      <vt:lpstr>History and the competition…..</vt:lpstr>
      <vt:lpstr>What is QfA doing?</vt:lpstr>
      <vt:lpstr>QfA is providing</vt:lpstr>
      <vt:lpstr>2021 Sample Lesson Topics</vt:lpstr>
      <vt:lpstr>Identifying and addressing challenges</vt:lpstr>
      <vt:lpstr>Challenges of teaching quantum K-12</vt:lpstr>
      <vt:lpstr>Need to Increase Understanding of Content Heisenberg (Pre)</vt:lpstr>
      <vt:lpstr>Heisenberg (Post)</vt:lpstr>
      <vt:lpstr>Addressing the Challenges</vt:lpstr>
      <vt:lpstr>We are making progress, but there is still much to do</vt:lpstr>
      <vt:lpstr>How can we help each other?</vt:lpstr>
      <vt:lpstr>What Needs to Happen</vt:lpstr>
      <vt:lpstr>How can you help?</vt:lpstr>
      <vt:lpstr>Moving forward</vt:lpstr>
      <vt:lpstr>PowerPoint Presentation</vt:lpstr>
      <vt:lpstr>What does it look like in the classroom?</vt:lpstr>
      <vt:lpstr>Student Understanding Relevance of Wavelength</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cp:lastModifiedBy>Karen Matsler</cp:lastModifiedBy>
  <cp:revision>109</cp:revision>
  <cp:lastPrinted>2021-06-26T17:01:52Z</cp:lastPrinted>
  <dcterms:modified xsi:type="dcterms:W3CDTF">2021-08-10T18:25:58Z</dcterms:modified>
</cp:coreProperties>
</file>