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304" r:id="rId4"/>
    <p:sldId id="258" r:id="rId5"/>
    <p:sldId id="307" r:id="rId6"/>
    <p:sldId id="290" r:id="rId7"/>
    <p:sldId id="296" r:id="rId8"/>
    <p:sldId id="298" r:id="rId9"/>
    <p:sldId id="316" r:id="rId10"/>
    <p:sldId id="317" r:id="rId11"/>
    <p:sldId id="272" r:id="rId12"/>
    <p:sldId id="299" r:id="rId13"/>
    <p:sldId id="305" r:id="rId14"/>
    <p:sldId id="282" r:id="rId15"/>
    <p:sldId id="271" r:id="rId16"/>
    <p:sldId id="300" r:id="rId17"/>
    <p:sldId id="301" r:id="rId18"/>
    <p:sldId id="303" r:id="rId19"/>
    <p:sldId id="302" r:id="rId20"/>
    <p:sldId id="308" r:id="rId21"/>
    <p:sldId id="30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ED08"/>
    <a:srgbClr val="81DEFF"/>
    <a:srgbClr val="33CCFF"/>
    <a:srgbClr val="4AD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1673" autoAdjust="0"/>
  </p:normalViewPr>
  <p:slideViewPr>
    <p:cSldViewPr snapToGrid="0">
      <p:cViewPr>
        <p:scale>
          <a:sx n="80" d="100"/>
          <a:sy n="80" d="100"/>
        </p:scale>
        <p:origin x="71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1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0C61E-883C-43AB-83A4-7D70E8775F70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573B6-8897-4EFF-B267-49AC47C93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22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573B6-8897-4EFF-B267-49AC47C932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13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gets tested gets taught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573B6-8897-4EFF-B267-49AC47C9323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04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573B6-8897-4EFF-B267-49AC47C9323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794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573B6-8897-4EFF-B267-49AC47C9323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23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QKD most extensive use of quantum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573B6-8897-4EFF-B267-49AC47C932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80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ceff60c575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Ask which detector fires?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LOT of PHYSICS- at </a:t>
            </a:r>
            <a:r>
              <a:rPr lang="en-US" dirty="0" err="1"/>
              <a:t>QfA</a:t>
            </a:r>
            <a:r>
              <a:rPr lang="en-US" dirty="0"/>
              <a:t> we break it down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Use as example for wave interference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Beam splitter – phase shifts relating to reflection conditions</a:t>
            </a:r>
            <a:endParaRPr dirty="0"/>
          </a:p>
        </p:txBody>
      </p:sp>
      <p:sp>
        <p:nvSpPr>
          <p:cNvPr id="470" name="Google Shape;470;gceff60c575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Ask participants to predict the location (top or bottom) of the phase shift glass; the answers will appear after each table with 2 clicks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Notice that there are equivalent phase shifts for the constant functions</a:t>
            </a:r>
            <a:endParaRPr/>
          </a:p>
        </p:txBody>
      </p:sp>
      <p:sp>
        <p:nvSpPr>
          <p:cNvPr id="538" name="Google Shape;53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68" name="Google Shape;56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Every square is a gate;   3 qubits are used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Put link in the chat</a:t>
            </a:r>
            <a:endParaRPr/>
          </a:p>
        </p:txBody>
      </p:sp>
      <p:sp>
        <p:nvSpPr>
          <p:cNvPr id="736" name="Google Shape;736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b6e670523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b6e670523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Superposition: when basis does not match photon  Ex polarizers 2 and 3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Measurement:  polarization changes after measurement to match the polarizer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dd0341ced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dd0341ced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Do this before QKD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85ad927421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85ad927421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slide has navigation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8/10/2021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14631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59507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  <p:sldLayoutId id="2147483670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.jpg"/><Relationship Id="rId3" Type="http://schemas.openxmlformats.org/officeDocument/2006/relationships/image" Target="../media/image11.png"/><Relationship Id="rId7" Type="http://schemas.openxmlformats.org/officeDocument/2006/relationships/image" Target="../media/image13.jp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-andrews.ac.uk/physics/quvis/simulations_html5/sims/BB84_photons/BB84_photons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olblogg.blogspot.com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quantumforall.org/meet-the-team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mailto:amf@blwd.k12.pa.u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creativecommons.org/licenses/by-nc-sa/3.0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hys.libretexts.org/TextMaps/General_Physics_TextMaps/Map:_University_Physics_(OpenStax)/Map:_University_Physics_I_(OpenStax)/16:_Waves/16.5:_Interference_of_Waves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quantum-computing.ibm.com/docs/iqx/guide/deutsch-jozsa-algorith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hyperlink" Target="https://quantum-computing.ibm.com/composer/docs/guide/deutsch-jozsa-algorith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345CC-070C-4BC0-BB3E-EDCDDF996B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does Quantum Information Look like in the High School Classroom?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E3B415-EFD3-4B42-A21F-04B39707C6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Alice Flarend, PhD, NBCT</a:t>
            </a:r>
          </a:p>
        </p:txBody>
      </p:sp>
    </p:spTree>
    <p:extLst>
      <p:ext uri="{BB962C8B-B14F-4D97-AF65-F5344CB8AC3E}">
        <p14:creationId xmlns:p14="http://schemas.microsoft.com/office/powerpoint/2010/main" val="2256973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B8FE7F-5019-41E5-A923-B6D1938946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QKD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D51D07E-5379-40CE-91DC-824B6A753A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87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oogle Shape;202;p33"/>
          <p:cNvGrpSpPr/>
          <p:nvPr/>
        </p:nvGrpSpPr>
        <p:grpSpPr>
          <a:xfrm>
            <a:off x="2866599" y="957660"/>
            <a:ext cx="1969200" cy="3230353"/>
            <a:chOff x="5372325" y="1198150"/>
            <a:chExt cx="1476900" cy="2424463"/>
          </a:xfrm>
        </p:grpSpPr>
        <p:pic>
          <p:nvPicPr>
            <p:cNvPr id="203" name="Google Shape;203;p33"/>
            <p:cNvPicPr preferRelativeResize="0"/>
            <p:nvPr/>
          </p:nvPicPr>
          <p:blipFill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41513" y="1203263"/>
              <a:ext cx="666750" cy="24193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" name="Google Shape;204;p33"/>
            <p:cNvSpPr txBox="1"/>
            <p:nvPr/>
          </p:nvSpPr>
          <p:spPr>
            <a:xfrm>
              <a:off x="5372325" y="1198150"/>
              <a:ext cx="14769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2400" dirty="0"/>
                <a:t>Polarizer 1</a:t>
              </a:r>
              <a:endParaRPr sz="2400" dirty="0"/>
            </a:p>
          </p:txBody>
        </p:sp>
      </p:grpSp>
      <p:grpSp>
        <p:nvGrpSpPr>
          <p:cNvPr id="205" name="Google Shape;205;p33"/>
          <p:cNvGrpSpPr/>
          <p:nvPr/>
        </p:nvGrpSpPr>
        <p:grpSpPr>
          <a:xfrm>
            <a:off x="5293984" y="1284776"/>
            <a:ext cx="2960117" cy="2887693"/>
            <a:chOff x="2419338" y="1198150"/>
            <a:chExt cx="2220088" cy="2167288"/>
          </a:xfrm>
        </p:grpSpPr>
        <p:pic>
          <p:nvPicPr>
            <p:cNvPr id="206" name="Google Shape;206;p33"/>
            <p:cNvPicPr preferRelativeResize="0"/>
            <p:nvPr/>
          </p:nvPicPr>
          <p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419" b="80617" l="18142" r="8141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19338" y="1203263"/>
              <a:ext cx="2152650" cy="21621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Google Shape;207;p33"/>
            <p:cNvSpPr txBox="1"/>
            <p:nvPr/>
          </p:nvSpPr>
          <p:spPr>
            <a:xfrm>
              <a:off x="3162525" y="1198150"/>
              <a:ext cx="14769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2400"/>
                <a:t>Polarizer 2</a:t>
              </a:r>
              <a:endParaRPr sz="2400"/>
            </a:p>
          </p:txBody>
        </p:sp>
      </p:grpSp>
      <p:pic>
        <p:nvPicPr>
          <p:cNvPr id="208" name="Google Shape;208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451" y="1869371"/>
            <a:ext cx="1307279" cy="15155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" name="Google Shape;209;p33"/>
          <p:cNvGrpSpPr/>
          <p:nvPr/>
        </p:nvGrpSpPr>
        <p:grpSpPr>
          <a:xfrm>
            <a:off x="8469884" y="1732203"/>
            <a:ext cx="3225800" cy="1652676"/>
            <a:chOff x="6724163" y="1198150"/>
            <a:chExt cx="2419350" cy="1240375"/>
          </a:xfrm>
        </p:grpSpPr>
        <p:pic>
          <p:nvPicPr>
            <p:cNvPr id="210" name="Google Shape;210;p33"/>
            <p:cNvPicPr preferRelativeResize="0"/>
            <p:nvPr/>
          </p:nvPicPr>
          <p:blipFill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7600463" y="895475"/>
              <a:ext cx="666750" cy="24193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1" name="Google Shape;211;p33"/>
            <p:cNvSpPr txBox="1"/>
            <p:nvPr/>
          </p:nvSpPr>
          <p:spPr>
            <a:xfrm>
              <a:off x="7201125" y="1198150"/>
              <a:ext cx="14769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2400"/>
                <a:t>Polarizer 3</a:t>
              </a:r>
              <a:endParaRPr sz="2400"/>
            </a:p>
          </p:txBody>
        </p:sp>
      </p:grpSp>
      <p:grpSp>
        <p:nvGrpSpPr>
          <p:cNvPr id="212" name="Google Shape;212;p33"/>
          <p:cNvGrpSpPr/>
          <p:nvPr/>
        </p:nvGrpSpPr>
        <p:grpSpPr>
          <a:xfrm>
            <a:off x="885399" y="1473678"/>
            <a:ext cx="2077168" cy="2169708"/>
            <a:chOff x="1055548" y="1508985"/>
            <a:chExt cx="1557876" cy="1628420"/>
          </a:xfrm>
        </p:grpSpPr>
        <p:grpSp>
          <p:nvGrpSpPr>
            <p:cNvPr id="213" name="Google Shape;213;p33"/>
            <p:cNvGrpSpPr/>
            <p:nvPr/>
          </p:nvGrpSpPr>
          <p:grpSpPr>
            <a:xfrm>
              <a:off x="1278962" y="1553736"/>
              <a:ext cx="666746" cy="416324"/>
              <a:chOff x="6328900" y="2215050"/>
              <a:chExt cx="1426500" cy="890724"/>
            </a:xfrm>
          </p:grpSpPr>
          <p:sp>
            <p:nvSpPr>
              <p:cNvPr id="214" name="Google Shape;214;p33"/>
              <p:cNvSpPr/>
              <p:nvPr/>
            </p:nvSpPr>
            <p:spPr>
              <a:xfrm>
                <a:off x="6328900" y="2215050"/>
                <a:ext cx="1426500" cy="713400"/>
              </a:xfrm>
              <a:prstGeom prst="ellipse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5" name="Google Shape;215;p33"/>
              <p:cNvSpPr/>
              <p:nvPr/>
            </p:nvSpPr>
            <p:spPr>
              <a:xfrm rot="-4554891">
                <a:off x="6753014" y="2152344"/>
                <a:ext cx="663302" cy="1016135"/>
              </a:xfrm>
              <a:custGeom>
                <a:avLst/>
                <a:gdLst/>
                <a:ahLst/>
                <a:cxnLst/>
                <a:rect l="l" t="t" r="r" b="b"/>
                <a:pathLst>
                  <a:path w="66704" h="51831" extrusionOk="0">
                    <a:moveTo>
                      <a:pt x="0" y="1601"/>
                    </a:moveTo>
                    <a:cubicBezTo>
                      <a:pt x="9711" y="1601"/>
                      <a:pt x="56525" y="-1815"/>
                      <a:pt x="58266" y="1601"/>
                    </a:cubicBezTo>
                    <a:cubicBezTo>
                      <a:pt x="60007" y="5017"/>
                      <a:pt x="9911" y="17541"/>
                      <a:pt x="10447" y="22095"/>
                    </a:cubicBezTo>
                    <a:cubicBezTo>
                      <a:pt x="10983" y="26649"/>
                      <a:pt x="59739" y="24707"/>
                      <a:pt x="61480" y="28926"/>
                    </a:cubicBezTo>
                    <a:cubicBezTo>
                      <a:pt x="63221" y="33145"/>
                      <a:pt x="20024" y="43594"/>
                      <a:pt x="20895" y="47411"/>
                    </a:cubicBezTo>
                    <a:cubicBezTo>
                      <a:pt x="21766" y="51229"/>
                      <a:pt x="59069" y="51094"/>
                      <a:pt x="66704" y="51831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sp>
        </p:grpSp>
        <p:grpSp>
          <p:nvGrpSpPr>
            <p:cNvPr id="216" name="Google Shape;216;p33"/>
            <p:cNvGrpSpPr/>
            <p:nvPr/>
          </p:nvGrpSpPr>
          <p:grpSpPr>
            <a:xfrm rot="-2700000">
              <a:off x="1854659" y="1683745"/>
              <a:ext cx="666743" cy="416322"/>
              <a:chOff x="6328900" y="2215050"/>
              <a:chExt cx="1426500" cy="890724"/>
            </a:xfrm>
          </p:grpSpPr>
          <p:sp>
            <p:nvSpPr>
              <p:cNvPr id="217" name="Google Shape;217;p33"/>
              <p:cNvSpPr/>
              <p:nvPr/>
            </p:nvSpPr>
            <p:spPr>
              <a:xfrm>
                <a:off x="6328900" y="2215050"/>
                <a:ext cx="1426500" cy="713400"/>
              </a:xfrm>
              <a:prstGeom prst="ellipse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8" name="Google Shape;218;p33"/>
              <p:cNvSpPr/>
              <p:nvPr/>
            </p:nvSpPr>
            <p:spPr>
              <a:xfrm rot="-4554891">
                <a:off x="6753014" y="2152344"/>
                <a:ext cx="663302" cy="1016135"/>
              </a:xfrm>
              <a:custGeom>
                <a:avLst/>
                <a:gdLst/>
                <a:ahLst/>
                <a:cxnLst/>
                <a:rect l="l" t="t" r="r" b="b"/>
                <a:pathLst>
                  <a:path w="66704" h="51831" extrusionOk="0">
                    <a:moveTo>
                      <a:pt x="0" y="1601"/>
                    </a:moveTo>
                    <a:cubicBezTo>
                      <a:pt x="9711" y="1601"/>
                      <a:pt x="56525" y="-1815"/>
                      <a:pt x="58266" y="1601"/>
                    </a:cubicBezTo>
                    <a:cubicBezTo>
                      <a:pt x="60007" y="5017"/>
                      <a:pt x="9911" y="17541"/>
                      <a:pt x="10447" y="22095"/>
                    </a:cubicBezTo>
                    <a:cubicBezTo>
                      <a:pt x="10983" y="26649"/>
                      <a:pt x="59739" y="24707"/>
                      <a:pt x="61480" y="28926"/>
                    </a:cubicBezTo>
                    <a:cubicBezTo>
                      <a:pt x="63221" y="33145"/>
                      <a:pt x="20024" y="43594"/>
                      <a:pt x="20895" y="47411"/>
                    </a:cubicBezTo>
                    <a:cubicBezTo>
                      <a:pt x="21766" y="51229"/>
                      <a:pt x="59069" y="51094"/>
                      <a:pt x="66704" y="51831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sp>
        </p:grpSp>
        <p:grpSp>
          <p:nvGrpSpPr>
            <p:cNvPr id="219" name="Google Shape;219;p33"/>
            <p:cNvGrpSpPr/>
            <p:nvPr/>
          </p:nvGrpSpPr>
          <p:grpSpPr>
            <a:xfrm rot="2424590">
              <a:off x="1583925" y="1858538"/>
              <a:ext cx="666763" cy="416335"/>
              <a:chOff x="6328900" y="2215050"/>
              <a:chExt cx="1426500" cy="890724"/>
            </a:xfrm>
          </p:grpSpPr>
          <p:sp>
            <p:nvSpPr>
              <p:cNvPr id="220" name="Google Shape;220;p33"/>
              <p:cNvSpPr/>
              <p:nvPr/>
            </p:nvSpPr>
            <p:spPr>
              <a:xfrm>
                <a:off x="6328900" y="2215050"/>
                <a:ext cx="1426500" cy="713400"/>
              </a:xfrm>
              <a:prstGeom prst="ellipse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1" name="Google Shape;221;p33"/>
              <p:cNvSpPr/>
              <p:nvPr/>
            </p:nvSpPr>
            <p:spPr>
              <a:xfrm rot="-4554891">
                <a:off x="6753014" y="2152344"/>
                <a:ext cx="663302" cy="1016135"/>
              </a:xfrm>
              <a:custGeom>
                <a:avLst/>
                <a:gdLst/>
                <a:ahLst/>
                <a:cxnLst/>
                <a:rect l="l" t="t" r="r" b="b"/>
                <a:pathLst>
                  <a:path w="66704" h="51831" extrusionOk="0">
                    <a:moveTo>
                      <a:pt x="0" y="1601"/>
                    </a:moveTo>
                    <a:cubicBezTo>
                      <a:pt x="9711" y="1601"/>
                      <a:pt x="56525" y="-1815"/>
                      <a:pt x="58266" y="1601"/>
                    </a:cubicBezTo>
                    <a:cubicBezTo>
                      <a:pt x="60007" y="5017"/>
                      <a:pt x="9911" y="17541"/>
                      <a:pt x="10447" y="22095"/>
                    </a:cubicBezTo>
                    <a:cubicBezTo>
                      <a:pt x="10983" y="26649"/>
                      <a:pt x="59739" y="24707"/>
                      <a:pt x="61480" y="28926"/>
                    </a:cubicBezTo>
                    <a:cubicBezTo>
                      <a:pt x="63221" y="33145"/>
                      <a:pt x="20024" y="43594"/>
                      <a:pt x="20895" y="47411"/>
                    </a:cubicBezTo>
                    <a:cubicBezTo>
                      <a:pt x="21766" y="51229"/>
                      <a:pt x="59069" y="51094"/>
                      <a:pt x="66704" y="51831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sp>
        </p:grpSp>
        <p:grpSp>
          <p:nvGrpSpPr>
            <p:cNvPr id="222" name="Google Shape;222;p33"/>
            <p:cNvGrpSpPr/>
            <p:nvPr/>
          </p:nvGrpSpPr>
          <p:grpSpPr>
            <a:xfrm rot="5400000">
              <a:off x="2071889" y="2095250"/>
              <a:ext cx="666746" cy="416324"/>
              <a:chOff x="6328900" y="2215050"/>
              <a:chExt cx="1426500" cy="890724"/>
            </a:xfrm>
          </p:grpSpPr>
          <p:sp>
            <p:nvSpPr>
              <p:cNvPr id="223" name="Google Shape;223;p33"/>
              <p:cNvSpPr/>
              <p:nvPr/>
            </p:nvSpPr>
            <p:spPr>
              <a:xfrm>
                <a:off x="6328900" y="2215050"/>
                <a:ext cx="1426500" cy="713400"/>
              </a:xfrm>
              <a:prstGeom prst="ellipse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4" name="Google Shape;224;p33"/>
              <p:cNvSpPr/>
              <p:nvPr/>
            </p:nvSpPr>
            <p:spPr>
              <a:xfrm rot="-4554891">
                <a:off x="6753014" y="2152344"/>
                <a:ext cx="663302" cy="1016135"/>
              </a:xfrm>
              <a:custGeom>
                <a:avLst/>
                <a:gdLst/>
                <a:ahLst/>
                <a:cxnLst/>
                <a:rect l="l" t="t" r="r" b="b"/>
                <a:pathLst>
                  <a:path w="66704" h="51831" extrusionOk="0">
                    <a:moveTo>
                      <a:pt x="0" y="1601"/>
                    </a:moveTo>
                    <a:cubicBezTo>
                      <a:pt x="9711" y="1601"/>
                      <a:pt x="56525" y="-1815"/>
                      <a:pt x="58266" y="1601"/>
                    </a:cubicBezTo>
                    <a:cubicBezTo>
                      <a:pt x="60007" y="5017"/>
                      <a:pt x="9911" y="17541"/>
                      <a:pt x="10447" y="22095"/>
                    </a:cubicBezTo>
                    <a:cubicBezTo>
                      <a:pt x="10983" y="26649"/>
                      <a:pt x="59739" y="24707"/>
                      <a:pt x="61480" y="28926"/>
                    </a:cubicBezTo>
                    <a:cubicBezTo>
                      <a:pt x="63221" y="33145"/>
                      <a:pt x="20024" y="43594"/>
                      <a:pt x="20895" y="47411"/>
                    </a:cubicBezTo>
                    <a:cubicBezTo>
                      <a:pt x="21766" y="51229"/>
                      <a:pt x="59069" y="51094"/>
                      <a:pt x="66704" y="51831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sp>
        </p:grpSp>
        <p:grpSp>
          <p:nvGrpSpPr>
            <p:cNvPr id="225" name="Google Shape;225;p33"/>
            <p:cNvGrpSpPr/>
            <p:nvPr/>
          </p:nvGrpSpPr>
          <p:grpSpPr>
            <a:xfrm>
              <a:off x="1682437" y="2204799"/>
              <a:ext cx="666746" cy="416324"/>
              <a:chOff x="6328900" y="2215050"/>
              <a:chExt cx="1426500" cy="890724"/>
            </a:xfrm>
          </p:grpSpPr>
          <p:sp>
            <p:nvSpPr>
              <p:cNvPr id="226" name="Google Shape;226;p33"/>
              <p:cNvSpPr/>
              <p:nvPr/>
            </p:nvSpPr>
            <p:spPr>
              <a:xfrm>
                <a:off x="6328900" y="2215050"/>
                <a:ext cx="1426500" cy="713400"/>
              </a:xfrm>
              <a:prstGeom prst="ellipse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7" name="Google Shape;227;p33"/>
              <p:cNvSpPr/>
              <p:nvPr/>
            </p:nvSpPr>
            <p:spPr>
              <a:xfrm rot="-4554891">
                <a:off x="6753014" y="2152344"/>
                <a:ext cx="663302" cy="1016135"/>
              </a:xfrm>
              <a:custGeom>
                <a:avLst/>
                <a:gdLst/>
                <a:ahLst/>
                <a:cxnLst/>
                <a:rect l="l" t="t" r="r" b="b"/>
                <a:pathLst>
                  <a:path w="66704" h="51831" extrusionOk="0">
                    <a:moveTo>
                      <a:pt x="0" y="1601"/>
                    </a:moveTo>
                    <a:cubicBezTo>
                      <a:pt x="9711" y="1601"/>
                      <a:pt x="56525" y="-1815"/>
                      <a:pt x="58266" y="1601"/>
                    </a:cubicBezTo>
                    <a:cubicBezTo>
                      <a:pt x="60007" y="5017"/>
                      <a:pt x="9911" y="17541"/>
                      <a:pt x="10447" y="22095"/>
                    </a:cubicBezTo>
                    <a:cubicBezTo>
                      <a:pt x="10983" y="26649"/>
                      <a:pt x="59739" y="24707"/>
                      <a:pt x="61480" y="28926"/>
                    </a:cubicBezTo>
                    <a:cubicBezTo>
                      <a:pt x="63221" y="33145"/>
                      <a:pt x="20024" y="43594"/>
                      <a:pt x="20895" y="47411"/>
                    </a:cubicBezTo>
                    <a:cubicBezTo>
                      <a:pt x="21766" y="51229"/>
                      <a:pt x="59069" y="51094"/>
                      <a:pt x="66704" y="51831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sp>
        </p:grpSp>
        <p:grpSp>
          <p:nvGrpSpPr>
            <p:cNvPr id="228" name="Google Shape;228;p33"/>
            <p:cNvGrpSpPr/>
            <p:nvPr/>
          </p:nvGrpSpPr>
          <p:grpSpPr>
            <a:xfrm rot="2514750">
              <a:off x="1736183" y="2551684"/>
              <a:ext cx="666702" cy="416296"/>
              <a:chOff x="6328900" y="2215050"/>
              <a:chExt cx="1426500" cy="890724"/>
            </a:xfrm>
          </p:grpSpPr>
          <p:sp>
            <p:nvSpPr>
              <p:cNvPr id="229" name="Google Shape;229;p33"/>
              <p:cNvSpPr/>
              <p:nvPr/>
            </p:nvSpPr>
            <p:spPr>
              <a:xfrm>
                <a:off x="6328900" y="2215050"/>
                <a:ext cx="1426500" cy="713400"/>
              </a:xfrm>
              <a:prstGeom prst="ellipse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0" name="Google Shape;230;p33"/>
              <p:cNvSpPr/>
              <p:nvPr/>
            </p:nvSpPr>
            <p:spPr>
              <a:xfrm rot="-4554891">
                <a:off x="6753014" y="2152344"/>
                <a:ext cx="663302" cy="1016135"/>
              </a:xfrm>
              <a:custGeom>
                <a:avLst/>
                <a:gdLst/>
                <a:ahLst/>
                <a:cxnLst/>
                <a:rect l="l" t="t" r="r" b="b"/>
                <a:pathLst>
                  <a:path w="66704" h="51831" extrusionOk="0">
                    <a:moveTo>
                      <a:pt x="0" y="1601"/>
                    </a:moveTo>
                    <a:cubicBezTo>
                      <a:pt x="9711" y="1601"/>
                      <a:pt x="56525" y="-1815"/>
                      <a:pt x="58266" y="1601"/>
                    </a:cubicBezTo>
                    <a:cubicBezTo>
                      <a:pt x="60007" y="5017"/>
                      <a:pt x="9911" y="17541"/>
                      <a:pt x="10447" y="22095"/>
                    </a:cubicBezTo>
                    <a:cubicBezTo>
                      <a:pt x="10983" y="26649"/>
                      <a:pt x="59739" y="24707"/>
                      <a:pt x="61480" y="28926"/>
                    </a:cubicBezTo>
                    <a:cubicBezTo>
                      <a:pt x="63221" y="33145"/>
                      <a:pt x="20024" y="43594"/>
                      <a:pt x="20895" y="47411"/>
                    </a:cubicBezTo>
                    <a:cubicBezTo>
                      <a:pt x="21766" y="51229"/>
                      <a:pt x="59069" y="51094"/>
                      <a:pt x="66704" y="51831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sp>
        </p:grpSp>
        <p:grpSp>
          <p:nvGrpSpPr>
            <p:cNvPr id="231" name="Google Shape;231;p33"/>
            <p:cNvGrpSpPr/>
            <p:nvPr/>
          </p:nvGrpSpPr>
          <p:grpSpPr>
            <a:xfrm rot="-2971740">
              <a:off x="1096915" y="2028946"/>
              <a:ext cx="666807" cy="416362"/>
              <a:chOff x="6328900" y="2215050"/>
              <a:chExt cx="1426500" cy="890724"/>
            </a:xfrm>
          </p:grpSpPr>
          <p:sp>
            <p:nvSpPr>
              <p:cNvPr id="232" name="Google Shape;232;p33"/>
              <p:cNvSpPr/>
              <p:nvPr/>
            </p:nvSpPr>
            <p:spPr>
              <a:xfrm>
                <a:off x="6328900" y="2215050"/>
                <a:ext cx="1426500" cy="713400"/>
              </a:xfrm>
              <a:prstGeom prst="ellipse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3" name="Google Shape;233;p33"/>
              <p:cNvSpPr/>
              <p:nvPr/>
            </p:nvSpPr>
            <p:spPr>
              <a:xfrm rot="-4554891">
                <a:off x="6753014" y="2152344"/>
                <a:ext cx="663302" cy="1016135"/>
              </a:xfrm>
              <a:custGeom>
                <a:avLst/>
                <a:gdLst/>
                <a:ahLst/>
                <a:cxnLst/>
                <a:rect l="l" t="t" r="r" b="b"/>
                <a:pathLst>
                  <a:path w="66704" h="51831" extrusionOk="0">
                    <a:moveTo>
                      <a:pt x="0" y="1601"/>
                    </a:moveTo>
                    <a:cubicBezTo>
                      <a:pt x="9711" y="1601"/>
                      <a:pt x="56525" y="-1815"/>
                      <a:pt x="58266" y="1601"/>
                    </a:cubicBezTo>
                    <a:cubicBezTo>
                      <a:pt x="60007" y="5017"/>
                      <a:pt x="9911" y="17541"/>
                      <a:pt x="10447" y="22095"/>
                    </a:cubicBezTo>
                    <a:cubicBezTo>
                      <a:pt x="10983" y="26649"/>
                      <a:pt x="59739" y="24707"/>
                      <a:pt x="61480" y="28926"/>
                    </a:cubicBezTo>
                    <a:cubicBezTo>
                      <a:pt x="63221" y="33145"/>
                      <a:pt x="20024" y="43594"/>
                      <a:pt x="20895" y="47411"/>
                    </a:cubicBezTo>
                    <a:cubicBezTo>
                      <a:pt x="21766" y="51229"/>
                      <a:pt x="59069" y="51094"/>
                      <a:pt x="66704" y="51831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sp>
        </p:grpSp>
        <p:grpSp>
          <p:nvGrpSpPr>
            <p:cNvPr id="234" name="Google Shape;234;p33"/>
            <p:cNvGrpSpPr/>
            <p:nvPr/>
          </p:nvGrpSpPr>
          <p:grpSpPr>
            <a:xfrm rot="5400000">
              <a:off x="1153062" y="2475486"/>
              <a:ext cx="666746" cy="416324"/>
              <a:chOff x="6328900" y="2215050"/>
              <a:chExt cx="1426500" cy="890724"/>
            </a:xfrm>
          </p:grpSpPr>
          <p:sp>
            <p:nvSpPr>
              <p:cNvPr id="235" name="Google Shape;235;p33"/>
              <p:cNvSpPr/>
              <p:nvPr/>
            </p:nvSpPr>
            <p:spPr>
              <a:xfrm>
                <a:off x="6328900" y="2215050"/>
                <a:ext cx="1426500" cy="713400"/>
              </a:xfrm>
              <a:prstGeom prst="ellipse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6" name="Google Shape;236;p33"/>
              <p:cNvSpPr/>
              <p:nvPr/>
            </p:nvSpPr>
            <p:spPr>
              <a:xfrm rot="-4554891">
                <a:off x="6753014" y="2152344"/>
                <a:ext cx="663302" cy="1016135"/>
              </a:xfrm>
              <a:custGeom>
                <a:avLst/>
                <a:gdLst/>
                <a:ahLst/>
                <a:cxnLst/>
                <a:rect l="l" t="t" r="r" b="b"/>
                <a:pathLst>
                  <a:path w="66704" h="51831" extrusionOk="0">
                    <a:moveTo>
                      <a:pt x="0" y="1601"/>
                    </a:moveTo>
                    <a:cubicBezTo>
                      <a:pt x="9711" y="1601"/>
                      <a:pt x="56525" y="-1815"/>
                      <a:pt x="58266" y="1601"/>
                    </a:cubicBezTo>
                    <a:cubicBezTo>
                      <a:pt x="60007" y="5017"/>
                      <a:pt x="9911" y="17541"/>
                      <a:pt x="10447" y="22095"/>
                    </a:cubicBezTo>
                    <a:cubicBezTo>
                      <a:pt x="10983" y="26649"/>
                      <a:pt x="59739" y="24707"/>
                      <a:pt x="61480" y="28926"/>
                    </a:cubicBezTo>
                    <a:cubicBezTo>
                      <a:pt x="63221" y="33145"/>
                      <a:pt x="20024" y="43594"/>
                      <a:pt x="20895" y="47411"/>
                    </a:cubicBezTo>
                    <a:cubicBezTo>
                      <a:pt x="21766" y="51229"/>
                      <a:pt x="59069" y="51094"/>
                      <a:pt x="66704" y="51831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sp>
        </p:grpSp>
      </p:grpSp>
      <p:sp>
        <p:nvSpPr>
          <p:cNvPr id="237" name="Google Shape;237;p33"/>
          <p:cNvSpPr txBox="1">
            <a:spLocks noGrp="1"/>
          </p:cNvSpPr>
          <p:nvPr>
            <p:ph type="title"/>
          </p:nvPr>
        </p:nvSpPr>
        <p:spPr>
          <a:xfrm>
            <a:off x="1292873" y="0"/>
            <a:ext cx="9996659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4000" dirty="0"/>
              <a:t>Thinking With Photons and basis using polarization – Malus’ LAw</a:t>
            </a:r>
            <a:endParaRPr sz="4000" dirty="0"/>
          </a:p>
        </p:txBody>
      </p:sp>
      <p:sp>
        <p:nvSpPr>
          <p:cNvPr id="238" name="Google Shape;238;p33"/>
          <p:cNvSpPr txBox="1"/>
          <p:nvPr/>
        </p:nvSpPr>
        <p:spPr>
          <a:xfrm>
            <a:off x="534133" y="5055787"/>
            <a:ext cx="11644400" cy="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667" dirty="0">
                <a:solidFill>
                  <a:schemeClr val="dk1"/>
                </a:solidFill>
              </a:rPr>
              <a:t>                          Basis     photon    Basis    photon               Basis       photon</a:t>
            </a:r>
            <a:endParaRPr sz="2667" dirty="0">
              <a:solidFill>
                <a:schemeClr val="dk1"/>
              </a:solidFill>
            </a:endParaRPr>
          </a:p>
        </p:txBody>
      </p:sp>
      <p:grpSp>
        <p:nvGrpSpPr>
          <p:cNvPr id="239" name="Google Shape;239;p33"/>
          <p:cNvGrpSpPr/>
          <p:nvPr/>
        </p:nvGrpSpPr>
        <p:grpSpPr>
          <a:xfrm>
            <a:off x="3960685" y="1411123"/>
            <a:ext cx="1665299" cy="2665061"/>
            <a:chOff x="389812" y="638691"/>
            <a:chExt cx="1248974" cy="2000196"/>
          </a:xfrm>
        </p:grpSpPr>
        <p:grpSp>
          <p:nvGrpSpPr>
            <p:cNvPr id="240" name="Google Shape;240;p33"/>
            <p:cNvGrpSpPr/>
            <p:nvPr/>
          </p:nvGrpSpPr>
          <p:grpSpPr>
            <a:xfrm rot="-5400000">
              <a:off x="264601" y="1430627"/>
              <a:ext cx="666746" cy="416324"/>
              <a:chOff x="6328900" y="2215050"/>
              <a:chExt cx="1426500" cy="890724"/>
            </a:xfrm>
          </p:grpSpPr>
          <p:sp>
            <p:nvSpPr>
              <p:cNvPr id="241" name="Google Shape;241;p33"/>
              <p:cNvSpPr/>
              <p:nvPr/>
            </p:nvSpPr>
            <p:spPr>
              <a:xfrm>
                <a:off x="6328900" y="2215050"/>
                <a:ext cx="1426500" cy="713400"/>
              </a:xfrm>
              <a:prstGeom prst="ellipse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2" name="Google Shape;242;p33"/>
              <p:cNvSpPr/>
              <p:nvPr/>
            </p:nvSpPr>
            <p:spPr>
              <a:xfrm rot="-4554891">
                <a:off x="6753014" y="2152344"/>
                <a:ext cx="663302" cy="1016135"/>
              </a:xfrm>
              <a:custGeom>
                <a:avLst/>
                <a:gdLst/>
                <a:ahLst/>
                <a:cxnLst/>
                <a:rect l="l" t="t" r="r" b="b"/>
                <a:pathLst>
                  <a:path w="66704" h="51831" extrusionOk="0">
                    <a:moveTo>
                      <a:pt x="0" y="1601"/>
                    </a:moveTo>
                    <a:cubicBezTo>
                      <a:pt x="9711" y="1601"/>
                      <a:pt x="56525" y="-1815"/>
                      <a:pt x="58266" y="1601"/>
                    </a:cubicBezTo>
                    <a:cubicBezTo>
                      <a:pt x="60007" y="5017"/>
                      <a:pt x="9911" y="17541"/>
                      <a:pt x="10447" y="22095"/>
                    </a:cubicBezTo>
                    <a:cubicBezTo>
                      <a:pt x="10983" y="26649"/>
                      <a:pt x="59739" y="24707"/>
                      <a:pt x="61480" y="28926"/>
                    </a:cubicBezTo>
                    <a:cubicBezTo>
                      <a:pt x="63221" y="33145"/>
                      <a:pt x="20024" y="43594"/>
                      <a:pt x="20895" y="47411"/>
                    </a:cubicBezTo>
                    <a:cubicBezTo>
                      <a:pt x="21766" y="51229"/>
                      <a:pt x="59069" y="51094"/>
                      <a:pt x="66704" y="51831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sp>
        </p:grpSp>
        <p:grpSp>
          <p:nvGrpSpPr>
            <p:cNvPr id="243" name="Google Shape;243;p33"/>
            <p:cNvGrpSpPr/>
            <p:nvPr/>
          </p:nvGrpSpPr>
          <p:grpSpPr>
            <a:xfrm rot="-5400000">
              <a:off x="1097251" y="2097352"/>
              <a:ext cx="666746" cy="416324"/>
              <a:chOff x="6328900" y="2215050"/>
              <a:chExt cx="1426500" cy="890724"/>
            </a:xfrm>
          </p:grpSpPr>
          <p:sp>
            <p:nvSpPr>
              <p:cNvPr id="244" name="Google Shape;244;p33"/>
              <p:cNvSpPr/>
              <p:nvPr/>
            </p:nvSpPr>
            <p:spPr>
              <a:xfrm>
                <a:off x="6328900" y="2215050"/>
                <a:ext cx="1426500" cy="713400"/>
              </a:xfrm>
              <a:prstGeom prst="ellipse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5" name="Google Shape;245;p33"/>
              <p:cNvSpPr/>
              <p:nvPr/>
            </p:nvSpPr>
            <p:spPr>
              <a:xfrm rot="-4554891">
                <a:off x="6753014" y="2152344"/>
                <a:ext cx="663302" cy="1016135"/>
              </a:xfrm>
              <a:custGeom>
                <a:avLst/>
                <a:gdLst/>
                <a:ahLst/>
                <a:cxnLst/>
                <a:rect l="l" t="t" r="r" b="b"/>
                <a:pathLst>
                  <a:path w="66704" h="51831" extrusionOk="0">
                    <a:moveTo>
                      <a:pt x="0" y="1601"/>
                    </a:moveTo>
                    <a:cubicBezTo>
                      <a:pt x="9711" y="1601"/>
                      <a:pt x="56525" y="-1815"/>
                      <a:pt x="58266" y="1601"/>
                    </a:cubicBezTo>
                    <a:cubicBezTo>
                      <a:pt x="60007" y="5017"/>
                      <a:pt x="9911" y="17541"/>
                      <a:pt x="10447" y="22095"/>
                    </a:cubicBezTo>
                    <a:cubicBezTo>
                      <a:pt x="10983" y="26649"/>
                      <a:pt x="59739" y="24707"/>
                      <a:pt x="61480" y="28926"/>
                    </a:cubicBezTo>
                    <a:cubicBezTo>
                      <a:pt x="63221" y="33145"/>
                      <a:pt x="20024" y="43594"/>
                      <a:pt x="20895" y="47411"/>
                    </a:cubicBezTo>
                    <a:cubicBezTo>
                      <a:pt x="21766" y="51229"/>
                      <a:pt x="59069" y="51094"/>
                      <a:pt x="66704" y="51831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sp>
        </p:grpSp>
        <p:grpSp>
          <p:nvGrpSpPr>
            <p:cNvPr id="246" name="Google Shape;246;p33"/>
            <p:cNvGrpSpPr/>
            <p:nvPr/>
          </p:nvGrpSpPr>
          <p:grpSpPr>
            <a:xfrm rot="-5400000">
              <a:off x="680926" y="1430627"/>
              <a:ext cx="666746" cy="416324"/>
              <a:chOff x="6328900" y="2215050"/>
              <a:chExt cx="1426500" cy="890724"/>
            </a:xfrm>
          </p:grpSpPr>
          <p:sp>
            <p:nvSpPr>
              <p:cNvPr id="247" name="Google Shape;247;p33"/>
              <p:cNvSpPr/>
              <p:nvPr/>
            </p:nvSpPr>
            <p:spPr>
              <a:xfrm>
                <a:off x="6328900" y="2215050"/>
                <a:ext cx="1426500" cy="713400"/>
              </a:xfrm>
              <a:prstGeom prst="ellipse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8" name="Google Shape;248;p33"/>
              <p:cNvSpPr/>
              <p:nvPr/>
            </p:nvSpPr>
            <p:spPr>
              <a:xfrm rot="-4554891">
                <a:off x="6753014" y="2152344"/>
                <a:ext cx="663302" cy="1016135"/>
              </a:xfrm>
              <a:custGeom>
                <a:avLst/>
                <a:gdLst/>
                <a:ahLst/>
                <a:cxnLst/>
                <a:rect l="l" t="t" r="r" b="b"/>
                <a:pathLst>
                  <a:path w="66704" h="51831" extrusionOk="0">
                    <a:moveTo>
                      <a:pt x="0" y="1601"/>
                    </a:moveTo>
                    <a:cubicBezTo>
                      <a:pt x="9711" y="1601"/>
                      <a:pt x="56525" y="-1815"/>
                      <a:pt x="58266" y="1601"/>
                    </a:cubicBezTo>
                    <a:cubicBezTo>
                      <a:pt x="60007" y="5017"/>
                      <a:pt x="9911" y="17541"/>
                      <a:pt x="10447" y="22095"/>
                    </a:cubicBezTo>
                    <a:cubicBezTo>
                      <a:pt x="10983" y="26649"/>
                      <a:pt x="59739" y="24707"/>
                      <a:pt x="61480" y="28926"/>
                    </a:cubicBezTo>
                    <a:cubicBezTo>
                      <a:pt x="63221" y="33145"/>
                      <a:pt x="20024" y="43594"/>
                      <a:pt x="20895" y="47411"/>
                    </a:cubicBezTo>
                    <a:cubicBezTo>
                      <a:pt x="21766" y="51229"/>
                      <a:pt x="59069" y="51094"/>
                      <a:pt x="66704" y="51831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sp>
        </p:grpSp>
        <p:grpSp>
          <p:nvGrpSpPr>
            <p:cNvPr id="249" name="Google Shape;249;p33"/>
            <p:cNvGrpSpPr/>
            <p:nvPr/>
          </p:nvGrpSpPr>
          <p:grpSpPr>
            <a:xfrm rot="-5400000">
              <a:off x="680926" y="2097352"/>
              <a:ext cx="666746" cy="416324"/>
              <a:chOff x="6328900" y="2215050"/>
              <a:chExt cx="1426500" cy="890724"/>
            </a:xfrm>
          </p:grpSpPr>
          <p:sp>
            <p:nvSpPr>
              <p:cNvPr id="250" name="Google Shape;250;p33"/>
              <p:cNvSpPr/>
              <p:nvPr/>
            </p:nvSpPr>
            <p:spPr>
              <a:xfrm>
                <a:off x="6328900" y="2215050"/>
                <a:ext cx="1426500" cy="713400"/>
              </a:xfrm>
              <a:prstGeom prst="ellipse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1" name="Google Shape;251;p33"/>
              <p:cNvSpPr/>
              <p:nvPr/>
            </p:nvSpPr>
            <p:spPr>
              <a:xfrm rot="-4554891">
                <a:off x="6753014" y="2152344"/>
                <a:ext cx="663302" cy="1016135"/>
              </a:xfrm>
              <a:custGeom>
                <a:avLst/>
                <a:gdLst/>
                <a:ahLst/>
                <a:cxnLst/>
                <a:rect l="l" t="t" r="r" b="b"/>
                <a:pathLst>
                  <a:path w="66704" h="51831" extrusionOk="0">
                    <a:moveTo>
                      <a:pt x="0" y="1601"/>
                    </a:moveTo>
                    <a:cubicBezTo>
                      <a:pt x="9711" y="1601"/>
                      <a:pt x="56525" y="-1815"/>
                      <a:pt x="58266" y="1601"/>
                    </a:cubicBezTo>
                    <a:cubicBezTo>
                      <a:pt x="60007" y="5017"/>
                      <a:pt x="9911" y="17541"/>
                      <a:pt x="10447" y="22095"/>
                    </a:cubicBezTo>
                    <a:cubicBezTo>
                      <a:pt x="10983" y="26649"/>
                      <a:pt x="59739" y="24707"/>
                      <a:pt x="61480" y="28926"/>
                    </a:cubicBezTo>
                    <a:cubicBezTo>
                      <a:pt x="63221" y="33145"/>
                      <a:pt x="20024" y="43594"/>
                      <a:pt x="20895" y="47411"/>
                    </a:cubicBezTo>
                    <a:cubicBezTo>
                      <a:pt x="21766" y="51229"/>
                      <a:pt x="59069" y="51094"/>
                      <a:pt x="66704" y="51831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sp>
        </p:grpSp>
        <p:grpSp>
          <p:nvGrpSpPr>
            <p:cNvPr id="252" name="Google Shape;252;p33"/>
            <p:cNvGrpSpPr/>
            <p:nvPr/>
          </p:nvGrpSpPr>
          <p:grpSpPr>
            <a:xfrm rot="-5400000">
              <a:off x="264601" y="2097352"/>
              <a:ext cx="666746" cy="416324"/>
              <a:chOff x="6328900" y="2215050"/>
              <a:chExt cx="1426500" cy="890724"/>
            </a:xfrm>
          </p:grpSpPr>
          <p:sp>
            <p:nvSpPr>
              <p:cNvPr id="253" name="Google Shape;253;p33"/>
              <p:cNvSpPr/>
              <p:nvPr/>
            </p:nvSpPr>
            <p:spPr>
              <a:xfrm>
                <a:off x="6328900" y="2215050"/>
                <a:ext cx="1426500" cy="713400"/>
              </a:xfrm>
              <a:prstGeom prst="ellipse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4" name="Google Shape;254;p33"/>
              <p:cNvSpPr/>
              <p:nvPr/>
            </p:nvSpPr>
            <p:spPr>
              <a:xfrm rot="-4554891">
                <a:off x="6753014" y="2152344"/>
                <a:ext cx="663302" cy="1016135"/>
              </a:xfrm>
              <a:custGeom>
                <a:avLst/>
                <a:gdLst/>
                <a:ahLst/>
                <a:cxnLst/>
                <a:rect l="l" t="t" r="r" b="b"/>
                <a:pathLst>
                  <a:path w="66704" h="51831" extrusionOk="0">
                    <a:moveTo>
                      <a:pt x="0" y="1601"/>
                    </a:moveTo>
                    <a:cubicBezTo>
                      <a:pt x="9711" y="1601"/>
                      <a:pt x="56525" y="-1815"/>
                      <a:pt x="58266" y="1601"/>
                    </a:cubicBezTo>
                    <a:cubicBezTo>
                      <a:pt x="60007" y="5017"/>
                      <a:pt x="9911" y="17541"/>
                      <a:pt x="10447" y="22095"/>
                    </a:cubicBezTo>
                    <a:cubicBezTo>
                      <a:pt x="10983" y="26649"/>
                      <a:pt x="59739" y="24707"/>
                      <a:pt x="61480" y="28926"/>
                    </a:cubicBezTo>
                    <a:cubicBezTo>
                      <a:pt x="63221" y="33145"/>
                      <a:pt x="20024" y="43594"/>
                      <a:pt x="20895" y="47411"/>
                    </a:cubicBezTo>
                    <a:cubicBezTo>
                      <a:pt x="21766" y="51229"/>
                      <a:pt x="59069" y="51094"/>
                      <a:pt x="66704" y="51831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sp>
        </p:grpSp>
        <p:grpSp>
          <p:nvGrpSpPr>
            <p:cNvPr id="255" name="Google Shape;255;p33"/>
            <p:cNvGrpSpPr/>
            <p:nvPr/>
          </p:nvGrpSpPr>
          <p:grpSpPr>
            <a:xfrm rot="-5400000">
              <a:off x="1097251" y="1430627"/>
              <a:ext cx="666746" cy="416324"/>
              <a:chOff x="6328900" y="2215050"/>
              <a:chExt cx="1426500" cy="890724"/>
            </a:xfrm>
          </p:grpSpPr>
          <p:sp>
            <p:nvSpPr>
              <p:cNvPr id="256" name="Google Shape;256;p33"/>
              <p:cNvSpPr/>
              <p:nvPr/>
            </p:nvSpPr>
            <p:spPr>
              <a:xfrm>
                <a:off x="6328900" y="2215050"/>
                <a:ext cx="1426500" cy="713400"/>
              </a:xfrm>
              <a:prstGeom prst="ellipse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7" name="Google Shape;257;p33"/>
              <p:cNvSpPr/>
              <p:nvPr/>
            </p:nvSpPr>
            <p:spPr>
              <a:xfrm rot="-4554891">
                <a:off x="6753014" y="2152344"/>
                <a:ext cx="663302" cy="1016135"/>
              </a:xfrm>
              <a:custGeom>
                <a:avLst/>
                <a:gdLst/>
                <a:ahLst/>
                <a:cxnLst/>
                <a:rect l="l" t="t" r="r" b="b"/>
                <a:pathLst>
                  <a:path w="66704" h="51831" extrusionOk="0">
                    <a:moveTo>
                      <a:pt x="0" y="1601"/>
                    </a:moveTo>
                    <a:cubicBezTo>
                      <a:pt x="9711" y="1601"/>
                      <a:pt x="56525" y="-1815"/>
                      <a:pt x="58266" y="1601"/>
                    </a:cubicBezTo>
                    <a:cubicBezTo>
                      <a:pt x="60007" y="5017"/>
                      <a:pt x="9911" y="17541"/>
                      <a:pt x="10447" y="22095"/>
                    </a:cubicBezTo>
                    <a:cubicBezTo>
                      <a:pt x="10983" y="26649"/>
                      <a:pt x="59739" y="24707"/>
                      <a:pt x="61480" y="28926"/>
                    </a:cubicBezTo>
                    <a:cubicBezTo>
                      <a:pt x="63221" y="33145"/>
                      <a:pt x="20024" y="43594"/>
                      <a:pt x="20895" y="47411"/>
                    </a:cubicBezTo>
                    <a:cubicBezTo>
                      <a:pt x="21766" y="51229"/>
                      <a:pt x="59069" y="51094"/>
                      <a:pt x="66704" y="51831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sp>
        </p:grpSp>
        <p:grpSp>
          <p:nvGrpSpPr>
            <p:cNvPr id="258" name="Google Shape;258;p33"/>
            <p:cNvGrpSpPr/>
            <p:nvPr/>
          </p:nvGrpSpPr>
          <p:grpSpPr>
            <a:xfrm rot="-5400000">
              <a:off x="852251" y="763902"/>
              <a:ext cx="666746" cy="416324"/>
              <a:chOff x="6328900" y="2215050"/>
              <a:chExt cx="1426500" cy="890724"/>
            </a:xfrm>
          </p:grpSpPr>
          <p:sp>
            <p:nvSpPr>
              <p:cNvPr id="259" name="Google Shape;259;p33"/>
              <p:cNvSpPr/>
              <p:nvPr/>
            </p:nvSpPr>
            <p:spPr>
              <a:xfrm>
                <a:off x="6328900" y="2215050"/>
                <a:ext cx="1426500" cy="713400"/>
              </a:xfrm>
              <a:prstGeom prst="ellipse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 rot="-4554891">
                <a:off x="6753014" y="2152344"/>
                <a:ext cx="663302" cy="1016135"/>
              </a:xfrm>
              <a:custGeom>
                <a:avLst/>
                <a:gdLst/>
                <a:ahLst/>
                <a:cxnLst/>
                <a:rect l="l" t="t" r="r" b="b"/>
                <a:pathLst>
                  <a:path w="66704" h="51831" extrusionOk="0">
                    <a:moveTo>
                      <a:pt x="0" y="1601"/>
                    </a:moveTo>
                    <a:cubicBezTo>
                      <a:pt x="9711" y="1601"/>
                      <a:pt x="56525" y="-1815"/>
                      <a:pt x="58266" y="1601"/>
                    </a:cubicBezTo>
                    <a:cubicBezTo>
                      <a:pt x="60007" y="5017"/>
                      <a:pt x="9911" y="17541"/>
                      <a:pt x="10447" y="22095"/>
                    </a:cubicBezTo>
                    <a:cubicBezTo>
                      <a:pt x="10983" y="26649"/>
                      <a:pt x="59739" y="24707"/>
                      <a:pt x="61480" y="28926"/>
                    </a:cubicBezTo>
                    <a:cubicBezTo>
                      <a:pt x="63221" y="33145"/>
                      <a:pt x="20024" y="43594"/>
                      <a:pt x="20895" y="47411"/>
                    </a:cubicBezTo>
                    <a:cubicBezTo>
                      <a:pt x="21766" y="51229"/>
                      <a:pt x="59069" y="51094"/>
                      <a:pt x="66704" y="51831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sp>
        </p:grpSp>
        <p:grpSp>
          <p:nvGrpSpPr>
            <p:cNvPr id="261" name="Google Shape;261;p33"/>
            <p:cNvGrpSpPr/>
            <p:nvPr/>
          </p:nvGrpSpPr>
          <p:grpSpPr>
            <a:xfrm rot="-5400000">
              <a:off x="435926" y="763902"/>
              <a:ext cx="666746" cy="416324"/>
              <a:chOff x="6328900" y="2215050"/>
              <a:chExt cx="1426500" cy="890724"/>
            </a:xfrm>
          </p:grpSpPr>
          <p:sp>
            <p:nvSpPr>
              <p:cNvPr id="262" name="Google Shape;262;p33"/>
              <p:cNvSpPr/>
              <p:nvPr/>
            </p:nvSpPr>
            <p:spPr>
              <a:xfrm>
                <a:off x="6328900" y="2215050"/>
                <a:ext cx="1426500" cy="713400"/>
              </a:xfrm>
              <a:prstGeom prst="ellipse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3" name="Google Shape;263;p33"/>
              <p:cNvSpPr/>
              <p:nvPr/>
            </p:nvSpPr>
            <p:spPr>
              <a:xfrm rot="-4554891">
                <a:off x="6753014" y="2152344"/>
                <a:ext cx="663302" cy="1016135"/>
              </a:xfrm>
              <a:custGeom>
                <a:avLst/>
                <a:gdLst/>
                <a:ahLst/>
                <a:cxnLst/>
                <a:rect l="l" t="t" r="r" b="b"/>
                <a:pathLst>
                  <a:path w="66704" h="51831" extrusionOk="0">
                    <a:moveTo>
                      <a:pt x="0" y="1601"/>
                    </a:moveTo>
                    <a:cubicBezTo>
                      <a:pt x="9711" y="1601"/>
                      <a:pt x="56525" y="-1815"/>
                      <a:pt x="58266" y="1601"/>
                    </a:cubicBezTo>
                    <a:cubicBezTo>
                      <a:pt x="60007" y="5017"/>
                      <a:pt x="9911" y="17541"/>
                      <a:pt x="10447" y="22095"/>
                    </a:cubicBezTo>
                    <a:cubicBezTo>
                      <a:pt x="10983" y="26649"/>
                      <a:pt x="59739" y="24707"/>
                      <a:pt x="61480" y="28926"/>
                    </a:cubicBezTo>
                    <a:cubicBezTo>
                      <a:pt x="63221" y="33145"/>
                      <a:pt x="20024" y="43594"/>
                      <a:pt x="20895" y="47411"/>
                    </a:cubicBezTo>
                    <a:cubicBezTo>
                      <a:pt x="21766" y="51229"/>
                      <a:pt x="59069" y="51094"/>
                      <a:pt x="66704" y="51831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sp>
        </p:grpSp>
      </p:grpSp>
      <p:grpSp>
        <p:nvGrpSpPr>
          <p:cNvPr id="264" name="Google Shape;264;p33"/>
          <p:cNvGrpSpPr/>
          <p:nvPr/>
        </p:nvGrpSpPr>
        <p:grpSpPr>
          <a:xfrm>
            <a:off x="6794487" y="1974201"/>
            <a:ext cx="2443523" cy="1731111"/>
            <a:chOff x="2381276" y="3542448"/>
            <a:chExt cx="1832642" cy="1299242"/>
          </a:xfrm>
        </p:grpSpPr>
        <p:grpSp>
          <p:nvGrpSpPr>
            <p:cNvPr id="265" name="Google Shape;265;p33"/>
            <p:cNvGrpSpPr/>
            <p:nvPr/>
          </p:nvGrpSpPr>
          <p:grpSpPr>
            <a:xfrm rot="-2700000">
              <a:off x="2964226" y="3717208"/>
              <a:ext cx="666743" cy="416322"/>
              <a:chOff x="6328900" y="2215050"/>
              <a:chExt cx="1426500" cy="890724"/>
            </a:xfrm>
          </p:grpSpPr>
          <p:sp>
            <p:nvSpPr>
              <p:cNvPr id="266" name="Google Shape;266;p33"/>
              <p:cNvSpPr/>
              <p:nvPr/>
            </p:nvSpPr>
            <p:spPr>
              <a:xfrm>
                <a:off x="6328900" y="2215050"/>
                <a:ext cx="1426500" cy="713400"/>
              </a:xfrm>
              <a:prstGeom prst="ellipse">
                <a:avLst/>
              </a:pr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7" name="Google Shape;267;p33"/>
              <p:cNvSpPr/>
              <p:nvPr/>
            </p:nvSpPr>
            <p:spPr>
              <a:xfrm rot="-4554891">
                <a:off x="6753014" y="2152344"/>
                <a:ext cx="663302" cy="1016135"/>
              </a:xfrm>
              <a:custGeom>
                <a:avLst/>
                <a:gdLst/>
                <a:ahLst/>
                <a:cxnLst/>
                <a:rect l="l" t="t" r="r" b="b"/>
                <a:pathLst>
                  <a:path w="66704" h="51831" extrusionOk="0">
                    <a:moveTo>
                      <a:pt x="0" y="1601"/>
                    </a:moveTo>
                    <a:cubicBezTo>
                      <a:pt x="9711" y="1601"/>
                      <a:pt x="56525" y="-1815"/>
                      <a:pt x="58266" y="1601"/>
                    </a:cubicBezTo>
                    <a:cubicBezTo>
                      <a:pt x="60007" y="5017"/>
                      <a:pt x="9911" y="17541"/>
                      <a:pt x="10447" y="22095"/>
                    </a:cubicBezTo>
                    <a:cubicBezTo>
                      <a:pt x="10983" y="26649"/>
                      <a:pt x="59739" y="24707"/>
                      <a:pt x="61480" y="28926"/>
                    </a:cubicBezTo>
                    <a:cubicBezTo>
                      <a:pt x="63221" y="33145"/>
                      <a:pt x="20024" y="43594"/>
                      <a:pt x="20895" y="47411"/>
                    </a:cubicBezTo>
                    <a:cubicBezTo>
                      <a:pt x="21766" y="51229"/>
                      <a:pt x="59069" y="51094"/>
                      <a:pt x="66704" y="51831"/>
                    </a:cubicBez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sp>
        </p:grpSp>
        <p:grpSp>
          <p:nvGrpSpPr>
            <p:cNvPr id="268" name="Google Shape;268;p33"/>
            <p:cNvGrpSpPr/>
            <p:nvPr/>
          </p:nvGrpSpPr>
          <p:grpSpPr>
            <a:xfrm rot="-2700000">
              <a:off x="3497626" y="3717208"/>
              <a:ext cx="666743" cy="416322"/>
              <a:chOff x="6328900" y="2215050"/>
              <a:chExt cx="1426500" cy="890724"/>
            </a:xfrm>
          </p:grpSpPr>
          <p:sp>
            <p:nvSpPr>
              <p:cNvPr id="269" name="Google Shape;269;p33"/>
              <p:cNvSpPr/>
              <p:nvPr/>
            </p:nvSpPr>
            <p:spPr>
              <a:xfrm>
                <a:off x="6328900" y="2215050"/>
                <a:ext cx="1426500" cy="713400"/>
              </a:xfrm>
              <a:prstGeom prst="ellipse">
                <a:avLst/>
              </a:pr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0" name="Google Shape;270;p33"/>
              <p:cNvSpPr/>
              <p:nvPr/>
            </p:nvSpPr>
            <p:spPr>
              <a:xfrm rot="-4554891">
                <a:off x="6753014" y="2152344"/>
                <a:ext cx="663302" cy="1016135"/>
              </a:xfrm>
              <a:custGeom>
                <a:avLst/>
                <a:gdLst/>
                <a:ahLst/>
                <a:cxnLst/>
                <a:rect l="l" t="t" r="r" b="b"/>
                <a:pathLst>
                  <a:path w="66704" h="51831" extrusionOk="0">
                    <a:moveTo>
                      <a:pt x="0" y="1601"/>
                    </a:moveTo>
                    <a:cubicBezTo>
                      <a:pt x="9711" y="1601"/>
                      <a:pt x="56525" y="-1815"/>
                      <a:pt x="58266" y="1601"/>
                    </a:cubicBezTo>
                    <a:cubicBezTo>
                      <a:pt x="60007" y="5017"/>
                      <a:pt x="9911" y="17541"/>
                      <a:pt x="10447" y="22095"/>
                    </a:cubicBezTo>
                    <a:cubicBezTo>
                      <a:pt x="10983" y="26649"/>
                      <a:pt x="59739" y="24707"/>
                      <a:pt x="61480" y="28926"/>
                    </a:cubicBezTo>
                    <a:cubicBezTo>
                      <a:pt x="63221" y="33145"/>
                      <a:pt x="20024" y="43594"/>
                      <a:pt x="20895" y="47411"/>
                    </a:cubicBezTo>
                    <a:cubicBezTo>
                      <a:pt x="21766" y="51229"/>
                      <a:pt x="59069" y="51094"/>
                      <a:pt x="66704" y="51831"/>
                    </a:cubicBez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sp>
        </p:grpSp>
        <p:grpSp>
          <p:nvGrpSpPr>
            <p:cNvPr id="271" name="Google Shape;271;p33"/>
            <p:cNvGrpSpPr/>
            <p:nvPr/>
          </p:nvGrpSpPr>
          <p:grpSpPr>
            <a:xfrm rot="-2700000">
              <a:off x="2430826" y="4250608"/>
              <a:ext cx="666743" cy="416322"/>
              <a:chOff x="6328900" y="2215050"/>
              <a:chExt cx="1426500" cy="890724"/>
            </a:xfrm>
          </p:grpSpPr>
          <p:sp>
            <p:nvSpPr>
              <p:cNvPr id="272" name="Google Shape;272;p33"/>
              <p:cNvSpPr/>
              <p:nvPr/>
            </p:nvSpPr>
            <p:spPr>
              <a:xfrm>
                <a:off x="6328900" y="2215050"/>
                <a:ext cx="1426500" cy="713400"/>
              </a:xfrm>
              <a:prstGeom prst="ellipse">
                <a:avLst/>
              </a:pr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3" name="Google Shape;273;p33"/>
              <p:cNvSpPr/>
              <p:nvPr/>
            </p:nvSpPr>
            <p:spPr>
              <a:xfrm rot="-4554891">
                <a:off x="6753014" y="2152344"/>
                <a:ext cx="663302" cy="1016135"/>
              </a:xfrm>
              <a:custGeom>
                <a:avLst/>
                <a:gdLst/>
                <a:ahLst/>
                <a:cxnLst/>
                <a:rect l="l" t="t" r="r" b="b"/>
                <a:pathLst>
                  <a:path w="66704" h="51831" extrusionOk="0">
                    <a:moveTo>
                      <a:pt x="0" y="1601"/>
                    </a:moveTo>
                    <a:cubicBezTo>
                      <a:pt x="9711" y="1601"/>
                      <a:pt x="56525" y="-1815"/>
                      <a:pt x="58266" y="1601"/>
                    </a:cubicBezTo>
                    <a:cubicBezTo>
                      <a:pt x="60007" y="5017"/>
                      <a:pt x="9911" y="17541"/>
                      <a:pt x="10447" y="22095"/>
                    </a:cubicBezTo>
                    <a:cubicBezTo>
                      <a:pt x="10983" y="26649"/>
                      <a:pt x="59739" y="24707"/>
                      <a:pt x="61480" y="28926"/>
                    </a:cubicBezTo>
                    <a:cubicBezTo>
                      <a:pt x="63221" y="33145"/>
                      <a:pt x="20024" y="43594"/>
                      <a:pt x="20895" y="47411"/>
                    </a:cubicBezTo>
                    <a:cubicBezTo>
                      <a:pt x="21766" y="51229"/>
                      <a:pt x="59069" y="51094"/>
                      <a:pt x="66704" y="51831"/>
                    </a:cubicBez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sp>
        </p:grpSp>
        <p:grpSp>
          <p:nvGrpSpPr>
            <p:cNvPr id="274" name="Google Shape;274;p33"/>
            <p:cNvGrpSpPr/>
            <p:nvPr/>
          </p:nvGrpSpPr>
          <p:grpSpPr>
            <a:xfrm rot="-2700000">
              <a:off x="3497626" y="4250608"/>
              <a:ext cx="666743" cy="416322"/>
              <a:chOff x="6328900" y="2215050"/>
              <a:chExt cx="1426500" cy="890724"/>
            </a:xfrm>
          </p:grpSpPr>
          <p:sp>
            <p:nvSpPr>
              <p:cNvPr id="275" name="Google Shape;275;p33"/>
              <p:cNvSpPr/>
              <p:nvPr/>
            </p:nvSpPr>
            <p:spPr>
              <a:xfrm>
                <a:off x="6328900" y="2215050"/>
                <a:ext cx="1426500" cy="713400"/>
              </a:xfrm>
              <a:prstGeom prst="ellipse">
                <a:avLst/>
              </a:pr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6" name="Google Shape;276;p33"/>
              <p:cNvSpPr/>
              <p:nvPr/>
            </p:nvSpPr>
            <p:spPr>
              <a:xfrm rot="-4554891">
                <a:off x="6753014" y="2152344"/>
                <a:ext cx="663302" cy="1016135"/>
              </a:xfrm>
              <a:custGeom>
                <a:avLst/>
                <a:gdLst/>
                <a:ahLst/>
                <a:cxnLst/>
                <a:rect l="l" t="t" r="r" b="b"/>
                <a:pathLst>
                  <a:path w="66704" h="51831" extrusionOk="0">
                    <a:moveTo>
                      <a:pt x="0" y="1601"/>
                    </a:moveTo>
                    <a:cubicBezTo>
                      <a:pt x="9711" y="1601"/>
                      <a:pt x="56525" y="-1815"/>
                      <a:pt x="58266" y="1601"/>
                    </a:cubicBezTo>
                    <a:cubicBezTo>
                      <a:pt x="60007" y="5017"/>
                      <a:pt x="9911" y="17541"/>
                      <a:pt x="10447" y="22095"/>
                    </a:cubicBezTo>
                    <a:cubicBezTo>
                      <a:pt x="10983" y="26649"/>
                      <a:pt x="59739" y="24707"/>
                      <a:pt x="61480" y="28926"/>
                    </a:cubicBezTo>
                    <a:cubicBezTo>
                      <a:pt x="63221" y="33145"/>
                      <a:pt x="20024" y="43594"/>
                      <a:pt x="20895" y="47411"/>
                    </a:cubicBezTo>
                    <a:cubicBezTo>
                      <a:pt x="21766" y="51229"/>
                      <a:pt x="59069" y="51094"/>
                      <a:pt x="66704" y="51831"/>
                    </a:cubicBez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sp>
        </p:grpSp>
      </p:grpSp>
      <p:grpSp>
        <p:nvGrpSpPr>
          <p:cNvPr id="277" name="Google Shape;277;p33"/>
          <p:cNvGrpSpPr/>
          <p:nvPr/>
        </p:nvGrpSpPr>
        <p:grpSpPr>
          <a:xfrm>
            <a:off x="11289549" y="2156324"/>
            <a:ext cx="888995" cy="1366941"/>
            <a:chOff x="8200512" y="1426600"/>
            <a:chExt cx="666746" cy="1025924"/>
          </a:xfrm>
        </p:grpSpPr>
        <p:grpSp>
          <p:nvGrpSpPr>
            <p:cNvPr id="278" name="Google Shape;278;p33"/>
            <p:cNvGrpSpPr/>
            <p:nvPr/>
          </p:nvGrpSpPr>
          <p:grpSpPr>
            <a:xfrm>
              <a:off x="8200512" y="1426600"/>
              <a:ext cx="666746" cy="416324"/>
              <a:chOff x="6328900" y="2215050"/>
              <a:chExt cx="1426500" cy="890724"/>
            </a:xfrm>
          </p:grpSpPr>
          <p:sp>
            <p:nvSpPr>
              <p:cNvPr id="279" name="Google Shape;279;p33"/>
              <p:cNvSpPr/>
              <p:nvPr/>
            </p:nvSpPr>
            <p:spPr>
              <a:xfrm>
                <a:off x="6328900" y="2215050"/>
                <a:ext cx="1426500" cy="713400"/>
              </a:xfrm>
              <a:prstGeom prst="ellipse">
                <a:avLst/>
              </a:prstGeom>
              <a:noFill/>
              <a:ln w="9525" cap="flat" cmpd="sng">
                <a:solidFill>
                  <a:srgbClr val="99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80" name="Google Shape;280;p33"/>
              <p:cNvSpPr/>
              <p:nvPr/>
            </p:nvSpPr>
            <p:spPr>
              <a:xfrm rot="-4554891">
                <a:off x="6753014" y="2152344"/>
                <a:ext cx="663302" cy="1016135"/>
              </a:xfrm>
              <a:custGeom>
                <a:avLst/>
                <a:gdLst/>
                <a:ahLst/>
                <a:cxnLst/>
                <a:rect l="l" t="t" r="r" b="b"/>
                <a:pathLst>
                  <a:path w="66704" h="51831" extrusionOk="0">
                    <a:moveTo>
                      <a:pt x="0" y="1601"/>
                    </a:moveTo>
                    <a:cubicBezTo>
                      <a:pt x="9711" y="1601"/>
                      <a:pt x="56525" y="-1815"/>
                      <a:pt x="58266" y="1601"/>
                    </a:cubicBezTo>
                    <a:cubicBezTo>
                      <a:pt x="60007" y="5017"/>
                      <a:pt x="9911" y="17541"/>
                      <a:pt x="10447" y="22095"/>
                    </a:cubicBezTo>
                    <a:cubicBezTo>
                      <a:pt x="10983" y="26649"/>
                      <a:pt x="59739" y="24707"/>
                      <a:pt x="61480" y="28926"/>
                    </a:cubicBezTo>
                    <a:cubicBezTo>
                      <a:pt x="63221" y="33145"/>
                      <a:pt x="20024" y="43594"/>
                      <a:pt x="20895" y="47411"/>
                    </a:cubicBezTo>
                    <a:cubicBezTo>
                      <a:pt x="21766" y="51229"/>
                      <a:pt x="59069" y="51094"/>
                      <a:pt x="66704" y="51831"/>
                    </a:cubicBezTo>
                  </a:path>
                </a:pathLst>
              </a:custGeom>
              <a:noFill/>
              <a:ln w="9525" cap="flat" cmpd="sng">
                <a:solidFill>
                  <a:srgbClr val="9900FF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sp>
        </p:grpSp>
        <p:grpSp>
          <p:nvGrpSpPr>
            <p:cNvPr id="281" name="Google Shape;281;p33"/>
            <p:cNvGrpSpPr/>
            <p:nvPr/>
          </p:nvGrpSpPr>
          <p:grpSpPr>
            <a:xfrm>
              <a:off x="8200512" y="2036200"/>
              <a:ext cx="666746" cy="416324"/>
              <a:chOff x="6328900" y="2215050"/>
              <a:chExt cx="1426500" cy="890724"/>
            </a:xfrm>
          </p:grpSpPr>
          <p:sp>
            <p:nvSpPr>
              <p:cNvPr id="282" name="Google Shape;282;p33"/>
              <p:cNvSpPr/>
              <p:nvPr/>
            </p:nvSpPr>
            <p:spPr>
              <a:xfrm>
                <a:off x="6328900" y="2215050"/>
                <a:ext cx="1426500" cy="713400"/>
              </a:xfrm>
              <a:prstGeom prst="ellipse">
                <a:avLst/>
              </a:prstGeom>
              <a:noFill/>
              <a:ln w="9525" cap="flat" cmpd="sng">
                <a:solidFill>
                  <a:srgbClr val="99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83" name="Google Shape;283;p33"/>
              <p:cNvSpPr/>
              <p:nvPr/>
            </p:nvSpPr>
            <p:spPr>
              <a:xfrm rot="-4554891">
                <a:off x="6753014" y="2152344"/>
                <a:ext cx="663302" cy="1016135"/>
              </a:xfrm>
              <a:custGeom>
                <a:avLst/>
                <a:gdLst/>
                <a:ahLst/>
                <a:cxnLst/>
                <a:rect l="l" t="t" r="r" b="b"/>
                <a:pathLst>
                  <a:path w="66704" h="51831" extrusionOk="0">
                    <a:moveTo>
                      <a:pt x="0" y="1601"/>
                    </a:moveTo>
                    <a:cubicBezTo>
                      <a:pt x="9711" y="1601"/>
                      <a:pt x="56525" y="-1815"/>
                      <a:pt x="58266" y="1601"/>
                    </a:cubicBezTo>
                    <a:cubicBezTo>
                      <a:pt x="60007" y="5017"/>
                      <a:pt x="9911" y="17541"/>
                      <a:pt x="10447" y="22095"/>
                    </a:cubicBezTo>
                    <a:cubicBezTo>
                      <a:pt x="10983" y="26649"/>
                      <a:pt x="59739" y="24707"/>
                      <a:pt x="61480" y="28926"/>
                    </a:cubicBezTo>
                    <a:cubicBezTo>
                      <a:pt x="63221" y="33145"/>
                      <a:pt x="20024" y="43594"/>
                      <a:pt x="20895" y="47411"/>
                    </a:cubicBezTo>
                    <a:cubicBezTo>
                      <a:pt x="21766" y="51229"/>
                      <a:pt x="59069" y="51094"/>
                      <a:pt x="66704" y="51831"/>
                    </a:cubicBezTo>
                  </a:path>
                </a:pathLst>
              </a:custGeom>
              <a:noFill/>
              <a:ln w="9525" cap="flat" cmpd="sng">
                <a:solidFill>
                  <a:srgbClr val="9900FF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sp>
        </p:grpSp>
      </p:grpSp>
      <p:sp>
        <p:nvSpPr>
          <p:cNvPr id="284" name="Google Shape;284;p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11</a:t>
            </a:fld>
            <a:endParaRPr/>
          </a:p>
        </p:txBody>
      </p:sp>
      <p:grpSp>
        <p:nvGrpSpPr>
          <p:cNvPr id="286" name="Google Shape;286;p33"/>
          <p:cNvGrpSpPr/>
          <p:nvPr/>
        </p:nvGrpSpPr>
        <p:grpSpPr>
          <a:xfrm rot="-1830704">
            <a:off x="1292415" y="2344138"/>
            <a:ext cx="2077107" cy="2169711"/>
            <a:chOff x="1055548" y="1508985"/>
            <a:chExt cx="1557876" cy="1628420"/>
          </a:xfrm>
        </p:grpSpPr>
        <p:grpSp>
          <p:nvGrpSpPr>
            <p:cNvPr id="287" name="Google Shape;287;p33"/>
            <p:cNvGrpSpPr/>
            <p:nvPr/>
          </p:nvGrpSpPr>
          <p:grpSpPr>
            <a:xfrm>
              <a:off x="1278962" y="1553736"/>
              <a:ext cx="666746" cy="416324"/>
              <a:chOff x="6328900" y="2215050"/>
              <a:chExt cx="1426500" cy="890724"/>
            </a:xfrm>
          </p:grpSpPr>
          <p:sp>
            <p:nvSpPr>
              <p:cNvPr id="288" name="Google Shape;288;p33"/>
              <p:cNvSpPr/>
              <p:nvPr/>
            </p:nvSpPr>
            <p:spPr>
              <a:xfrm>
                <a:off x="6328900" y="2215050"/>
                <a:ext cx="1426500" cy="713400"/>
              </a:xfrm>
              <a:prstGeom prst="ellipse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89" name="Google Shape;289;p33"/>
              <p:cNvSpPr/>
              <p:nvPr/>
            </p:nvSpPr>
            <p:spPr>
              <a:xfrm rot="-4554891">
                <a:off x="6753014" y="2152344"/>
                <a:ext cx="663302" cy="1016135"/>
              </a:xfrm>
              <a:custGeom>
                <a:avLst/>
                <a:gdLst/>
                <a:ahLst/>
                <a:cxnLst/>
                <a:rect l="l" t="t" r="r" b="b"/>
                <a:pathLst>
                  <a:path w="66704" h="51831" extrusionOk="0">
                    <a:moveTo>
                      <a:pt x="0" y="1601"/>
                    </a:moveTo>
                    <a:cubicBezTo>
                      <a:pt x="9711" y="1601"/>
                      <a:pt x="56525" y="-1815"/>
                      <a:pt x="58266" y="1601"/>
                    </a:cubicBezTo>
                    <a:cubicBezTo>
                      <a:pt x="60007" y="5017"/>
                      <a:pt x="9911" y="17541"/>
                      <a:pt x="10447" y="22095"/>
                    </a:cubicBezTo>
                    <a:cubicBezTo>
                      <a:pt x="10983" y="26649"/>
                      <a:pt x="59739" y="24707"/>
                      <a:pt x="61480" y="28926"/>
                    </a:cubicBezTo>
                    <a:cubicBezTo>
                      <a:pt x="63221" y="33145"/>
                      <a:pt x="20024" y="43594"/>
                      <a:pt x="20895" y="47411"/>
                    </a:cubicBezTo>
                    <a:cubicBezTo>
                      <a:pt x="21766" y="51229"/>
                      <a:pt x="59069" y="51094"/>
                      <a:pt x="66704" y="51831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sp>
        </p:grpSp>
        <p:grpSp>
          <p:nvGrpSpPr>
            <p:cNvPr id="290" name="Google Shape;290;p33"/>
            <p:cNvGrpSpPr/>
            <p:nvPr/>
          </p:nvGrpSpPr>
          <p:grpSpPr>
            <a:xfrm rot="-2700000">
              <a:off x="1854659" y="1683745"/>
              <a:ext cx="666743" cy="416322"/>
              <a:chOff x="6328900" y="2215050"/>
              <a:chExt cx="1426500" cy="890724"/>
            </a:xfrm>
          </p:grpSpPr>
          <p:sp>
            <p:nvSpPr>
              <p:cNvPr id="291" name="Google Shape;291;p33"/>
              <p:cNvSpPr/>
              <p:nvPr/>
            </p:nvSpPr>
            <p:spPr>
              <a:xfrm>
                <a:off x="6328900" y="2215050"/>
                <a:ext cx="1426500" cy="713400"/>
              </a:xfrm>
              <a:prstGeom prst="ellipse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2" name="Google Shape;292;p33"/>
              <p:cNvSpPr/>
              <p:nvPr/>
            </p:nvSpPr>
            <p:spPr>
              <a:xfrm rot="-4554891">
                <a:off x="6753014" y="2152344"/>
                <a:ext cx="663302" cy="1016135"/>
              </a:xfrm>
              <a:custGeom>
                <a:avLst/>
                <a:gdLst/>
                <a:ahLst/>
                <a:cxnLst/>
                <a:rect l="l" t="t" r="r" b="b"/>
                <a:pathLst>
                  <a:path w="66704" h="51831" extrusionOk="0">
                    <a:moveTo>
                      <a:pt x="0" y="1601"/>
                    </a:moveTo>
                    <a:cubicBezTo>
                      <a:pt x="9711" y="1601"/>
                      <a:pt x="56525" y="-1815"/>
                      <a:pt x="58266" y="1601"/>
                    </a:cubicBezTo>
                    <a:cubicBezTo>
                      <a:pt x="60007" y="5017"/>
                      <a:pt x="9911" y="17541"/>
                      <a:pt x="10447" y="22095"/>
                    </a:cubicBezTo>
                    <a:cubicBezTo>
                      <a:pt x="10983" y="26649"/>
                      <a:pt x="59739" y="24707"/>
                      <a:pt x="61480" y="28926"/>
                    </a:cubicBezTo>
                    <a:cubicBezTo>
                      <a:pt x="63221" y="33145"/>
                      <a:pt x="20024" y="43594"/>
                      <a:pt x="20895" y="47411"/>
                    </a:cubicBezTo>
                    <a:cubicBezTo>
                      <a:pt x="21766" y="51229"/>
                      <a:pt x="59069" y="51094"/>
                      <a:pt x="66704" y="51831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sp>
        </p:grpSp>
        <p:grpSp>
          <p:nvGrpSpPr>
            <p:cNvPr id="293" name="Google Shape;293;p33"/>
            <p:cNvGrpSpPr/>
            <p:nvPr/>
          </p:nvGrpSpPr>
          <p:grpSpPr>
            <a:xfrm rot="2424590">
              <a:off x="1583925" y="1858538"/>
              <a:ext cx="666763" cy="416335"/>
              <a:chOff x="6328900" y="2215050"/>
              <a:chExt cx="1426500" cy="890724"/>
            </a:xfrm>
          </p:grpSpPr>
          <p:sp>
            <p:nvSpPr>
              <p:cNvPr id="294" name="Google Shape;294;p33"/>
              <p:cNvSpPr/>
              <p:nvPr/>
            </p:nvSpPr>
            <p:spPr>
              <a:xfrm>
                <a:off x="6328900" y="2215050"/>
                <a:ext cx="1426500" cy="713400"/>
              </a:xfrm>
              <a:prstGeom prst="ellipse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5" name="Google Shape;295;p33"/>
              <p:cNvSpPr/>
              <p:nvPr/>
            </p:nvSpPr>
            <p:spPr>
              <a:xfrm rot="-4554891">
                <a:off x="6753014" y="2152344"/>
                <a:ext cx="663302" cy="1016135"/>
              </a:xfrm>
              <a:custGeom>
                <a:avLst/>
                <a:gdLst/>
                <a:ahLst/>
                <a:cxnLst/>
                <a:rect l="l" t="t" r="r" b="b"/>
                <a:pathLst>
                  <a:path w="66704" h="51831" extrusionOk="0">
                    <a:moveTo>
                      <a:pt x="0" y="1601"/>
                    </a:moveTo>
                    <a:cubicBezTo>
                      <a:pt x="9711" y="1601"/>
                      <a:pt x="56525" y="-1815"/>
                      <a:pt x="58266" y="1601"/>
                    </a:cubicBezTo>
                    <a:cubicBezTo>
                      <a:pt x="60007" y="5017"/>
                      <a:pt x="9911" y="17541"/>
                      <a:pt x="10447" y="22095"/>
                    </a:cubicBezTo>
                    <a:cubicBezTo>
                      <a:pt x="10983" y="26649"/>
                      <a:pt x="59739" y="24707"/>
                      <a:pt x="61480" y="28926"/>
                    </a:cubicBezTo>
                    <a:cubicBezTo>
                      <a:pt x="63221" y="33145"/>
                      <a:pt x="20024" y="43594"/>
                      <a:pt x="20895" y="47411"/>
                    </a:cubicBezTo>
                    <a:cubicBezTo>
                      <a:pt x="21766" y="51229"/>
                      <a:pt x="59069" y="51094"/>
                      <a:pt x="66704" y="51831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sp>
        </p:grpSp>
        <p:grpSp>
          <p:nvGrpSpPr>
            <p:cNvPr id="296" name="Google Shape;296;p33"/>
            <p:cNvGrpSpPr/>
            <p:nvPr/>
          </p:nvGrpSpPr>
          <p:grpSpPr>
            <a:xfrm rot="5400000">
              <a:off x="2071889" y="2095250"/>
              <a:ext cx="666746" cy="416324"/>
              <a:chOff x="6328900" y="2215050"/>
              <a:chExt cx="1426500" cy="890724"/>
            </a:xfrm>
          </p:grpSpPr>
          <p:sp>
            <p:nvSpPr>
              <p:cNvPr id="297" name="Google Shape;297;p33"/>
              <p:cNvSpPr/>
              <p:nvPr/>
            </p:nvSpPr>
            <p:spPr>
              <a:xfrm>
                <a:off x="6328900" y="2215050"/>
                <a:ext cx="1426500" cy="713400"/>
              </a:xfrm>
              <a:prstGeom prst="ellipse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" name="Google Shape;298;p33"/>
              <p:cNvSpPr/>
              <p:nvPr/>
            </p:nvSpPr>
            <p:spPr>
              <a:xfrm rot="-4554891">
                <a:off x="6753014" y="2152344"/>
                <a:ext cx="663302" cy="1016135"/>
              </a:xfrm>
              <a:custGeom>
                <a:avLst/>
                <a:gdLst/>
                <a:ahLst/>
                <a:cxnLst/>
                <a:rect l="l" t="t" r="r" b="b"/>
                <a:pathLst>
                  <a:path w="66704" h="51831" extrusionOk="0">
                    <a:moveTo>
                      <a:pt x="0" y="1601"/>
                    </a:moveTo>
                    <a:cubicBezTo>
                      <a:pt x="9711" y="1601"/>
                      <a:pt x="56525" y="-1815"/>
                      <a:pt x="58266" y="1601"/>
                    </a:cubicBezTo>
                    <a:cubicBezTo>
                      <a:pt x="60007" y="5017"/>
                      <a:pt x="9911" y="17541"/>
                      <a:pt x="10447" y="22095"/>
                    </a:cubicBezTo>
                    <a:cubicBezTo>
                      <a:pt x="10983" y="26649"/>
                      <a:pt x="59739" y="24707"/>
                      <a:pt x="61480" y="28926"/>
                    </a:cubicBezTo>
                    <a:cubicBezTo>
                      <a:pt x="63221" y="33145"/>
                      <a:pt x="20024" y="43594"/>
                      <a:pt x="20895" y="47411"/>
                    </a:cubicBezTo>
                    <a:cubicBezTo>
                      <a:pt x="21766" y="51229"/>
                      <a:pt x="59069" y="51094"/>
                      <a:pt x="66704" y="51831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sp>
        </p:grpSp>
        <p:grpSp>
          <p:nvGrpSpPr>
            <p:cNvPr id="299" name="Google Shape;299;p33"/>
            <p:cNvGrpSpPr/>
            <p:nvPr/>
          </p:nvGrpSpPr>
          <p:grpSpPr>
            <a:xfrm>
              <a:off x="1682437" y="2204799"/>
              <a:ext cx="666746" cy="416324"/>
              <a:chOff x="6328900" y="2215050"/>
              <a:chExt cx="1426500" cy="890724"/>
            </a:xfrm>
          </p:grpSpPr>
          <p:sp>
            <p:nvSpPr>
              <p:cNvPr id="300" name="Google Shape;300;p33"/>
              <p:cNvSpPr/>
              <p:nvPr/>
            </p:nvSpPr>
            <p:spPr>
              <a:xfrm>
                <a:off x="6328900" y="2215050"/>
                <a:ext cx="1426500" cy="713400"/>
              </a:xfrm>
              <a:prstGeom prst="ellipse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1" name="Google Shape;301;p33"/>
              <p:cNvSpPr/>
              <p:nvPr/>
            </p:nvSpPr>
            <p:spPr>
              <a:xfrm rot="-4554891">
                <a:off x="6753014" y="2152344"/>
                <a:ext cx="663302" cy="1016135"/>
              </a:xfrm>
              <a:custGeom>
                <a:avLst/>
                <a:gdLst/>
                <a:ahLst/>
                <a:cxnLst/>
                <a:rect l="l" t="t" r="r" b="b"/>
                <a:pathLst>
                  <a:path w="66704" h="51831" extrusionOk="0">
                    <a:moveTo>
                      <a:pt x="0" y="1601"/>
                    </a:moveTo>
                    <a:cubicBezTo>
                      <a:pt x="9711" y="1601"/>
                      <a:pt x="56525" y="-1815"/>
                      <a:pt x="58266" y="1601"/>
                    </a:cubicBezTo>
                    <a:cubicBezTo>
                      <a:pt x="60007" y="5017"/>
                      <a:pt x="9911" y="17541"/>
                      <a:pt x="10447" y="22095"/>
                    </a:cubicBezTo>
                    <a:cubicBezTo>
                      <a:pt x="10983" y="26649"/>
                      <a:pt x="59739" y="24707"/>
                      <a:pt x="61480" y="28926"/>
                    </a:cubicBezTo>
                    <a:cubicBezTo>
                      <a:pt x="63221" y="33145"/>
                      <a:pt x="20024" y="43594"/>
                      <a:pt x="20895" y="47411"/>
                    </a:cubicBezTo>
                    <a:cubicBezTo>
                      <a:pt x="21766" y="51229"/>
                      <a:pt x="59069" y="51094"/>
                      <a:pt x="66704" y="51831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sp>
        </p:grpSp>
        <p:grpSp>
          <p:nvGrpSpPr>
            <p:cNvPr id="302" name="Google Shape;302;p33"/>
            <p:cNvGrpSpPr/>
            <p:nvPr/>
          </p:nvGrpSpPr>
          <p:grpSpPr>
            <a:xfrm rot="2514750">
              <a:off x="1736183" y="2551684"/>
              <a:ext cx="666702" cy="416296"/>
              <a:chOff x="6328900" y="2215050"/>
              <a:chExt cx="1426500" cy="890724"/>
            </a:xfrm>
          </p:grpSpPr>
          <p:sp>
            <p:nvSpPr>
              <p:cNvPr id="303" name="Google Shape;303;p33"/>
              <p:cNvSpPr/>
              <p:nvPr/>
            </p:nvSpPr>
            <p:spPr>
              <a:xfrm>
                <a:off x="6328900" y="2215050"/>
                <a:ext cx="1426500" cy="713400"/>
              </a:xfrm>
              <a:prstGeom prst="ellipse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4" name="Google Shape;304;p33"/>
              <p:cNvSpPr/>
              <p:nvPr/>
            </p:nvSpPr>
            <p:spPr>
              <a:xfrm rot="-4554891">
                <a:off x="6753014" y="2152344"/>
                <a:ext cx="663302" cy="1016135"/>
              </a:xfrm>
              <a:custGeom>
                <a:avLst/>
                <a:gdLst/>
                <a:ahLst/>
                <a:cxnLst/>
                <a:rect l="l" t="t" r="r" b="b"/>
                <a:pathLst>
                  <a:path w="66704" h="51831" extrusionOk="0">
                    <a:moveTo>
                      <a:pt x="0" y="1601"/>
                    </a:moveTo>
                    <a:cubicBezTo>
                      <a:pt x="9711" y="1601"/>
                      <a:pt x="56525" y="-1815"/>
                      <a:pt x="58266" y="1601"/>
                    </a:cubicBezTo>
                    <a:cubicBezTo>
                      <a:pt x="60007" y="5017"/>
                      <a:pt x="9911" y="17541"/>
                      <a:pt x="10447" y="22095"/>
                    </a:cubicBezTo>
                    <a:cubicBezTo>
                      <a:pt x="10983" y="26649"/>
                      <a:pt x="59739" y="24707"/>
                      <a:pt x="61480" y="28926"/>
                    </a:cubicBezTo>
                    <a:cubicBezTo>
                      <a:pt x="63221" y="33145"/>
                      <a:pt x="20024" y="43594"/>
                      <a:pt x="20895" y="47411"/>
                    </a:cubicBezTo>
                    <a:cubicBezTo>
                      <a:pt x="21766" y="51229"/>
                      <a:pt x="59069" y="51094"/>
                      <a:pt x="66704" y="51831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sp>
        </p:grpSp>
        <p:grpSp>
          <p:nvGrpSpPr>
            <p:cNvPr id="305" name="Google Shape;305;p33"/>
            <p:cNvGrpSpPr/>
            <p:nvPr/>
          </p:nvGrpSpPr>
          <p:grpSpPr>
            <a:xfrm rot="-2971740">
              <a:off x="1096915" y="2028946"/>
              <a:ext cx="666807" cy="416362"/>
              <a:chOff x="6328900" y="2215050"/>
              <a:chExt cx="1426500" cy="890724"/>
            </a:xfrm>
          </p:grpSpPr>
          <p:sp>
            <p:nvSpPr>
              <p:cNvPr id="306" name="Google Shape;306;p33"/>
              <p:cNvSpPr/>
              <p:nvPr/>
            </p:nvSpPr>
            <p:spPr>
              <a:xfrm>
                <a:off x="6328900" y="2215050"/>
                <a:ext cx="1426500" cy="713400"/>
              </a:xfrm>
              <a:prstGeom prst="ellipse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" name="Google Shape;307;p33"/>
              <p:cNvSpPr/>
              <p:nvPr/>
            </p:nvSpPr>
            <p:spPr>
              <a:xfrm rot="-4554891">
                <a:off x="6753014" y="2152344"/>
                <a:ext cx="663302" cy="1016135"/>
              </a:xfrm>
              <a:custGeom>
                <a:avLst/>
                <a:gdLst/>
                <a:ahLst/>
                <a:cxnLst/>
                <a:rect l="l" t="t" r="r" b="b"/>
                <a:pathLst>
                  <a:path w="66704" h="51831" extrusionOk="0">
                    <a:moveTo>
                      <a:pt x="0" y="1601"/>
                    </a:moveTo>
                    <a:cubicBezTo>
                      <a:pt x="9711" y="1601"/>
                      <a:pt x="56525" y="-1815"/>
                      <a:pt x="58266" y="1601"/>
                    </a:cubicBezTo>
                    <a:cubicBezTo>
                      <a:pt x="60007" y="5017"/>
                      <a:pt x="9911" y="17541"/>
                      <a:pt x="10447" y="22095"/>
                    </a:cubicBezTo>
                    <a:cubicBezTo>
                      <a:pt x="10983" y="26649"/>
                      <a:pt x="59739" y="24707"/>
                      <a:pt x="61480" y="28926"/>
                    </a:cubicBezTo>
                    <a:cubicBezTo>
                      <a:pt x="63221" y="33145"/>
                      <a:pt x="20024" y="43594"/>
                      <a:pt x="20895" y="47411"/>
                    </a:cubicBezTo>
                    <a:cubicBezTo>
                      <a:pt x="21766" y="51229"/>
                      <a:pt x="59069" y="51094"/>
                      <a:pt x="66704" y="51831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sp>
        </p:grpSp>
        <p:grpSp>
          <p:nvGrpSpPr>
            <p:cNvPr id="308" name="Google Shape;308;p33"/>
            <p:cNvGrpSpPr/>
            <p:nvPr/>
          </p:nvGrpSpPr>
          <p:grpSpPr>
            <a:xfrm rot="5400000">
              <a:off x="1153062" y="2475486"/>
              <a:ext cx="666746" cy="416324"/>
              <a:chOff x="6328900" y="2215050"/>
              <a:chExt cx="1426500" cy="890724"/>
            </a:xfrm>
          </p:grpSpPr>
          <p:sp>
            <p:nvSpPr>
              <p:cNvPr id="309" name="Google Shape;309;p33"/>
              <p:cNvSpPr/>
              <p:nvPr/>
            </p:nvSpPr>
            <p:spPr>
              <a:xfrm>
                <a:off x="6328900" y="2215050"/>
                <a:ext cx="1426500" cy="713400"/>
              </a:xfrm>
              <a:prstGeom prst="ellipse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0" name="Google Shape;310;p33"/>
              <p:cNvSpPr/>
              <p:nvPr/>
            </p:nvSpPr>
            <p:spPr>
              <a:xfrm rot="-4554891">
                <a:off x="6753014" y="2152344"/>
                <a:ext cx="663302" cy="1016135"/>
              </a:xfrm>
              <a:custGeom>
                <a:avLst/>
                <a:gdLst/>
                <a:ahLst/>
                <a:cxnLst/>
                <a:rect l="l" t="t" r="r" b="b"/>
                <a:pathLst>
                  <a:path w="66704" h="51831" extrusionOk="0">
                    <a:moveTo>
                      <a:pt x="0" y="1601"/>
                    </a:moveTo>
                    <a:cubicBezTo>
                      <a:pt x="9711" y="1601"/>
                      <a:pt x="56525" y="-1815"/>
                      <a:pt x="58266" y="1601"/>
                    </a:cubicBezTo>
                    <a:cubicBezTo>
                      <a:pt x="60007" y="5017"/>
                      <a:pt x="9911" y="17541"/>
                      <a:pt x="10447" y="22095"/>
                    </a:cubicBezTo>
                    <a:cubicBezTo>
                      <a:pt x="10983" y="26649"/>
                      <a:pt x="59739" y="24707"/>
                      <a:pt x="61480" y="28926"/>
                    </a:cubicBezTo>
                    <a:cubicBezTo>
                      <a:pt x="63221" y="33145"/>
                      <a:pt x="20024" y="43594"/>
                      <a:pt x="20895" y="47411"/>
                    </a:cubicBezTo>
                    <a:cubicBezTo>
                      <a:pt x="21766" y="51229"/>
                      <a:pt x="59069" y="51094"/>
                      <a:pt x="66704" y="51831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sp>
        </p:grpSp>
      </p:grpSp>
      <p:pic>
        <p:nvPicPr>
          <p:cNvPr id="311" name="Google Shape;311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34499" y="4353455"/>
            <a:ext cx="672733" cy="761347"/>
          </a:xfrm>
          <a:prstGeom prst="rect">
            <a:avLst/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2" name="Google Shape;312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522999" y="4353455"/>
            <a:ext cx="672733" cy="761347"/>
          </a:xfrm>
          <a:prstGeom prst="rect">
            <a:avLst/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3" name="Google Shape;313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98657" y="4342387"/>
            <a:ext cx="731600" cy="783487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Dot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4" name="Google Shape;314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68934" y="4371770"/>
            <a:ext cx="953233" cy="724713"/>
          </a:xfrm>
          <a:prstGeom prst="rect">
            <a:avLst/>
          </a:prstGeom>
          <a:noFill/>
          <a:ln w="9525" cap="flat" cmpd="sng">
            <a:solidFill>
              <a:srgbClr val="34C153"/>
            </a:solidFill>
            <a:prstDash val="dashDot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5" name="Google Shape;315;p3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821701" y="4342400"/>
            <a:ext cx="774468" cy="783467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6" name="Google Shape;316;p3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996489" y="4460909"/>
            <a:ext cx="953236" cy="580967"/>
          </a:xfrm>
          <a:prstGeom prst="rect">
            <a:avLst/>
          </a:prstGeom>
          <a:noFill/>
          <a:ln w="9525" cap="flat" cmpd="sng">
            <a:solidFill>
              <a:srgbClr val="3C78D8"/>
            </a:solidFill>
            <a:prstDash val="dashDot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AB467D8A-4DCE-4889-9033-7308FCA1D8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18453" y="6032434"/>
            <a:ext cx="1428750" cy="571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5C806F-58F0-475F-B38F-087634A94098}"/>
              </a:ext>
            </a:extLst>
          </p:cNvPr>
          <p:cNvSpPr txBox="1"/>
          <p:nvPr/>
        </p:nvSpPr>
        <p:spPr>
          <a:xfrm>
            <a:off x="1495379" y="5767754"/>
            <a:ext cx="792307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If photon does not match polarizer basis, there is superposition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A0528-356D-4491-9A75-EE849FD9E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016" y="209319"/>
            <a:ext cx="10249352" cy="763600"/>
          </a:xfrm>
        </p:spPr>
        <p:txBody>
          <a:bodyPr/>
          <a:lstStyle/>
          <a:p>
            <a:r>
              <a:rPr lang="en-US" dirty="0"/>
              <a:t>QKD </a:t>
            </a:r>
            <a:r>
              <a:rPr lang="en-US" sz="3600" dirty="0"/>
              <a:t>Activity from Institute for Quantum Computing, Waterloo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21A471-69CE-4EAA-8304-BC362EBEA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222991"/>
            <a:ext cx="11360800" cy="1755207"/>
          </a:xfrm>
        </p:spPr>
        <p:txBody>
          <a:bodyPr/>
          <a:lstStyle/>
          <a:p>
            <a:pPr marL="152396" indent="0">
              <a:buNone/>
            </a:pPr>
            <a:r>
              <a:rPr lang="en-US" sz="2800" dirty="0"/>
              <a:t>Overview:</a:t>
            </a:r>
          </a:p>
          <a:p>
            <a:r>
              <a:rPr lang="en-US" sz="2800" dirty="0"/>
              <a:t>Alice prepares photons for Bob using random basis for each</a:t>
            </a:r>
          </a:p>
          <a:p>
            <a:r>
              <a:rPr lang="en-US" sz="2800" dirty="0"/>
              <a:t>Bob prepares random basis to measure bits from photons</a:t>
            </a:r>
          </a:p>
          <a:p>
            <a:r>
              <a:rPr lang="en-US" sz="2800" dirty="0"/>
              <a:t>Alice &amp; Bob openly share basis and use the bits where basis are the same as key</a:t>
            </a:r>
          </a:p>
          <a:p>
            <a:r>
              <a:rPr lang="en-US" sz="2800" dirty="0"/>
              <a:t>Can add eavesdropper to see how they are detected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4A81D2-4973-4101-90E2-9A252325B3C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6"/>
          <a:stretch/>
        </p:blipFill>
        <p:spPr bwMode="auto">
          <a:xfrm rot="10800000">
            <a:off x="9311720" y="3331492"/>
            <a:ext cx="2753168" cy="2148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F7DDF1-951B-4C62-AB0B-F152A7EA6927}"/>
              </a:ext>
            </a:extLst>
          </p:cNvPr>
          <p:cNvSpPr txBox="1"/>
          <p:nvPr/>
        </p:nvSpPr>
        <p:spPr>
          <a:xfrm>
            <a:off x="1271016" y="4880385"/>
            <a:ext cx="831914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Quantum for All improvement:</a:t>
            </a:r>
          </a:p>
          <a:p>
            <a:r>
              <a:rPr lang="en-US" sz="3200" dirty="0"/>
              <a:t>Made activity more classroom friendly using tiles</a:t>
            </a:r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6" name="Google Shape;538;p43">
            <a:extLst>
              <a:ext uri="{FF2B5EF4-FFF2-40B4-BE49-F238E27FC236}">
                <a16:creationId xmlns:a16="http://schemas.microsoft.com/office/drawing/2014/main" id="{F2D25F4D-4D65-4D1F-B8CE-FB8C85500BC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32828" y="1019817"/>
            <a:ext cx="1605516" cy="163832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E22A17-B551-41EF-8596-FA2EA8E8E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8453" y="6032434"/>
            <a:ext cx="14287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247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01BCDE-B2DE-4170-B6B0-6D0F528C01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Understanding takes more than a single activity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831353D-1117-49BA-82D0-2AD8AF4CC8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QKD is too complex to begin with</a:t>
            </a:r>
          </a:p>
        </p:txBody>
      </p:sp>
    </p:spTree>
    <p:extLst>
      <p:ext uri="{BB962C8B-B14F-4D97-AF65-F5344CB8AC3E}">
        <p14:creationId xmlns:p14="http://schemas.microsoft.com/office/powerpoint/2010/main" val="1748528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43"/>
          <p:cNvSpPr txBox="1">
            <a:spLocks noGrp="1"/>
          </p:cNvSpPr>
          <p:nvPr>
            <p:ph type="title"/>
          </p:nvPr>
        </p:nvSpPr>
        <p:spPr>
          <a:xfrm>
            <a:off x="1563623" y="0"/>
            <a:ext cx="9610143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4000" dirty="0"/>
              <a:t>Quantum Coin Toss developed by QfA</a:t>
            </a:r>
            <a:endParaRPr sz="4000" dirty="0"/>
          </a:p>
        </p:txBody>
      </p:sp>
      <p:sp>
        <p:nvSpPr>
          <p:cNvPr id="529" name="Google Shape;529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14</a:t>
            </a:fld>
            <a:endParaRPr/>
          </a:p>
        </p:txBody>
      </p:sp>
      <p:pic>
        <p:nvPicPr>
          <p:cNvPr id="14" name="Google Shape;180;p30">
            <a:extLst>
              <a:ext uri="{FF2B5EF4-FFF2-40B4-BE49-F238E27FC236}">
                <a16:creationId xmlns:a16="http://schemas.microsoft.com/office/drawing/2014/main" id="{4767343D-77CF-4835-AEE5-8504FA7B7DB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65990" y="968846"/>
            <a:ext cx="2030621" cy="257174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82;p30">
            <a:extLst>
              <a:ext uri="{FF2B5EF4-FFF2-40B4-BE49-F238E27FC236}">
                <a16:creationId xmlns:a16="http://schemas.microsoft.com/office/drawing/2014/main" id="{3C304DFF-0FB7-4A15-8C5D-86ECCCA63B0B}"/>
              </a:ext>
            </a:extLst>
          </p:cNvPr>
          <p:cNvSpPr txBox="1"/>
          <p:nvPr/>
        </p:nvSpPr>
        <p:spPr>
          <a:xfrm>
            <a:off x="1168623" y="873999"/>
            <a:ext cx="8226586" cy="2260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dirty="0"/>
              <a:t>How can you do a fair coin toss over the phone (no video) – can you tell if A</a:t>
            </a:r>
            <a:r>
              <a:rPr lang="en-US" sz="3200" dirty="0"/>
              <a:t>l</a:t>
            </a:r>
            <a:r>
              <a:rPr lang="en" sz="3200" dirty="0"/>
              <a:t>ice lies?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dirty="0"/>
              <a:t>		-based on Physics Girl video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u="sng" dirty="0"/>
              <a:t>Example Analysis: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dirty="0"/>
              <a:t>Alice claims a basis = HV and sent bit = 1</a:t>
            </a:r>
          </a:p>
          <a:p>
            <a:pPr>
              <a:spcBef>
                <a:spcPts val="2133"/>
              </a:spcBef>
            </a:pPr>
            <a:r>
              <a:rPr lang="en-US" sz="3200" dirty="0"/>
              <a:t>Bob used basis =  HV and measured bit = 0</a:t>
            </a:r>
          </a:p>
          <a:p>
            <a:pPr>
              <a:spcBef>
                <a:spcPts val="2133"/>
              </a:spcBef>
            </a:pPr>
            <a:r>
              <a:rPr lang="en-US" sz="3200" dirty="0"/>
              <a:t>Did Alice lie about her basis?</a:t>
            </a:r>
          </a:p>
          <a:p>
            <a:pPr>
              <a:spcBef>
                <a:spcPts val="2133"/>
              </a:spcBef>
            </a:pPr>
            <a:r>
              <a:rPr lang="en-US" sz="3200" dirty="0"/>
              <a:t>Bob used basis =  D/A and measured bit = 0</a:t>
            </a:r>
          </a:p>
          <a:p>
            <a:pPr>
              <a:spcBef>
                <a:spcPts val="2133"/>
              </a:spcBef>
            </a:pPr>
            <a:r>
              <a:rPr lang="en-US" sz="3200" dirty="0"/>
              <a:t>Did Alice lie about her basis?</a:t>
            </a:r>
          </a:p>
          <a:p>
            <a:pPr>
              <a:spcBef>
                <a:spcPts val="2133"/>
              </a:spcBef>
            </a:pPr>
            <a:endParaRPr lang="en-US" sz="3200" dirty="0"/>
          </a:p>
          <a:p>
            <a:pPr>
              <a:spcBef>
                <a:spcPts val="2133"/>
              </a:spcBef>
            </a:pPr>
            <a:endParaRPr lang="en-US" sz="3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9725897-A5D3-4DA0-985F-2AECDE294DAA}"/>
              </a:ext>
            </a:extLst>
          </p:cNvPr>
          <p:cNvGrpSpPr/>
          <p:nvPr/>
        </p:nvGrpSpPr>
        <p:grpSpPr>
          <a:xfrm>
            <a:off x="6096000" y="4498593"/>
            <a:ext cx="1057342" cy="1878259"/>
            <a:chOff x="6199832" y="4019344"/>
            <a:chExt cx="1057342" cy="187825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84FD256-1D72-4845-B4C0-D164DBA2D9D4}"/>
                </a:ext>
              </a:extLst>
            </p:cNvPr>
            <p:cNvSpPr txBox="1"/>
            <p:nvPr/>
          </p:nvSpPr>
          <p:spPr>
            <a:xfrm>
              <a:off x="6199833" y="4019344"/>
              <a:ext cx="1057341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YES!!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05F6CB9-5096-4355-8440-727F575BCF95}"/>
                </a:ext>
              </a:extLst>
            </p:cNvPr>
            <p:cNvSpPr txBox="1"/>
            <p:nvPr/>
          </p:nvSpPr>
          <p:spPr>
            <a:xfrm>
              <a:off x="6199832" y="5528271"/>
              <a:ext cx="1057341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Can’t tell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59A44F7-A143-4E55-BC45-294255C5D728}"/>
              </a:ext>
            </a:extLst>
          </p:cNvPr>
          <p:cNvSpPr txBox="1"/>
          <p:nvPr/>
        </p:nvSpPr>
        <p:spPr>
          <a:xfrm>
            <a:off x="9395209" y="3646499"/>
            <a:ext cx="2030621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Developed for use with tiles and remote learning with linked spreadsheets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7D6438-96B8-492E-B15E-4B2F349D9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8453" y="6032434"/>
            <a:ext cx="1428750" cy="57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>
            <a:spLocks noGrp="1"/>
          </p:cNvSpPr>
          <p:nvPr>
            <p:ph type="title"/>
          </p:nvPr>
        </p:nvSpPr>
        <p:spPr>
          <a:xfrm>
            <a:off x="339900" y="199767"/>
            <a:ext cx="11360800" cy="115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Cryptography simulation with and without Eve</a:t>
            </a:r>
            <a:endParaRPr dirty="0"/>
          </a:p>
          <a:p>
            <a:pPr>
              <a:lnSpc>
                <a:spcPct val="115000"/>
              </a:lnSpc>
            </a:pPr>
            <a:r>
              <a:rPr lang="en" sz="1467" u="sng" dirty="0">
                <a:solidFill>
                  <a:schemeClr val="accent5"/>
                </a:solidFill>
                <a:hlinkClick r:id="rId3"/>
              </a:rPr>
              <a:t>https://www.st-andrews.ac.uk/physics/quvis/simulations_html5/sims/BB84_photons/BB84_photons.html</a:t>
            </a:r>
            <a:endParaRPr dirty="0"/>
          </a:p>
          <a:p>
            <a:pPr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100"/>
            </a:pPr>
            <a:endParaRPr dirty="0"/>
          </a:p>
        </p:txBody>
      </p:sp>
      <p:sp>
        <p:nvSpPr>
          <p:cNvPr id="169" name="Google Shape;169;p2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"/>
              <a:t>Without Eve</a:t>
            </a:r>
            <a:endParaRPr/>
          </a:p>
          <a:p>
            <a:pPr marL="0" indent="0">
              <a:spcAft>
                <a:spcPts val="2133"/>
              </a:spcAft>
              <a:buNone/>
            </a:pPr>
            <a:endParaRPr/>
          </a:p>
        </p:txBody>
      </p:sp>
      <p:pic>
        <p:nvPicPr>
          <p:cNvPr id="170" name="Google Shape;170;p28"/>
          <p:cNvPicPr preferRelativeResize="0"/>
          <p:nvPr/>
        </p:nvPicPr>
        <p:blipFill rotWithShape="1">
          <a:blip r:embed="rId4">
            <a:alphaModFix/>
          </a:blip>
          <a:srcRect l="13252" r="12838" b="55951"/>
          <a:stretch/>
        </p:blipFill>
        <p:spPr>
          <a:xfrm>
            <a:off x="191267" y="1356967"/>
            <a:ext cx="7158567" cy="239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8"/>
          <p:cNvPicPr preferRelativeResize="0"/>
          <p:nvPr/>
        </p:nvPicPr>
        <p:blipFill rotWithShape="1">
          <a:blip r:embed="rId5">
            <a:alphaModFix/>
          </a:blip>
          <a:srcRect b="57661"/>
          <a:stretch/>
        </p:blipFill>
        <p:spPr>
          <a:xfrm>
            <a:off x="3183100" y="3897934"/>
            <a:ext cx="7886632" cy="227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8"/>
          <p:cNvSpPr txBox="1"/>
          <p:nvPr/>
        </p:nvSpPr>
        <p:spPr>
          <a:xfrm>
            <a:off x="7766267" y="2000800"/>
            <a:ext cx="3080000" cy="7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/>
              <a:t>Without Eve</a:t>
            </a:r>
            <a:endParaRPr sz="2400"/>
          </a:p>
        </p:txBody>
      </p:sp>
      <p:sp>
        <p:nvSpPr>
          <p:cNvPr id="173" name="Google Shape;173;p28"/>
          <p:cNvSpPr txBox="1"/>
          <p:nvPr/>
        </p:nvSpPr>
        <p:spPr>
          <a:xfrm>
            <a:off x="1566400" y="5139367"/>
            <a:ext cx="1704800" cy="7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/>
              <a:t>With Eve</a:t>
            </a:r>
            <a:endParaRPr sz="2400"/>
          </a:p>
        </p:txBody>
      </p:sp>
      <p:sp>
        <p:nvSpPr>
          <p:cNvPr id="174" name="Google Shape;174;p28"/>
          <p:cNvSpPr/>
          <p:nvPr/>
        </p:nvSpPr>
        <p:spPr>
          <a:xfrm>
            <a:off x="1816500" y="4633433"/>
            <a:ext cx="1290000" cy="421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5" name="Google Shape;175;p28"/>
          <p:cNvSpPr/>
          <p:nvPr/>
        </p:nvSpPr>
        <p:spPr>
          <a:xfrm rot="10800000">
            <a:off x="7766229" y="2483865"/>
            <a:ext cx="1290000" cy="421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FA1F2D-DDCF-43AB-9882-DB1F835A4A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8453" y="6263538"/>
            <a:ext cx="1428750" cy="571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C0F9B-F6B3-4800-BD92-AD17B3B51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3363"/>
            <a:ext cx="9905998" cy="807946"/>
          </a:xfrm>
        </p:spPr>
        <p:txBody>
          <a:bodyPr>
            <a:normAutofit/>
          </a:bodyPr>
          <a:lstStyle/>
          <a:p>
            <a:r>
              <a:rPr lang="en-US" dirty="0"/>
              <a:t>Electron orbitals as probability clouds: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AAE0E-70CA-4527-A3DD-4806A7A0C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581432"/>
            <a:ext cx="10367416" cy="4547617"/>
          </a:xfrm>
        </p:spPr>
        <p:txBody>
          <a:bodyPr/>
          <a:lstStyle/>
          <a:p>
            <a:r>
              <a:rPr lang="en-US" sz="3600" dirty="0"/>
              <a:t>Different wells in ice cube tray = different points (+/-)</a:t>
            </a:r>
          </a:p>
          <a:p>
            <a:pPr lvl="1"/>
            <a:r>
              <a:rPr lang="en-US" sz="3200" dirty="0"/>
              <a:t>Analogous to Coulomb potential</a:t>
            </a:r>
          </a:p>
          <a:p>
            <a:r>
              <a:rPr lang="en-US" sz="3600" dirty="0"/>
              <a:t>Each student 20 bingo chips, trying to get a max score</a:t>
            </a:r>
          </a:p>
          <a:p>
            <a:r>
              <a:rPr lang="en-US" sz="3600" dirty="0"/>
              <a:t>Graph chip population in each well </a:t>
            </a:r>
          </a:p>
          <a:p>
            <a:pPr lvl="1"/>
            <a:r>
              <a:rPr lang="en-US" sz="3200" dirty="0"/>
              <a:t>2D probability function of chip location</a:t>
            </a:r>
          </a:p>
          <a:p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B4ED25F-2CFE-4976-A9DD-8E986FD131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l="11498" r="26813"/>
          <a:stretch/>
        </p:blipFill>
        <p:spPr>
          <a:xfrm rot="16200000">
            <a:off x="8870580" y="2568358"/>
            <a:ext cx="2659120" cy="323288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173241F-BB1C-4DA3-823F-C2DFE62B7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20" y="4360608"/>
            <a:ext cx="3394184" cy="211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57FC3D1-DDB4-4627-A595-92E8785E1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8453" y="6032434"/>
            <a:ext cx="14287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37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472526-4DDF-46D8-9DBE-A3604578FB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do we get quantum into more classrooms?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7A0E6F8-A213-4F5F-8AB7-3F39A331D7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89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7E993-EB08-4F45-94E6-D10576EB8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5EFD6-9158-4264-AF61-5005CE804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86" y="2097088"/>
            <a:ext cx="9905999" cy="15727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Few standardized tests, but AP; no incentive</a:t>
            </a:r>
          </a:p>
          <a:p>
            <a:pPr marL="0" indent="0">
              <a:buNone/>
            </a:pPr>
            <a:r>
              <a:rPr lang="en-US" sz="3200" dirty="0"/>
              <a:t>No room in current curriculum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0128E8-50C3-47EB-89DA-B33AA3025DE6}"/>
              </a:ext>
            </a:extLst>
          </p:cNvPr>
          <p:cNvSpPr txBox="1"/>
          <p:nvPr/>
        </p:nvSpPr>
        <p:spPr>
          <a:xfrm>
            <a:off x="2123217" y="3618539"/>
            <a:ext cx="8503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Fundamental Problem: Teachers are not comfortable with quantum concepts and do not see relevance in their curriculum and in their lives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2DD3D5-3C27-430A-BA33-A85A23BFD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86390" y="2369955"/>
            <a:ext cx="818696" cy="8186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2F4FB6-142D-4A8F-B384-B20A90F5C686}"/>
              </a:ext>
            </a:extLst>
          </p:cNvPr>
          <p:cNvSpPr txBox="1"/>
          <p:nvPr/>
        </p:nvSpPr>
        <p:spPr>
          <a:xfrm>
            <a:off x="1905086" y="5034224"/>
            <a:ext cx="9495693" cy="1569660"/>
          </a:xfrm>
          <a:prstGeom prst="rect">
            <a:avLst/>
          </a:prstGeom>
          <a:solidFill>
            <a:srgbClr val="F8ED08"/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Teachers need high quality professional development</a:t>
            </a:r>
          </a:p>
        </p:txBody>
      </p:sp>
    </p:spTree>
    <p:extLst>
      <p:ext uri="{BB962C8B-B14F-4D97-AF65-F5344CB8AC3E}">
        <p14:creationId xmlns:p14="http://schemas.microsoft.com/office/powerpoint/2010/main" val="360352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3F9F7-B021-4316-9625-B3A921016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54225"/>
            <a:ext cx="9905998" cy="634210"/>
          </a:xfrm>
        </p:spPr>
        <p:txBody>
          <a:bodyPr/>
          <a:lstStyle/>
          <a:p>
            <a:r>
              <a:rPr lang="en-US" dirty="0"/>
              <a:t>Teacher Professional development (PD)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7B15C-02F4-406D-A54D-4BD3E6A7A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166" y="888436"/>
            <a:ext cx="10117245" cy="3538184"/>
          </a:xfrm>
        </p:spPr>
        <p:txBody>
          <a:bodyPr>
            <a:normAutofit fontScale="55000" lnSpcReduction="20000"/>
          </a:bodyPr>
          <a:lstStyle/>
          <a:p>
            <a:r>
              <a:rPr lang="en-US" sz="5100" dirty="0"/>
              <a:t>Research based fundamental features of PD that work:</a:t>
            </a:r>
          </a:p>
          <a:p>
            <a:pPr lvl="1"/>
            <a:r>
              <a:rPr lang="en-US" sz="5100" dirty="0"/>
              <a:t>Long term </a:t>
            </a:r>
          </a:p>
          <a:p>
            <a:pPr lvl="1"/>
            <a:r>
              <a:rPr lang="en-US" sz="5100" dirty="0"/>
              <a:t>Directly related to classroom</a:t>
            </a:r>
          </a:p>
          <a:p>
            <a:pPr lvl="1"/>
            <a:r>
              <a:rPr lang="en-US" sz="5100" dirty="0"/>
              <a:t>Peer led  PD</a:t>
            </a:r>
          </a:p>
          <a:p>
            <a:pPr lvl="2"/>
            <a:r>
              <a:rPr lang="en-US" sz="4200" dirty="0" err="1"/>
              <a:t>QfA</a:t>
            </a:r>
            <a:r>
              <a:rPr lang="en-US" sz="4200" dirty="0"/>
              <a:t> has experience- over 30 educators (HS &amp; university)</a:t>
            </a:r>
          </a:p>
          <a:p>
            <a:pPr lvl="4"/>
            <a:r>
              <a:rPr lang="en-US" sz="4200" dirty="0"/>
              <a:t>Each with 10-40+ years experience</a:t>
            </a:r>
          </a:p>
          <a:p>
            <a:pPr lvl="4"/>
            <a:r>
              <a:rPr lang="en-US" sz="4200" dirty="0">
                <a:hlinkClick r:id="rId3"/>
              </a:rPr>
              <a:t>https://quantumforall.org/meet-the-team/</a:t>
            </a:r>
            <a:endParaRPr lang="en-US" sz="4200" dirty="0"/>
          </a:p>
          <a:p>
            <a:pPr lvl="4"/>
            <a:endParaRPr lang="en-US" sz="42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590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7C09D-CD21-43A7-9C4B-4F3920735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234470"/>
            <a:ext cx="9905998" cy="597634"/>
          </a:xfrm>
        </p:spPr>
        <p:txBody>
          <a:bodyPr/>
          <a:lstStyle/>
          <a:p>
            <a:r>
              <a:rPr lang="en-US" dirty="0"/>
              <a:t>Who am 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B00DF-F996-4995-9847-30F398E6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896112"/>
            <a:ext cx="9905999" cy="2308325"/>
          </a:xfrm>
        </p:spPr>
        <p:txBody>
          <a:bodyPr>
            <a:normAutofit/>
          </a:bodyPr>
          <a:lstStyle/>
          <a:p>
            <a:r>
              <a:rPr lang="en-US" dirty="0"/>
              <a:t>BS Nuclear Engineering University of Illinois</a:t>
            </a:r>
          </a:p>
          <a:p>
            <a:r>
              <a:rPr lang="en-US" dirty="0"/>
              <a:t>MS Nuclear Engineering University of Michigan</a:t>
            </a:r>
          </a:p>
          <a:p>
            <a:pPr lvl="1"/>
            <a:r>
              <a:rPr lang="en-US" sz="2400" dirty="0"/>
              <a:t>Passed candidacy exam and then became interested in: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C9ABC0-6E73-426B-9971-B2182CE836C0}"/>
              </a:ext>
            </a:extLst>
          </p:cNvPr>
          <p:cNvSpPr txBox="1"/>
          <p:nvPr/>
        </p:nvSpPr>
        <p:spPr>
          <a:xfrm>
            <a:off x="580941" y="2509240"/>
            <a:ext cx="961047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FF0000"/>
                </a:solidFill>
              </a:rPr>
              <a:t>WHY ARE PEOPLE SO MISINFORMED ABOUT NUCLEAR POWER??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735243-12E4-4848-ADF9-4802BFC23790}"/>
              </a:ext>
            </a:extLst>
          </p:cNvPr>
          <p:cNvSpPr txBox="1"/>
          <p:nvPr/>
        </p:nvSpPr>
        <p:spPr>
          <a:xfrm>
            <a:off x="1141412" y="3867390"/>
            <a:ext cx="73167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Teacher for 25+ years, currently at small rural school in PA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National Board Certified Teacher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PhD Curriculum &amp; Instruction  Penn State University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87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3F9F7-B021-4316-9625-B3A921016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54225"/>
            <a:ext cx="9905998" cy="634210"/>
          </a:xfrm>
        </p:spPr>
        <p:txBody>
          <a:bodyPr/>
          <a:lstStyle/>
          <a:p>
            <a:r>
              <a:rPr lang="en-US" dirty="0"/>
              <a:t>Teacher Professional development (PD)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D4CFBD-D7EA-4EAE-B774-97563BF8A840}"/>
              </a:ext>
            </a:extLst>
          </p:cNvPr>
          <p:cNvSpPr txBox="1"/>
          <p:nvPr/>
        </p:nvSpPr>
        <p:spPr>
          <a:xfrm>
            <a:off x="849750" y="1573061"/>
            <a:ext cx="972007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High Quality PD this takes TIME  and $$ and Information</a:t>
            </a:r>
          </a:p>
          <a:p>
            <a:endParaRPr lang="en-US" sz="3200" dirty="0"/>
          </a:p>
          <a:p>
            <a:r>
              <a:rPr lang="en-US" sz="3200" dirty="0"/>
              <a:t>PD Development</a:t>
            </a:r>
          </a:p>
          <a:p>
            <a:r>
              <a:rPr lang="en-US" sz="3200" dirty="0"/>
              <a:t>	Activities  &amp; ancillary support materials</a:t>
            </a:r>
          </a:p>
          <a:p>
            <a:endParaRPr lang="en-US" sz="3200" dirty="0"/>
          </a:p>
          <a:p>
            <a:r>
              <a:rPr lang="en-US" sz="3200" dirty="0"/>
              <a:t>Teacher attendance</a:t>
            </a:r>
          </a:p>
          <a:p>
            <a:r>
              <a:rPr lang="en-US" sz="3200"/>
              <a:t>	Advertise to </a:t>
            </a:r>
            <a:r>
              <a:rPr lang="en-US" sz="3200" dirty="0"/>
              <a:t>teachers</a:t>
            </a:r>
          </a:p>
          <a:p>
            <a:r>
              <a:rPr lang="en-US" sz="3200" dirty="0"/>
              <a:t>	Travel outside of district for extended time</a:t>
            </a:r>
          </a:p>
          <a:p>
            <a:r>
              <a:rPr lang="en-US" sz="3200" dirty="0"/>
              <a:t>	Stipend for time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630045-731F-4BC9-A6F9-DE161F687D3C}"/>
              </a:ext>
            </a:extLst>
          </p:cNvPr>
          <p:cNvSpPr txBox="1"/>
          <p:nvPr/>
        </p:nvSpPr>
        <p:spPr>
          <a:xfrm>
            <a:off x="8327974" y="2152436"/>
            <a:ext cx="3236033" cy="3785652"/>
          </a:xfrm>
          <a:prstGeom prst="rect">
            <a:avLst/>
          </a:prstGeom>
          <a:solidFill>
            <a:srgbClr val="F8ED08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Project Discovery – Ohio</a:t>
            </a:r>
          </a:p>
          <a:p>
            <a:r>
              <a:rPr lang="en-US" sz="2400" dirty="0">
                <a:solidFill>
                  <a:schemeClr val="bg1"/>
                </a:solidFill>
              </a:rPr>
              <a:t>	NSF funded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6 weeks</a:t>
            </a:r>
          </a:p>
          <a:p>
            <a:r>
              <a:rPr lang="en-US" sz="2400" dirty="0">
                <a:solidFill>
                  <a:schemeClr val="bg1"/>
                </a:solidFill>
              </a:rPr>
              <a:t>5 days / week</a:t>
            </a:r>
          </a:p>
          <a:p>
            <a:r>
              <a:rPr lang="en-US" sz="2400" dirty="0">
                <a:solidFill>
                  <a:schemeClr val="bg1"/>
                </a:solidFill>
              </a:rPr>
              <a:t>6-8 hour days</a:t>
            </a:r>
          </a:p>
          <a:p>
            <a:r>
              <a:rPr lang="en-US" sz="2400" dirty="0">
                <a:solidFill>
                  <a:schemeClr val="bg1"/>
                </a:solidFill>
              </a:rPr>
              <a:t>5 Follow up meetings</a:t>
            </a:r>
          </a:p>
          <a:p>
            <a:r>
              <a:rPr lang="en-US" sz="2400" dirty="0">
                <a:solidFill>
                  <a:schemeClr val="bg1"/>
                </a:solidFill>
              </a:rPr>
              <a:t>2 Classroom visits</a:t>
            </a:r>
          </a:p>
          <a:p>
            <a:r>
              <a:rPr lang="en-US" sz="2400" dirty="0">
                <a:solidFill>
                  <a:schemeClr val="bg1"/>
                </a:solidFill>
              </a:rPr>
              <a:t>Stipend (thousand +)</a:t>
            </a:r>
          </a:p>
          <a:p>
            <a:r>
              <a:rPr lang="en-US" sz="2400" dirty="0">
                <a:solidFill>
                  <a:schemeClr val="bg1"/>
                </a:solidFill>
              </a:rPr>
              <a:t>$$ for Supplies</a:t>
            </a:r>
          </a:p>
        </p:txBody>
      </p:sp>
    </p:spTree>
    <p:extLst>
      <p:ext uri="{BB962C8B-B14F-4D97-AF65-F5344CB8AC3E}">
        <p14:creationId xmlns:p14="http://schemas.microsoft.com/office/powerpoint/2010/main" val="400461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50C1F-0F49-4722-8B2C-74FA9C339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</a:t>
            </a:r>
            <a:r>
              <a:rPr lang="en-US" dirty="0" err="1"/>
              <a:t>INformation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2E4A8A-53F1-42C8-ABDC-BB80181AD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Alice Flarend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amf@blwd.k12.pa.us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Bellwood-Antis HS</a:t>
            </a:r>
          </a:p>
          <a:p>
            <a:pPr marL="0" indent="0">
              <a:buNone/>
            </a:pPr>
            <a:r>
              <a:rPr lang="en-US" dirty="0"/>
              <a:t>400 Martin St </a:t>
            </a:r>
          </a:p>
          <a:p>
            <a:pPr marL="0" indent="0">
              <a:buNone/>
            </a:pPr>
            <a:r>
              <a:rPr lang="en-US" dirty="0"/>
              <a:t>Bellwood PA 16617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38F8CB-DC76-49F0-A1F7-0019AED8E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0784" y="618518"/>
            <a:ext cx="1566627" cy="21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3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D658C9-2CAC-4DDC-B807-DDE2E4D613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Samples of lessons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CAAA010-ACF1-47D6-BD02-9D1BDC696B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Focus on incorporating quantum into current physics curriculum</a:t>
            </a:r>
          </a:p>
        </p:txBody>
      </p:sp>
    </p:spTree>
    <p:extLst>
      <p:ext uri="{BB962C8B-B14F-4D97-AF65-F5344CB8AC3E}">
        <p14:creationId xmlns:p14="http://schemas.microsoft.com/office/powerpoint/2010/main" val="4096047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ADCC6-9648-4B4A-A260-5664C609B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243614"/>
            <a:ext cx="9905998" cy="597634"/>
          </a:xfrm>
        </p:spPr>
        <p:txBody>
          <a:bodyPr/>
          <a:lstStyle/>
          <a:p>
            <a:r>
              <a:rPr lang="en-US" dirty="0"/>
              <a:t>Quantum in my classroom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B9E38-D11C-4425-935B-40C90C90B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024128"/>
            <a:ext cx="9905999" cy="4767073"/>
          </a:xfrm>
        </p:spPr>
        <p:txBody>
          <a:bodyPr>
            <a:normAutofit/>
          </a:bodyPr>
          <a:lstStyle/>
          <a:p>
            <a:pPr lvl="1"/>
            <a:r>
              <a:rPr lang="en-US" sz="3200" dirty="0"/>
              <a:t>Interference – Deutsch </a:t>
            </a:r>
            <a:r>
              <a:rPr lang="en-US" sz="3200" dirty="0" err="1"/>
              <a:t>Jozsa</a:t>
            </a:r>
            <a:r>
              <a:rPr lang="en-US" sz="3200" dirty="0"/>
              <a:t> Algorithm via Mach Zehnder Interferometer</a:t>
            </a:r>
          </a:p>
          <a:p>
            <a:pPr lvl="1"/>
            <a:r>
              <a:rPr lang="en-US" sz="3200" dirty="0"/>
              <a:t>Polarization – Quantum Cryptography (QKD)</a:t>
            </a:r>
          </a:p>
          <a:p>
            <a:pPr lvl="1"/>
            <a:r>
              <a:rPr lang="en-US" sz="3200" dirty="0"/>
              <a:t>Atomic Structure: Electron orbitals</a:t>
            </a:r>
          </a:p>
          <a:p>
            <a:pPr lvl="1"/>
            <a:r>
              <a:rPr lang="en-US" sz="3200" dirty="0"/>
              <a:t>Wave Particle Duality </a:t>
            </a:r>
          </a:p>
          <a:p>
            <a:pPr lvl="1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34611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2924B3-F246-46F1-A00E-B63BAC09F4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u="sng" dirty="0"/>
              <a:t>Deutsch </a:t>
            </a:r>
            <a:r>
              <a:rPr lang="en-US" sz="4800" u="sng" dirty="0" err="1"/>
              <a:t>Jozsa</a:t>
            </a:r>
            <a:r>
              <a:rPr lang="en-US" sz="4800" u="sng" dirty="0"/>
              <a:t>  with </a:t>
            </a:r>
            <a:r>
              <a:rPr lang="en-US" sz="4800" u="sng" dirty="0" err="1"/>
              <a:t>mach</a:t>
            </a:r>
            <a:r>
              <a:rPr lang="en-US" sz="4800" u="sng" dirty="0"/>
              <a:t>- Zehnder </a:t>
            </a:r>
            <a:r>
              <a:rPr lang="en-US" sz="4800" u="sng" dirty="0" err="1"/>
              <a:t>INterferometer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A3E9375-208F-4C03-882C-8D8D9DEE0F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35495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8"/>
          <p:cNvSpPr txBox="1">
            <a:spLocks noGrp="1"/>
          </p:cNvSpPr>
          <p:nvPr>
            <p:ph type="title"/>
          </p:nvPr>
        </p:nvSpPr>
        <p:spPr>
          <a:xfrm>
            <a:off x="1124712" y="274638"/>
            <a:ext cx="9829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959"/>
            </a:pPr>
            <a:r>
              <a:rPr lang="en-US" sz="3200" u="sng" dirty="0"/>
              <a:t>Deutsch </a:t>
            </a:r>
            <a:r>
              <a:rPr lang="en-US" sz="3200" u="sng" dirty="0" err="1"/>
              <a:t>Jozsa</a:t>
            </a:r>
            <a:r>
              <a:rPr lang="en-US" sz="3200" u="sng" dirty="0"/>
              <a:t>  with </a:t>
            </a:r>
            <a:r>
              <a:rPr lang="en-US" sz="3200" u="sng" dirty="0" err="1"/>
              <a:t>mach</a:t>
            </a:r>
            <a:r>
              <a:rPr lang="en-US" sz="3200" u="sng" dirty="0"/>
              <a:t>-Zehnder </a:t>
            </a:r>
            <a:br>
              <a:rPr lang="en-US" sz="3200" u="sng" dirty="0"/>
            </a:br>
            <a:r>
              <a:rPr lang="en-US" sz="3200" dirty="0"/>
              <a:t>Institute for Quantum Computing,  </a:t>
            </a:r>
            <a:r>
              <a:rPr lang="en-US" sz="3200" dirty="0" err="1"/>
              <a:t>WAterloo</a:t>
            </a:r>
            <a:endParaRPr sz="3200" dirty="0"/>
          </a:p>
        </p:txBody>
      </p:sp>
      <p:sp>
        <p:nvSpPr>
          <p:cNvPr id="473" name="Google Shape;473;p48"/>
          <p:cNvSpPr txBox="1">
            <a:spLocks noGrp="1"/>
          </p:cNvSpPr>
          <p:nvPr>
            <p:ph type="dt" idx="10"/>
          </p:nvPr>
        </p:nvSpPr>
        <p:spPr>
          <a:xfrm>
            <a:off x="1981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l"/>
            <a:r>
              <a:rPr lang="en-US"/>
              <a:t>www.quantumforall.org</a:t>
            </a:r>
            <a:endParaRPr/>
          </a:p>
        </p:txBody>
      </p:sp>
      <p:sp>
        <p:nvSpPr>
          <p:cNvPr id="474" name="Google Shape;474;p48"/>
          <p:cNvSpPr txBox="1">
            <a:spLocks noGrp="1"/>
          </p:cNvSpPr>
          <p:nvPr>
            <p:ph type="ftr" idx="11"/>
          </p:nvPr>
        </p:nvSpPr>
        <p:spPr>
          <a:xfrm>
            <a:off x="4648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/>
            <a:r>
              <a:rPr lang="en-US"/>
              <a:t>Copyright 2020</a:t>
            </a:r>
            <a:endParaRPr/>
          </a:p>
        </p:txBody>
      </p:sp>
      <p:grpSp>
        <p:nvGrpSpPr>
          <p:cNvPr id="475" name="Google Shape;475;p48"/>
          <p:cNvGrpSpPr/>
          <p:nvPr/>
        </p:nvGrpSpPr>
        <p:grpSpPr>
          <a:xfrm>
            <a:off x="2512055" y="1600202"/>
            <a:ext cx="7167877" cy="4786555"/>
            <a:chOff x="1104792" y="1299901"/>
            <a:chExt cx="7167877" cy="4786555"/>
          </a:xfrm>
        </p:grpSpPr>
        <p:pic>
          <p:nvPicPr>
            <p:cNvPr id="476" name="Google Shape;476;p4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04792" y="1299901"/>
              <a:ext cx="7167877" cy="43468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7" name="Google Shape;477;p48"/>
            <p:cNvSpPr txBox="1"/>
            <p:nvPr/>
          </p:nvSpPr>
          <p:spPr>
            <a:xfrm rot="-2438028">
              <a:off x="5978980" y="2693018"/>
              <a:ext cx="1663488" cy="6463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-US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Constructive Interference</a:t>
              </a:r>
              <a:endParaRPr/>
            </a:p>
          </p:txBody>
        </p:sp>
        <p:sp>
          <p:nvSpPr>
            <p:cNvPr id="478" name="Google Shape;478;p48"/>
            <p:cNvSpPr txBox="1"/>
            <p:nvPr/>
          </p:nvSpPr>
          <p:spPr>
            <a:xfrm rot="2959349">
              <a:off x="5924582" y="4921956"/>
              <a:ext cx="1663392" cy="646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-US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Destructive Interference</a:t>
              </a:r>
              <a:endParaRPr/>
            </a:p>
          </p:txBody>
        </p:sp>
      </p:grpSp>
      <p:sp>
        <p:nvSpPr>
          <p:cNvPr id="479" name="Google Shape;479;p48"/>
          <p:cNvSpPr txBox="1"/>
          <p:nvPr/>
        </p:nvSpPr>
        <p:spPr>
          <a:xfrm>
            <a:off x="2865875" y="1615173"/>
            <a:ext cx="4832100" cy="538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300" dirty="0"/>
              <a:t>Which detector records light?</a:t>
            </a:r>
            <a:endParaRPr sz="23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4B6CA4-83E1-4752-9664-5C0CF8BC3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625" y="3143250"/>
            <a:ext cx="1428750" cy="571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A53C00-0F65-4949-8D86-F5039B3CD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9641" y="6070600"/>
            <a:ext cx="1428750" cy="571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5F9518-5754-4B5B-99C2-D9BEE5D39321}"/>
              </a:ext>
            </a:extLst>
          </p:cNvPr>
          <p:cNvSpPr txBox="1"/>
          <p:nvPr/>
        </p:nvSpPr>
        <p:spPr>
          <a:xfrm>
            <a:off x="883917" y="2153973"/>
            <a:ext cx="3487116" cy="175432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Beam Splitter: Phase shifts upon reflection dependent on boundary condition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A990D5E-924B-42A2-B16F-7227600C6F3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68810" y="3302127"/>
            <a:ext cx="2686855" cy="207367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1159E49-62A6-4907-B033-1D168FAD68C9}"/>
              </a:ext>
            </a:extLst>
          </p:cNvPr>
          <p:cNvSpPr txBox="1"/>
          <p:nvPr/>
        </p:nvSpPr>
        <p:spPr>
          <a:xfrm>
            <a:off x="568811" y="5076546"/>
            <a:ext cx="2121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s://phys.libretexts.org/TextMaps/General_Physics_TextMaps/Map:_University_Physics_(OpenStax)/Map:_University_Physics_I_(OpenStax)/16:_Waves/16.5:_Interference_of_Waves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7" tooltip="https://creativecommons.org/licenses/by-nc-sa/3.0/"/>
              </a:rPr>
              <a:t>CC BY-SA-NC</a:t>
            </a:r>
            <a:endParaRPr lang="en-US" sz="9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5EB269-C758-4929-AC92-19F51EF3E1EB}"/>
              </a:ext>
            </a:extLst>
          </p:cNvPr>
          <p:cNvSpPr txBox="1"/>
          <p:nvPr/>
        </p:nvSpPr>
        <p:spPr>
          <a:xfrm>
            <a:off x="8704884" y="3429000"/>
            <a:ext cx="3487116" cy="101566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Wave interference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4"/>
          <p:cNvSpPr txBox="1"/>
          <p:nvPr/>
        </p:nvSpPr>
        <p:spPr>
          <a:xfrm>
            <a:off x="4281751" y="4041715"/>
            <a:ext cx="185137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Will there be any phase shifts introduced?</a:t>
            </a:r>
            <a:endParaRPr/>
          </a:p>
        </p:txBody>
      </p:sp>
      <p:sp>
        <p:nvSpPr>
          <p:cNvPr id="541" name="Google Shape;541;p54"/>
          <p:cNvSpPr txBox="1"/>
          <p:nvPr/>
        </p:nvSpPr>
        <p:spPr>
          <a:xfrm>
            <a:off x="6646748" y="3944893"/>
            <a:ext cx="185137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Will there be any phase shifts introduced?</a:t>
            </a:r>
            <a:endParaRPr/>
          </a:p>
        </p:txBody>
      </p:sp>
      <p:sp>
        <p:nvSpPr>
          <p:cNvPr id="542" name="Google Shape;542;p54"/>
          <p:cNvSpPr txBox="1"/>
          <p:nvPr/>
        </p:nvSpPr>
        <p:spPr>
          <a:xfrm>
            <a:off x="8954223" y="3934741"/>
            <a:ext cx="185137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Will there be any phase shifts introduced?</a:t>
            </a:r>
            <a:endParaRPr/>
          </a:p>
        </p:txBody>
      </p:sp>
      <p:sp>
        <p:nvSpPr>
          <p:cNvPr id="543" name="Google Shape;543;p54"/>
          <p:cNvSpPr txBox="1">
            <a:spLocks noGrp="1"/>
          </p:cNvSpPr>
          <p:nvPr>
            <p:ph type="title"/>
          </p:nvPr>
        </p:nvSpPr>
        <p:spPr>
          <a:xfrm>
            <a:off x="1613211" y="91888"/>
            <a:ext cx="9854889" cy="38519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3A6F8F"/>
              </a:buClr>
              <a:buSzPts val="3600"/>
            </a:pPr>
            <a:r>
              <a:rPr lang="en-US" dirty="0"/>
              <a:t>Phase shifts for functions in Algorithm</a:t>
            </a:r>
            <a:endParaRPr dirty="0"/>
          </a:p>
        </p:txBody>
      </p:sp>
      <p:sp>
        <p:nvSpPr>
          <p:cNvPr id="544" name="Google Shape;544;p54"/>
          <p:cNvSpPr txBox="1">
            <a:spLocks noGrp="1"/>
          </p:cNvSpPr>
          <p:nvPr>
            <p:ph type="body" idx="1"/>
          </p:nvPr>
        </p:nvSpPr>
        <p:spPr>
          <a:xfrm>
            <a:off x="1971112" y="1600201"/>
            <a:ext cx="8239689" cy="395907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3A6F8F"/>
              </a:buClr>
              <a:buSzPts val="2000"/>
              <a:buNone/>
            </a:pPr>
            <a:r>
              <a:rPr lang="en-US" sz="2000"/>
              <a:t>         = phase shift</a:t>
            </a:r>
            <a:endParaRPr/>
          </a:p>
        </p:txBody>
      </p:sp>
      <p:pic>
        <p:nvPicPr>
          <p:cNvPr id="545" name="Google Shape;545;p54" descr="A picture containing indoor&#10;&#10;Description generated with high confidence"/>
          <p:cNvPicPr preferRelativeResize="0"/>
          <p:nvPr/>
        </p:nvPicPr>
        <p:blipFill rotWithShape="1">
          <a:blip r:embed="rId3">
            <a:alphaModFix/>
          </a:blip>
          <a:srcRect l="10700" r="13362"/>
          <a:stretch/>
        </p:blipFill>
        <p:spPr>
          <a:xfrm>
            <a:off x="1635514" y="2220075"/>
            <a:ext cx="8854068" cy="2027821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54"/>
          <p:cNvSpPr/>
          <p:nvPr/>
        </p:nvSpPr>
        <p:spPr>
          <a:xfrm>
            <a:off x="1966031" y="1595865"/>
            <a:ext cx="535206" cy="481036"/>
          </a:xfrm>
          <a:prstGeom prst="diamond">
            <a:avLst/>
          </a:prstGeom>
          <a:solidFill>
            <a:srgbClr val="9ED2E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dk1"/>
              </a:buClr>
              <a:buSzPts val="1800"/>
            </a:pP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54"/>
          <p:cNvSpPr txBox="1"/>
          <p:nvPr/>
        </p:nvSpPr>
        <p:spPr>
          <a:xfrm>
            <a:off x="6231158" y="828896"/>
            <a:ext cx="4263998" cy="72327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3A6F8F"/>
              </a:buClr>
              <a:buSzPts val="2400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</a:t>
            </a:r>
            <a:r>
              <a:rPr lang="en-US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f(0) = 1</a:t>
            </a: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 top </a:t>
            </a:r>
            <a:r>
              <a:rPr lang="en-US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path</a:t>
            </a: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phase shift </a:t>
            </a:r>
            <a:endParaRPr/>
          </a:p>
          <a:p>
            <a:pPr>
              <a:spcBef>
                <a:spcPts val="600"/>
              </a:spcBef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</a:t>
            </a:r>
            <a:r>
              <a:rPr lang="en-US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f(1) = 1</a:t>
            </a: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bottom path</a:t>
            </a: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phase shift </a:t>
            </a:r>
            <a:endParaRPr/>
          </a:p>
        </p:txBody>
      </p:sp>
      <p:sp>
        <p:nvSpPr>
          <p:cNvPr id="548" name="Google Shape;548;p54"/>
          <p:cNvSpPr txBox="1"/>
          <p:nvPr/>
        </p:nvSpPr>
        <p:spPr>
          <a:xfrm>
            <a:off x="1869392" y="4041715"/>
            <a:ext cx="185137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Will there be any phase shifts introduced?</a:t>
            </a:r>
            <a:endParaRPr/>
          </a:p>
        </p:txBody>
      </p:sp>
      <p:pic>
        <p:nvPicPr>
          <p:cNvPr id="549" name="Google Shape;549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86790" y="3934741"/>
            <a:ext cx="1851377" cy="994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54" descr="A picture containing toiletry&#10;&#10;Description generated with very high confidence"/>
          <p:cNvPicPr preferRelativeResize="0"/>
          <p:nvPr/>
        </p:nvPicPr>
        <p:blipFill rotWithShape="1">
          <a:blip r:embed="rId5">
            <a:alphaModFix/>
          </a:blip>
          <a:srcRect r="92622" b="463"/>
          <a:stretch/>
        </p:blipFill>
        <p:spPr>
          <a:xfrm>
            <a:off x="2497696" y="3508610"/>
            <a:ext cx="286393" cy="2321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70107" y="4005995"/>
            <a:ext cx="1851377" cy="994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05384" y="3863301"/>
            <a:ext cx="1851377" cy="994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54189" y="3912733"/>
            <a:ext cx="1851377" cy="994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54" descr="A picture containing toiletry&#10;&#10;Description generated with very high confidence"/>
          <p:cNvPicPr preferRelativeResize="0"/>
          <p:nvPr/>
        </p:nvPicPr>
        <p:blipFill rotWithShape="1">
          <a:blip r:embed="rId5">
            <a:alphaModFix/>
          </a:blip>
          <a:srcRect l="29764" t="3111" r="62856" b="832"/>
          <a:stretch/>
        </p:blipFill>
        <p:spPr>
          <a:xfrm>
            <a:off x="4835915" y="3581434"/>
            <a:ext cx="286393" cy="224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54" descr="A picture containing toiletry&#10;&#10;Description generated with very high confidence"/>
          <p:cNvPicPr preferRelativeResize="0"/>
          <p:nvPr/>
        </p:nvPicPr>
        <p:blipFill rotWithShape="1">
          <a:blip r:embed="rId5">
            <a:alphaModFix/>
          </a:blip>
          <a:srcRect l="91188" r="1433" b="463"/>
          <a:stretch/>
        </p:blipFill>
        <p:spPr>
          <a:xfrm>
            <a:off x="9597486" y="3508608"/>
            <a:ext cx="286393" cy="2321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54" descr="A picture containing toiletry&#10;&#10;Description generated with very high confidence"/>
          <p:cNvPicPr preferRelativeResize="0"/>
          <p:nvPr/>
        </p:nvPicPr>
        <p:blipFill rotWithShape="1">
          <a:blip r:embed="rId5">
            <a:alphaModFix/>
          </a:blip>
          <a:srcRect l="60594" r="32027" b="463"/>
          <a:stretch/>
        </p:blipFill>
        <p:spPr>
          <a:xfrm>
            <a:off x="7259267" y="3541111"/>
            <a:ext cx="286393" cy="2321834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54"/>
          <p:cNvSpPr txBox="1">
            <a:spLocks noGrp="1"/>
          </p:cNvSpPr>
          <p:nvPr>
            <p:ph type="ftr" idx="11"/>
          </p:nvPr>
        </p:nvSpPr>
        <p:spPr>
          <a:xfrm>
            <a:off x="4648200" y="6356350"/>
            <a:ext cx="2895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/>
            <a:r>
              <a:rPr lang="en-US"/>
              <a:t>Copyright 2021</a:t>
            </a:r>
            <a:endParaRPr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EBE54DF-42A4-48C5-B1E1-AC2E43B69A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9641" y="6070600"/>
            <a:ext cx="1428750" cy="571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56"/>
          <p:cNvSpPr txBox="1">
            <a:spLocks noGrp="1"/>
          </p:cNvSpPr>
          <p:nvPr>
            <p:ph type="title"/>
          </p:nvPr>
        </p:nvSpPr>
        <p:spPr>
          <a:xfrm>
            <a:off x="1524007" y="102224"/>
            <a:ext cx="9896849" cy="119722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3A6F8F"/>
              </a:buClr>
              <a:buSzPts val="3600"/>
            </a:pPr>
            <a:r>
              <a:rPr lang="en-US" dirty="0"/>
              <a:t>Example:</a:t>
            </a:r>
            <a:br>
              <a:rPr lang="en-US" dirty="0"/>
            </a:br>
            <a:r>
              <a:rPr lang="en-US" dirty="0"/>
              <a:t>Which detector will fire if Alice holds f3?</a:t>
            </a:r>
            <a:endParaRPr dirty="0"/>
          </a:p>
        </p:txBody>
      </p:sp>
      <p:sp>
        <p:nvSpPr>
          <p:cNvPr id="571" name="Google Shape;571;p56"/>
          <p:cNvSpPr txBox="1">
            <a:spLocks noGrp="1"/>
          </p:cNvSpPr>
          <p:nvPr>
            <p:ph type="body" idx="1"/>
          </p:nvPr>
        </p:nvSpPr>
        <p:spPr>
          <a:xfrm>
            <a:off x="1981202" y="1250546"/>
            <a:ext cx="8325059" cy="395907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3A6F8F"/>
              </a:buClr>
              <a:buSzPts val="2800"/>
              <a:buNone/>
            </a:pPr>
            <a:r>
              <a:rPr lang="en-US" sz="2800"/>
              <a:t>Pay attention to the phase of the waves:</a:t>
            </a:r>
            <a:endParaRPr/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3A6F8F"/>
              </a:buClr>
              <a:buSzPts val="2800"/>
              <a:buNone/>
            </a:pPr>
            <a:r>
              <a:rPr lang="en-US" sz="2800"/>
              <a:t>BLUE is the original phase change </a:t>
            </a:r>
            <a:endParaRPr/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ts val="2800"/>
              <a:buNone/>
            </a:pPr>
            <a:r>
              <a:rPr lang="en-US" sz="2800">
                <a:solidFill>
                  <a:srgbClr val="FF0000"/>
                </a:solidFill>
              </a:rPr>
              <a:t>RED</a:t>
            </a:r>
            <a:r>
              <a:rPr lang="en-US" sz="2800"/>
              <a:t> is the wave shifted by 180</a:t>
            </a:r>
            <a:endParaRPr sz="2800"/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ts val="2800"/>
              <a:buNone/>
            </a:pPr>
            <a:endParaRPr sz="2800"/>
          </a:p>
          <a:p>
            <a:pPr marL="0" indent="0">
              <a:lnSpc>
                <a:spcPct val="98888"/>
              </a:lnSpc>
              <a:spcBef>
                <a:spcPts val="600"/>
              </a:spcBef>
              <a:buClr>
                <a:srgbClr val="3A6F8F"/>
              </a:buClr>
              <a:buSzPts val="1800"/>
              <a:buNone/>
            </a:pPr>
            <a:endParaRPr/>
          </a:p>
        </p:txBody>
      </p:sp>
      <p:grpSp>
        <p:nvGrpSpPr>
          <p:cNvPr id="572" name="Google Shape;572;p56"/>
          <p:cNvGrpSpPr/>
          <p:nvPr/>
        </p:nvGrpSpPr>
        <p:grpSpPr>
          <a:xfrm>
            <a:off x="1524007" y="2818173"/>
            <a:ext cx="6323930" cy="3830578"/>
            <a:chOff x="2594292" y="4122556"/>
            <a:chExt cx="3476597" cy="2489166"/>
          </a:xfrm>
        </p:grpSpPr>
        <p:pic>
          <p:nvPicPr>
            <p:cNvPr id="573" name="Google Shape;573;p56" descr="A close up of a map&#10;&#10;Description generated with very high confidence"/>
            <p:cNvPicPr preferRelativeResize="0"/>
            <p:nvPr/>
          </p:nvPicPr>
          <p:blipFill rotWithShape="1">
            <a:blip r:embed="rId3">
              <a:alphaModFix/>
            </a:blip>
            <a:srcRect t="11932" b="19560"/>
            <a:stretch/>
          </p:blipFill>
          <p:spPr>
            <a:xfrm>
              <a:off x="2594292" y="4122556"/>
              <a:ext cx="3476597" cy="23049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4" name="Google Shape;574;p5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89296" y="6180669"/>
              <a:ext cx="1225402" cy="4310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5" name="Google Shape;575;p56"/>
          <p:cNvSpPr/>
          <p:nvPr/>
        </p:nvSpPr>
        <p:spPr>
          <a:xfrm rot="2335957">
            <a:off x="3878435" y="5825174"/>
            <a:ext cx="672307" cy="313271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56"/>
          <p:cNvSpPr txBox="1"/>
          <p:nvPr/>
        </p:nvSpPr>
        <p:spPr>
          <a:xfrm>
            <a:off x="7670618" y="5547986"/>
            <a:ext cx="1497300" cy="523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D2 fires</a:t>
            </a:r>
            <a:endParaRPr/>
          </a:p>
        </p:txBody>
      </p:sp>
      <p:sp>
        <p:nvSpPr>
          <p:cNvPr id="578" name="Google Shape;578;p56"/>
          <p:cNvSpPr txBox="1">
            <a:spLocks noGrp="1"/>
          </p:cNvSpPr>
          <p:nvPr>
            <p:ph type="ftr" idx="11"/>
          </p:nvPr>
        </p:nvSpPr>
        <p:spPr>
          <a:xfrm>
            <a:off x="4648200" y="6356350"/>
            <a:ext cx="2895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/>
            <a:r>
              <a:rPr lang="en-US"/>
              <a:t>Copyright 2021</a:t>
            </a: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5C868A-667C-4098-9EFD-AE5EA924C0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9641" y="6070600"/>
            <a:ext cx="1428750" cy="571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74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rgbClr val="161616"/>
              </a:buClr>
              <a:buSzPts val="3959"/>
            </a:pPr>
            <a:r>
              <a:rPr lang="en-US" sz="3959">
                <a:solidFill>
                  <a:srgbClr val="161616"/>
                </a:solidFill>
                <a:latin typeface="IBM Plex Sans"/>
                <a:ea typeface="IBM Plex Sans"/>
                <a:cs typeface="IBM Plex Sans"/>
                <a:sym typeface="IBM Plex Sans"/>
              </a:rPr>
              <a:t>Deutsch-Jozsa algorithm on IBM Quantum simulator</a:t>
            </a:r>
            <a:br>
              <a:rPr lang="en-US" sz="3959">
                <a:solidFill>
                  <a:srgbClr val="161616"/>
                </a:solidFill>
                <a:latin typeface="IBM Plex Sans"/>
                <a:ea typeface="IBM Plex Sans"/>
                <a:cs typeface="IBM Plex Sans"/>
                <a:sym typeface="IBM Plex Sans"/>
              </a:rPr>
            </a:br>
            <a:endParaRPr sz="3959"/>
          </a:p>
        </p:txBody>
      </p:sp>
      <p:sp>
        <p:nvSpPr>
          <p:cNvPr id="739" name="Google Shape;739;p74"/>
          <p:cNvSpPr txBox="1">
            <a:spLocks noGrp="1"/>
          </p:cNvSpPr>
          <p:nvPr>
            <p:ph type="body" idx="1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chemeClr val="dk1"/>
              </a:buClr>
              <a:buSzPts val="2000"/>
              <a:buNone/>
            </a:pPr>
            <a:endParaRPr sz="2000" u="sng">
              <a:solidFill>
                <a:schemeClr val="hlink"/>
              </a:solidFill>
              <a:hlinkClick r:id="rId3"/>
            </a:endParaRPr>
          </a:p>
          <a:p>
            <a:pPr marL="0" indent="0">
              <a:spcBef>
                <a:spcPts val="400"/>
              </a:spcBef>
              <a:buClr>
                <a:schemeClr val="dk1"/>
              </a:buClr>
              <a:buSzPts val="2000"/>
              <a:buNone/>
            </a:pPr>
            <a:endParaRPr sz="2000" u="sng">
              <a:solidFill>
                <a:schemeClr val="hlink"/>
              </a:solidFill>
              <a:hlinkClick r:id="rId3"/>
            </a:endParaRPr>
          </a:p>
          <a:p>
            <a:pPr marL="0" indent="0">
              <a:spcBef>
                <a:spcPts val="400"/>
              </a:spcBef>
              <a:buClr>
                <a:schemeClr val="dk1"/>
              </a:buClr>
              <a:buSzPts val="2000"/>
              <a:buNone/>
            </a:pPr>
            <a:endParaRPr sz="2000" u="sng">
              <a:solidFill>
                <a:schemeClr val="hlink"/>
              </a:solidFill>
              <a:hlinkClick r:id="rId3"/>
            </a:endParaRPr>
          </a:p>
          <a:p>
            <a:pPr marL="0" indent="0">
              <a:spcBef>
                <a:spcPts val="400"/>
              </a:spcBef>
              <a:buClr>
                <a:schemeClr val="dk1"/>
              </a:buClr>
              <a:buSzPts val="2000"/>
              <a:buNone/>
            </a:pPr>
            <a:endParaRPr sz="2000" u="sng">
              <a:solidFill>
                <a:schemeClr val="hlink"/>
              </a:solidFill>
              <a:hlinkClick r:id="rId3"/>
            </a:endParaRPr>
          </a:p>
          <a:p>
            <a:pPr marL="0" indent="0">
              <a:spcBef>
                <a:spcPts val="400"/>
              </a:spcBef>
              <a:buClr>
                <a:schemeClr val="dk1"/>
              </a:buClr>
              <a:buSzPts val="2000"/>
              <a:buNone/>
            </a:pPr>
            <a:endParaRPr sz="2000" u="sng">
              <a:solidFill>
                <a:schemeClr val="hlink"/>
              </a:solidFill>
              <a:hlinkClick r:id="rId3"/>
            </a:endParaRPr>
          </a:p>
          <a:p>
            <a:pPr marL="0" indent="0">
              <a:spcBef>
                <a:spcPts val="400"/>
              </a:spcBef>
              <a:buClr>
                <a:schemeClr val="dk1"/>
              </a:buClr>
              <a:buSzPts val="2000"/>
              <a:buNone/>
            </a:pPr>
            <a:endParaRPr sz="2000" u="sng">
              <a:solidFill>
                <a:schemeClr val="hlink"/>
              </a:solidFill>
              <a:hlinkClick r:id="rId3"/>
            </a:endParaRPr>
          </a:p>
          <a:p>
            <a:pPr marL="0" indent="0">
              <a:spcBef>
                <a:spcPts val="400"/>
              </a:spcBef>
              <a:buClr>
                <a:schemeClr val="dk1"/>
              </a:buClr>
              <a:buSzPts val="2000"/>
              <a:buNone/>
            </a:pPr>
            <a:endParaRPr sz="2000" u="sng">
              <a:solidFill>
                <a:schemeClr val="hlink"/>
              </a:solidFill>
              <a:hlinkClick r:id="rId3"/>
            </a:endParaRPr>
          </a:p>
          <a:p>
            <a:pPr marL="0" indent="0">
              <a:spcBef>
                <a:spcPts val="400"/>
              </a:spcBef>
              <a:buClr>
                <a:schemeClr val="dk1"/>
              </a:buClr>
              <a:buSzPts val="2000"/>
              <a:buNone/>
            </a:pPr>
            <a:endParaRPr sz="2000" u="sng">
              <a:solidFill>
                <a:schemeClr val="hlink"/>
              </a:solidFill>
              <a:hlinkClick r:id="rId3"/>
            </a:endParaRPr>
          </a:p>
          <a:p>
            <a:pPr marL="0" indent="0">
              <a:spcBef>
                <a:spcPts val="400"/>
              </a:spcBef>
              <a:buClr>
                <a:schemeClr val="dk1"/>
              </a:buClr>
              <a:buSzPts val="2000"/>
              <a:buNone/>
            </a:pPr>
            <a:endParaRPr sz="2000" u="sng">
              <a:solidFill>
                <a:schemeClr val="hlink"/>
              </a:solidFill>
              <a:hlinkClick r:id="rId3"/>
            </a:endParaRPr>
          </a:p>
          <a:p>
            <a:pPr marL="0" indent="0">
              <a:spcBef>
                <a:spcPts val="400"/>
              </a:spcBef>
              <a:buClr>
                <a:schemeClr val="dk1"/>
              </a:buClr>
              <a:buSzPts val="2000"/>
              <a:buNone/>
            </a:pPr>
            <a:endParaRPr sz="2000" u="sng">
              <a:solidFill>
                <a:schemeClr val="hlink"/>
              </a:solidFill>
              <a:hlinkClick r:id="rId3"/>
            </a:endParaRPr>
          </a:p>
          <a:p>
            <a:pPr marL="0" indent="0">
              <a:spcBef>
                <a:spcPts val="400"/>
              </a:spcBef>
              <a:buClr>
                <a:schemeClr val="dk1"/>
              </a:buClr>
              <a:buSzPts val="2000"/>
              <a:buNone/>
            </a:pPr>
            <a:r>
              <a:rPr lang="en-US" sz="2000" u="sng">
                <a:solidFill>
                  <a:schemeClr val="hlink"/>
                </a:solidFill>
                <a:hlinkClick r:id="rId4"/>
              </a:rPr>
              <a:t>https://quantum-computing.ibm.com/composer/docs/guide/deutsch-jozsa-algorithm</a:t>
            </a:r>
            <a:endParaRPr sz="2000"/>
          </a:p>
          <a:p>
            <a:pPr marL="0" indent="0">
              <a:spcBef>
                <a:spcPts val="400"/>
              </a:spcBef>
              <a:buClr>
                <a:schemeClr val="dk1"/>
              </a:buClr>
              <a:buSzPts val="2000"/>
              <a:buNone/>
            </a:pPr>
            <a:endParaRPr sz="2000"/>
          </a:p>
          <a:p>
            <a:pPr marL="0" indent="0"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/>
          </a:p>
        </p:txBody>
      </p:sp>
      <p:sp>
        <p:nvSpPr>
          <p:cNvPr id="740" name="Google Shape;740;p74"/>
          <p:cNvSpPr txBox="1">
            <a:spLocks noGrp="1"/>
          </p:cNvSpPr>
          <p:nvPr>
            <p:ph type="dt" idx="10"/>
          </p:nvPr>
        </p:nvSpPr>
        <p:spPr>
          <a:xfrm>
            <a:off x="1981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l"/>
            <a:r>
              <a:rPr lang="en-US"/>
              <a:t>www.quantumforall.org</a:t>
            </a:r>
            <a:endParaRPr/>
          </a:p>
        </p:txBody>
      </p:sp>
      <p:pic>
        <p:nvPicPr>
          <p:cNvPr id="741" name="Google Shape;741;p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81259" y="1150620"/>
            <a:ext cx="2781300" cy="4107180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74"/>
          <p:cNvSpPr txBox="1">
            <a:spLocks noGrp="1"/>
          </p:cNvSpPr>
          <p:nvPr>
            <p:ph type="ftr" idx="11"/>
          </p:nvPr>
        </p:nvSpPr>
        <p:spPr>
          <a:xfrm>
            <a:off x="4648200" y="6356350"/>
            <a:ext cx="2895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/>
            <a:r>
              <a:rPr lang="en-US"/>
              <a:t>Copyright 2021</a:t>
            </a:r>
            <a:endParaRPr/>
          </a:p>
        </p:txBody>
      </p:sp>
      <p:sp>
        <p:nvSpPr>
          <p:cNvPr id="743" name="Google Shape;743;p74"/>
          <p:cNvSpPr txBox="1"/>
          <p:nvPr/>
        </p:nvSpPr>
        <p:spPr>
          <a:xfrm>
            <a:off x="2069425" y="3827100"/>
            <a:ext cx="2781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200"/>
              <a:t>Constant Function</a:t>
            </a:r>
            <a:endParaRPr sz="2200"/>
          </a:p>
        </p:txBody>
      </p:sp>
      <p:sp>
        <p:nvSpPr>
          <p:cNvPr id="744" name="Google Shape;744;p74"/>
          <p:cNvSpPr txBox="1"/>
          <p:nvPr/>
        </p:nvSpPr>
        <p:spPr>
          <a:xfrm>
            <a:off x="1747025" y="2083800"/>
            <a:ext cx="31038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200"/>
              <a:t>Non Constant or Balanced Function</a:t>
            </a:r>
            <a:endParaRPr sz="220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238</TotalTime>
  <Words>955</Words>
  <Application>Microsoft Office PowerPoint</Application>
  <PresentationFormat>Widescreen</PresentationFormat>
  <Paragraphs>168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IBM Plex Sans</vt:lpstr>
      <vt:lpstr>Tw Cen MT</vt:lpstr>
      <vt:lpstr>Circuit</vt:lpstr>
      <vt:lpstr>What does Quantum Information Look like in the High School Classroom?</vt:lpstr>
      <vt:lpstr>Who am I?</vt:lpstr>
      <vt:lpstr>Samples of lessons</vt:lpstr>
      <vt:lpstr>Quantum in my classroom</vt:lpstr>
      <vt:lpstr>Deutsch Jozsa  with mach- Zehnder INterferometer</vt:lpstr>
      <vt:lpstr>Deutsch Jozsa  with mach-Zehnder  Institute for Quantum Computing,  WAterloo</vt:lpstr>
      <vt:lpstr>Phase shifts for functions in Algorithm</vt:lpstr>
      <vt:lpstr>Example: Which detector will fire if Alice holds f3?</vt:lpstr>
      <vt:lpstr>Deutsch-Jozsa algorithm on IBM Quantum simulator </vt:lpstr>
      <vt:lpstr>QKD</vt:lpstr>
      <vt:lpstr>Thinking With Photons and basis using polarization – Malus’ LAw</vt:lpstr>
      <vt:lpstr>QKD Activity from Institute for Quantum Computing, Waterloo</vt:lpstr>
      <vt:lpstr>Understanding takes more than a single activity</vt:lpstr>
      <vt:lpstr>Quantum Coin Toss developed by QfA</vt:lpstr>
      <vt:lpstr>Cryptography simulation with and without Eve https://www.st-andrews.ac.uk/physics/quvis/simulations_html5/sims/BB84_photons/BB84_photons.html </vt:lpstr>
      <vt:lpstr>Electron orbitals as probability clouds:</vt:lpstr>
      <vt:lpstr>How do we get quantum into more classrooms?</vt:lpstr>
      <vt:lpstr>constraints</vt:lpstr>
      <vt:lpstr>Teacher Professional development (PD)</vt:lpstr>
      <vt:lpstr>Teacher Professional development (PD)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Computing in the High School</dc:title>
  <dc:creator>Alice M.Flarend</dc:creator>
  <cp:lastModifiedBy>Alice M.Flarend</cp:lastModifiedBy>
  <cp:revision>45</cp:revision>
  <dcterms:created xsi:type="dcterms:W3CDTF">2021-08-01T13:26:42Z</dcterms:created>
  <dcterms:modified xsi:type="dcterms:W3CDTF">2021-08-10T18:54:44Z</dcterms:modified>
</cp:coreProperties>
</file>