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81" r:id="rId1"/>
  </p:sldMasterIdLst>
  <p:notesMasterIdLst>
    <p:notesMasterId r:id="rId11"/>
  </p:notesMasterIdLst>
  <p:sldIdLst>
    <p:sldId id="260" r:id="rId2"/>
    <p:sldId id="261" r:id="rId3"/>
    <p:sldId id="266" r:id="rId4"/>
    <p:sldId id="268" r:id="rId5"/>
    <p:sldId id="262" r:id="rId6"/>
    <p:sldId id="263" r:id="rId7"/>
    <p:sldId id="264" r:id="rId8"/>
    <p:sldId id="265" r:id="rId9"/>
    <p:sldId id="267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A833"/>
    <a:srgbClr val="0000FF"/>
    <a:srgbClr val="FFFFFF"/>
    <a:srgbClr val="FFB5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874" autoAdjust="0"/>
    <p:restoredTop sz="95268" autoAdjust="0"/>
  </p:normalViewPr>
  <p:slideViewPr>
    <p:cSldViewPr snapToGrid="0">
      <p:cViewPr varScale="1">
        <p:scale>
          <a:sx n="94" d="100"/>
          <a:sy n="94" d="100"/>
        </p:scale>
        <p:origin x="208" y="760"/>
      </p:cViewPr>
      <p:guideLst/>
    </p:cSldViewPr>
  </p:slideViewPr>
  <p:notesTextViewPr>
    <p:cViewPr>
      <p:scale>
        <a:sx n="232" d="100"/>
        <a:sy n="232" d="100"/>
      </p:scale>
      <p:origin x="0" y="0"/>
    </p:cViewPr>
  </p:notesTextViewPr>
  <p:sorterViewPr>
    <p:cViewPr varScale="1">
      <p:scale>
        <a:sx n="1" d="1"/>
        <a:sy n="1" d="1"/>
      </p:scale>
      <p:origin x="0" y="-139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CB5C61-4430-4833-B98B-B5B70B4D9E6C}" type="datetimeFigureOut">
              <a:rPr lang="en-US" smtClean="0"/>
              <a:t>8/17/21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3A247A-FA84-41D6-A1A8-8250D1BCB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6217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QLCI_Title with 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47FEF6-3026-4437-A6E2-10BCAC32FE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31468"/>
          </a:xfrm>
          <a:noFill/>
        </p:spPr>
        <p:txBody>
          <a:bodyPr anchor="t">
            <a:noAutofit/>
          </a:bodyPr>
          <a:lstStyle>
            <a:lvl1pPr>
              <a:lnSpc>
                <a:spcPct val="100000"/>
              </a:lnSpc>
              <a:defRPr sz="3600" b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669EA0-98FB-4B15-9AF4-773A475D8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16" y="6356349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800" baseline="0">
                <a:latin typeface="Calibri" panose="020F0502020204030204" pitchFamily="34" charset="0"/>
              </a:defRPr>
            </a:lvl1pPr>
          </a:lstStyle>
          <a:p>
            <a:fld id="{4B8E8F5C-596A-4D49-93BC-8E57DEF18D01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2308BFE-4393-45C3-90D6-4A073DB7A0F4}"/>
              </a:ext>
            </a:extLst>
          </p:cNvPr>
          <p:cNvCxnSpPr/>
          <p:nvPr userDrawn="1"/>
        </p:nvCxnSpPr>
        <p:spPr>
          <a:xfrm>
            <a:off x="136634" y="798787"/>
            <a:ext cx="11666482" cy="0"/>
          </a:xfrm>
          <a:prstGeom prst="line">
            <a:avLst/>
          </a:prstGeom>
          <a:ln w="57150">
            <a:solidFill>
              <a:schemeClr val="tx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54689A6-A193-4436-A2B4-992BC8BFC31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95662" y="1229716"/>
            <a:ext cx="10450101" cy="463451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FontTx/>
              <a:buNone/>
              <a:tabLst>
                <a:tab pos="457200" algn="l"/>
              </a:tabLst>
              <a:defRPr sz="2400">
                <a:latin typeface="+mn-lt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703483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783ED1D9-2602-F54C-86D0-7BE8BC9A761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61" y="5875176"/>
            <a:ext cx="1143000" cy="762000"/>
          </a:xfrm>
          <a:prstGeom prst="rect">
            <a:avLst/>
          </a:prstGeom>
        </p:spPr>
      </p:pic>
      <p:pic>
        <p:nvPicPr>
          <p:cNvPr id="7" name="Picture 6" descr="A picture containing transport, wheel&#10;&#10;Description automatically generated">
            <a:extLst>
              <a:ext uri="{FF2B5EF4-FFF2-40B4-BE49-F238E27FC236}">
                <a16:creationId xmlns:a16="http://schemas.microsoft.com/office/drawing/2014/main" id="{DC8F05DD-F599-5C48-9499-EC1E8A7EFDD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7988" y="5774815"/>
            <a:ext cx="791547" cy="796824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59460B-B7E4-0B47-BE5C-D9374FA92C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18425" y="2932770"/>
            <a:ext cx="9354015" cy="24867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16326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n-lt"/>
          <a:ea typeface="+mj-ea"/>
          <a:cs typeface="Arial" panose="020B0604020202020204" pitchFamily="34" charset="0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Arial" panose="020B0604020202020204" pitchFamily="34" charset="0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Arial" panose="020B0604020202020204" pitchFamily="34" charset="0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Arial" panose="020B0604020202020204" pitchFamily="34" charset="0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Arial" panose="020B0604020202020204" pitchFamily="34" charset="0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Arial" panose="020B0604020202020204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tiff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5.png"/><Relationship Id="rId7" Type="http://schemas.openxmlformats.org/officeDocument/2006/relationships/hyperlink" Target="mailto:Philip.Makotyn@colorado.edu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Philip.Makotyn@Colorado.edu" TargetMode="External"/><Relationship Id="rId5" Type="http://schemas.openxmlformats.org/officeDocument/2006/relationships/hyperlink" Target="mailto:cubit@colorado.edu" TargetMode="External"/><Relationship Id="rId4" Type="http://schemas.openxmlformats.org/officeDocument/2006/relationships/image" Target="../media/image26.png"/><Relationship Id="rId9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31.tiff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CB23660-EE24-BC44-9E82-13021F56E453}"/>
              </a:ext>
            </a:extLst>
          </p:cNvPr>
          <p:cNvSpPr/>
          <p:nvPr/>
        </p:nvSpPr>
        <p:spPr>
          <a:xfrm>
            <a:off x="-1" y="5636524"/>
            <a:ext cx="4825219" cy="12214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DAF6D9-88EA-3941-996A-D56799E5F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Q-</a:t>
            </a:r>
            <a:r>
              <a:rPr lang="en-US" dirty="0" err="1"/>
              <a:t>SEnSE</a:t>
            </a:r>
            <a:r>
              <a:rPr lang="en-US" dirty="0"/>
              <a:t>:  An NSF Quantum Leap Challenge Institute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3A2CD0D-CB6A-A240-A515-13DC814537C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4420" y="5236404"/>
            <a:ext cx="1564248" cy="1518399"/>
          </a:xfrm>
          <a:prstGeom prst="rect">
            <a:avLst/>
          </a:prstGeom>
        </p:spPr>
      </p:pic>
      <p:pic>
        <p:nvPicPr>
          <p:cNvPr id="7" name="Picture 6" descr="A close up of a map&#10;&#10;Description automatically generated">
            <a:extLst>
              <a:ext uri="{FF2B5EF4-FFF2-40B4-BE49-F238E27FC236}">
                <a16:creationId xmlns:a16="http://schemas.microsoft.com/office/drawing/2014/main" id="{200DDF39-A122-3742-8873-AA038B27B5E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96"/>
          <a:stretch/>
        </p:blipFill>
        <p:spPr>
          <a:xfrm>
            <a:off x="6505647" y="2375671"/>
            <a:ext cx="5013835" cy="3130587"/>
          </a:xfrm>
          <a:prstGeom prst="rect">
            <a:avLst/>
          </a:prstGeom>
        </p:spPr>
      </p:pic>
      <p:pic>
        <p:nvPicPr>
          <p:cNvPr id="8" name="Picture 2" descr="Custom compact vacuum system">
            <a:extLst>
              <a:ext uri="{FF2B5EF4-FFF2-40B4-BE49-F238E27FC236}">
                <a16:creationId xmlns:a16="http://schemas.microsoft.com/office/drawing/2014/main" id="{D55F3B04-07AD-9E49-BD4A-BC49C35E29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2360" y="1631576"/>
            <a:ext cx="2747816" cy="155646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A744BFE-BA80-1D43-B07D-279607C6079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88" b="3788"/>
          <a:stretch/>
        </p:blipFill>
        <p:spPr>
          <a:xfrm>
            <a:off x="3306211" y="1637818"/>
            <a:ext cx="1984914" cy="193328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9894DB1-BBB5-7442-B5F0-26AFEF5810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0130" y="3327426"/>
            <a:ext cx="2759307" cy="18376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5AB0AAB-2975-1141-B0FA-70EA55BF6FB2}"/>
              </a:ext>
            </a:extLst>
          </p:cNvPr>
          <p:cNvSpPr/>
          <p:nvPr/>
        </p:nvSpPr>
        <p:spPr>
          <a:xfrm>
            <a:off x="339477" y="970949"/>
            <a:ext cx="121920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Q-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SEnSE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uantum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ystems through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tangled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cience and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ngineering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E607859-5F27-1F48-B240-40272B9A07B3}"/>
              </a:ext>
            </a:extLst>
          </p:cNvPr>
          <p:cNvSpPr txBox="1"/>
          <p:nvPr/>
        </p:nvSpPr>
        <p:spPr>
          <a:xfrm>
            <a:off x="5894178" y="1833561"/>
            <a:ext cx="62978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Deliver 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quantum advantage 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in sensing</a:t>
            </a:r>
          </a:p>
        </p:txBody>
      </p:sp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06C71252-BD53-144C-A81E-235A03F9388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30"/>
          <a:stretch/>
        </p:blipFill>
        <p:spPr>
          <a:xfrm>
            <a:off x="458324" y="5379753"/>
            <a:ext cx="2048971" cy="123169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E44C945-AA1D-5F40-B4C7-A57034BC584E}"/>
              </a:ext>
            </a:extLst>
          </p:cNvPr>
          <p:cNvSpPr txBox="1"/>
          <p:nvPr/>
        </p:nvSpPr>
        <p:spPr>
          <a:xfrm>
            <a:off x="4568700" y="5643562"/>
            <a:ext cx="77488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Cindy Regal, CU Boulder Physics, JILA (NIST &amp; CU)</a:t>
            </a:r>
          </a:p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Associate Director for Science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CUbit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and Q-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SEnSE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" name="Picture 16" descr="A picture containing clock&#10;&#10;Description automatically generated">
            <a:extLst>
              <a:ext uri="{FF2B5EF4-FFF2-40B4-BE49-F238E27FC236}">
                <a16:creationId xmlns:a16="http://schemas.microsoft.com/office/drawing/2014/main" id="{EB8C3981-1CDA-7242-855D-403B2DF5665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13623" b="3514"/>
          <a:stretch/>
        </p:blipFill>
        <p:spPr>
          <a:xfrm>
            <a:off x="3267970" y="3653518"/>
            <a:ext cx="2023155" cy="151160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008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617860-D8F3-1F44-9511-4BD1E19939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NSF Quantum Leap Challenge institutes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17011D-358F-E547-A203-E750FD01919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50196" y="763621"/>
            <a:ext cx="11459183" cy="5330757"/>
          </a:xfrm>
        </p:spPr>
        <p:txBody>
          <a:bodyPr anchor="t">
            <a:noAutofit/>
          </a:bodyPr>
          <a:lstStyle/>
          <a:p>
            <a:pPr>
              <a:lnSpc>
                <a:spcPct val="100000"/>
              </a:lnSpc>
            </a:pPr>
            <a:r>
              <a:rPr lang="en-US" sz="2200" dirty="0"/>
              <a:t>Quantum Leap Challenge Institutes are large-scale interdisciplinary research projects that aim to advance the frontiers of quantum information science and engineering.</a:t>
            </a:r>
          </a:p>
          <a:p>
            <a:r>
              <a:rPr lang="en-US" sz="2200" dirty="0"/>
              <a:t>3 institutes that started in 2020: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2200" dirty="0"/>
              <a:t>Institute for Present and Future Quantum </a:t>
            </a:r>
            <a:r>
              <a:rPr lang="en-US" sz="2200" b="1" dirty="0"/>
              <a:t>Computing</a:t>
            </a:r>
            <a:r>
              <a:rPr lang="en-US" sz="2200" dirty="0"/>
              <a:t> 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2200" dirty="0"/>
              <a:t>PI: Dan Stamper-</a:t>
            </a:r>
            <a:r>
              <a:rPr lang="en-US" sz="2200" dirty="0" err="1"/>
              <a:t>Kurn</a:t>
            </a:r>
            <a:r>
              <a:rPr lang="en-US" sz="2200" dirty="0"/>
              <a:t>; Co-PIs: Umesh </a:t>
            </a:r>
            <a:r>
              <a:rPr lang="en-US" sz="2200" dirty="0" err="1"/>
              <a:t>Vazirani</a:t>
            </a:r>
            <a:r>
              <a:rPr lang="en-US" sz="2200" dirty="0"/>
              <a:t>, Birgitta Whaley, Eric Hudson, Hartmut </a:t>
            </a:r>
            <a:r>
              <a:rPr lang="en-US" sz="2200" dirty="0" err="1"/>
              <a:t>Haeffner</a:t>
            </a:r>
            <a:r>
              <a:rPr lang="en-US" sz="2200" dirty="0"/>
              <a:t>; University of California-Berkeley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endParaRPr lang="en-US" sz="2200" dirty="0"/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2200" dirty="0"/>
              <a:t>Institute for Hybrid Quantum Architectures and </a:t>
            </a:r>
            <a:r>
              <a:rPr lang="en-US" sz="2200" b="1" dirty="0"/>
              <a:t>Networks</a:t>
            </a:r>
            <a:br>
              <a:rPr lang="en-US" sz="2200" dirty="0"/>
            </a:br>
            <a:r>
              <a:rPr lang="en-US" sz="2200" dirty="0"/>
              <a:t>PI: Brian DeMarco; Co-PIs:  Mark </a:t>
            </a:r>
            <a:r>
              <a:rPr lang="en-US" sz="2200" dirty="0" err="1"/>
              <a:t>Saffman</a:t>
            </a:r>
            <a:r>
              <a:rPr lang="en-US" sz="2200" dirty="0"/>
              <a:t>, Paul </a:t>
            </a:r>
            <a:r>
              <a:rPr lang="en-US" sz="2200" dirty="0" err="1"/>
              <a:t>Kwiat</a:t>
            </a:r>
            <a:r>
              <a:rPr lang="en-US" sz="2200" dirty="0"/>
              <a:t>, Hannes </a:t>
            </a:r>
            <a:r>
              <a:rPr lang="en-US" sz="2200" dirty="0" err="1"/>
              <a:t>Bernien</a:t>
            </a:r>
            <a:r>
              <a:rPr lang="en-US" sz="2200" dirty="0"/>
              <a:t>; 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2200" dirty="0"/>
              <a:t>University of Illinois at Urbana-Champaign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endParaRPr lang="en-US" sz="2200" dirty="0"/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2200" dirty="0"/>
              <a:t>Institute for Enhanced </a:t>
            </a:r>
            <a:r>
              <a:rPr lang="en-US" sz="2200" b="1" dirty="0"/>
              <a:t>Sensing</a:t>
            </a:r>
            <a:r>
              <a:rPr lang="en-US" sz="2200" dirty="0"/>
              <a:t> and Distribution Using Correlated Quantum States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2200" dirty="0"/>
              <a:t>PI:  Jun Ye; Co-PIs:  Mark </a:t>
            </a:r>
            <a:r>
              <a:rPr lang="en-US" sz="2200" dirty="0" err="1"/>
              <a:t>Kasevich</a:t>
            </a:r>
            <a:r>
              <a:rPr lang="en-US" sz="2200" dirty="0"/>
              <a:t>, Marianna </a:t>
            </a:r>
            <a:r>
              <a:rPr lang="en-US" sz="2200" dirty="0" err="1"/>
              <a:t>Safronova</a:t>
            </a:r>
            <a:r>
              <a:rPr lang="en-US" sz="2200" dirty="0"/>
              <a:t>, Gregory </a:t>
            </a:r>
            <a:r>
              <a:rPr lang="en-US" sz="2200" dirty="0" err="1"/>
              <a:t>Rieker</a:t>
            </a:r>
            <a:r>
              <a:rPr lang="en-US" sz="2200" dirty="0"/>
              <a:t>, Svenja </a:t>
            </a:r>
            <a:r>
              <a:rPr lang="en-US" sz="2200" dirty="0" err="1"/>
              <a:t>Knappe</a:t>
            </a:r>
            <a:r>
              <a:rPr lang="en-US" sz="2200" dirty="0"/>
              <a:t>; 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2200" dirty="0"/>
              <a:t>University of Colorado at Boulder</a:t>
            </a:r>
          </a:p>
          <a:p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3030417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BB3A9F-8317-D24A-8AFB-EC09981E4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Q-</a:t>
            </a:r>
            <a:r>
              <a:rPr lang="en-US" dirty="0" err="1"/>
              <a:t>SEnSE</a:t>
            </a:r>
            <a:r>
              <a:rPr lang="en-US" dirty="0"/>
              <a:t> science and engineering</a:t>
            </a:r>
          </a:p>
        </p:txBody>
      </p:sp>
      <p:pic>
        <p:nvPicPr>
          <p:cNvPr id="4" name="image04.png">
            <a:extLst>
              <a:ext uri="{FF2B5EF4-FFF2-40B4-BE49-F238E27FC236}">
                <a16:creationId xmlns:a16="http://schemas.microsoft.com/office/drawing/2014/main" id="{A765ACB8-462F-9E44-9EFD-D0324BE7EDD2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4117810" y="5147616"/>
            <a:ext cx="2747850" cy="14902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812D9C52-DD97-C14A-81FB-9D17403D4F31}"/>
              </a:ext>
            </a:extLst>
          </p:cNvPr>
          <p:cNvGrpSpPr/>
          <p:nvPr/>
        </p:nvGrpSpPr>
        <p:grpSpPr>
          <a:xfrm>
            <a:off x="2167987" y="850032"/>
            <a:ext cx="7656220" cy="5113308"/>
            <a:chOff x="247317" y="-80512"/>
            <a:chExt cx="9181533" cy="623948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20470CC-70FA-9443-B1DB-BF41AF93A98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7317" y="968713"/>
              <a:ext cx="2986455" cy="1317287"/>
            </a:xfrm>
            <a:prstGeom prst="rect">
              <a:avLst/>
            </a:prstGeom>
            <a:effectLst>
              <a:softEdge rad="63500"/>
            </a:effectLst>
          </p:spPr>
        </p:pic>
        <p:pic>
          <p:nvPicPr>
            <p:cNvPr id="7" name="Picture 6" descr="A picture containing clock&#10;&#10;Description automatically generated">
              <a:extLst>
                <a:ext uri="{FF2B5EF4-FFF2-40B4-BE49-F238E27FC236}">
                  <a16:creationId xmlns:a16="http://schemas.microsoft.com/office/drawing/2014/main" id="{1282510C-E1FD-9849-865F-2B06D0040C2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56774" y="1406957"/>
              <a:ext cx="2472076" cy="1682488"/>
            </a:xfrm>
            <a:prstGeom prst="rect">
              <a:avLst/>
            </a:prstGeom>
            <a:effectLst>
              <a:softEdge rad="63500"/>
            </a:effectLst>
          </p:spPr>
        </p:pic>
        <p:sp>
          <p:nvSpPr>
            <p:cNvPr id="8" name="Left Arrow 7">
              <a:extLst>
                <a:ext uri="{FF2B5EF4-FFF2-40B4-BE49-F238E27FC236}">
                  <a16:creationId xmlns:a16="http://schemas.microsoft.com/office/drawing/2014/main" id="{0107899D-C99F-AC44-950A-AF348E750387}"/>
                </a:ext>
              </a:extLst>
            </p:cNvPr>
            <p:cNvSpPr/>
            <p:nvPr/>
          </p:nvSpPr>
          <p:spPr>
            <a:xfrm rot="4169010">
              <a:off x="5342625" y="595304"/>
              <a:ext cx="2466862" cy="1115229"/>
            </a:xfrm>
            <a:prstGeom prst="leftArrow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AD090E4A-26D3-5A4D-8532-CEE4A93ED202}"/>
                </a:ext>
              </a:extLst>
            </p:cNvPr>
            <p:cNvSpPr/>
            <p:nvPr/>
          </p:nvSpPr>
          <p:spPr>
            <a:xfrm>
              <a:off x="1915296" y="506305"/>
              <a:ext cx="5548183" cy="5375511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78095833-1ABF-2C4B-85C9-8FA0DD4F6F98}"/>
                </a:ext>
              </a:extLst>
            </p:cNvPr>
            <p:cNvSpPr/>
            <p:nvPr/>
          </p:nvSpPr>
          <p:spPr>
            <a:xfrm>
              <a:off x="2508667" y="1062828"/>
              <a:ext cx="4312507" cy="417690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6E72165-1843-114C-9A20-31D053F4E2C9}"/>
                </a:ext>
              </a:extLst>
            </p:cNvPr>
            <p:cNvSpPr txBox="1"/>
            <p:nvPr/>
          </p:nvSpPr>
          <p:spPr>
            <a:xfrm>
              <a:off x="3441917" y="2388837"/>
              <a:ext cx="2470620" cy="15773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900" dirty="0">
                  <a:latin typeface="Calibri" panose="020F0502020204030204" pitchFamily="34" charset="0"/>
                  <a:cs typeface="Calibri" panose="020F0502020204030204" pitchFamily="34" charset="0"/>
                </a:rPr>
                <a:t>quantum</a:t>
              </a:r>
            </a:p>
            <a:p>
              <a:pPr algn="ctr"/>
              <a:r>
                <a:rPr lang="en-US" sz="3900" dirty="0">
                  <a:latin typeface="Calibri" panose="020F0502020204030204" pitchFamily="34" charset="0"/>
                  <a:cs typeface="Calibri" panose="020F0502020204030204" pitchFamily="34" charset="0"/>
                </a:rPr>
                <a:t>sensing</a:t>
              </a:r>
            </a:p>
          </p:txBody>
        </p:sp>
        <p:sp>
          <p:nvSpPr>
            <p:cNvPr id="12" name="Left Arrow 11">
              <a:extLst>
                <a:ext uri="{FF2B5EF4-FFF2-40B4-BE49-F238E27FC236}">
                  <a16:creationId xmlns:a16="http://schemas.microsoft.com/office/drawing/2014/main" id="{C67408E3-127F-C34A-A481-D43DE2F125AE}"/>
                </a:ext>
              </a:extLst>
            </p:cNvPr>
            <p:cNvSpPr/>
            <p:nvPr/>
          </p:nvSpPr>
          <p:spPr>
            <a:xfrm rot="19089530">
              <a:off x="685674" y="1847454"/>
              <a:ext cx="2466862" cy="1115229"/>
            </a:xfrm>
            <a:prstGeom prst="leftArrow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" name="Left Arrow 14">
              <a:extLst>
                <a:ext uri="{FF2B5EF4-FFF2-40B4-BE49-F238E27FC236}">
                  <a16:creationId xmlns:a16="http://schemas.microsoft.com/office/drawing/2014/main" id="{1E9320AC-A345-7D4F-B902-7397951B815D}"/>
                </a:ext>
              </a:extLst>
            </p:cNvPr>
            <p:cNvSpPr/>
            <p:nvPr/>
          </p:nvSpPr>
          <p:spPr>
            <a:xfrm rot="10800000">
              <a:off x="4702982" y="5043741"/>
              <a:ext cx="2649289" cy="1115229"/>
            </a:xfrm>
            <a:prstGeom prst="leftArrow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8766D07B-C3DD-EA4E-9726-42E425643B1D}"/>
              </a:ext>
            </a:extLst>
          </p:cNvPr>
          <p:cNvSpPr txBox="1"/>
          <p:nvPr/>
        </p:nvSpPr>
        <p:spPr>
          <a:xfrm>
            <a:off x="7980996" y="5088663"/>
            <a:ext cx="37833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quantum advantage in sensing and measurement, e.g. squeezing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77DDE21-5E6D-9A42-9DBB-FA22564E9242}"/>
              </a:ext>
            </a:extLst>
          </p:cNvPr>
          <p:cNvSpPr txBox="1"/>
          <p:nvPr/>
        </p:nvSpPr>
        <p:spPr>
          <a:xfrm>
            <a:off x="8103361" y="1221013"/>
            <a:ext cx="28193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deployable sensing and measurement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E439CA4-FA23-6447-A64A-E5E71840B780}"/>
              </a:ext>
            </a:extLst>
          </p:cNvPr>
          <p:cNvSpPr txBox="1"/>
          <p:nvPr/>
        </p:nvSpPr>
        <p:spPr>
          <a:xfrm>
            <a:off x="-177050" y="2940908"/>
            <a:ext cx="35889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national quantum</a:t>
            </a:r>
          </a:p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infrastructure:</a:t>
            </a:r>
          </a:p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case study strontium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E75E9B1-5457-6F4E-9F8C-A9A91025FACB}"/>
              </a:ext>
            </a:extLst>
          </p:cNvPr>
          <p:cNvSpPr/>
          <p:nvPr/>
        </p:nvSpPr>
        <p:spPr>
          <a:xfrm>
            <a:off x="190217" y="965158"/>
            <a:ext cx="534024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dirty="0"/>
              <a:t>https://</a:t>
            </a:r>
            <a:r>
              <a:rPr lang="en-US" sz="2200" dirty="0" err="1"/>
              <a:t>www.colorado.edu</a:t>
            </a:r>
            <a:r>
              <a:rPr lang="en-US" sz="2200" dirty="0"/>
              <a:t>/research/</a:t>
            </a:r>
            <a:r>
              <a:rPr lang="en-US" sz="2200" dirty="0" err="1"/>
              <a:t>qsense</a:t>
            </a:r>
            <a:r>
              <a:rPr lang="en-US" sz="2200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1400144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43F8B4-BF64-374A-AA12-7D9D9FF525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Sample research areas</a:t>
            </a:r>
          </a:p>
        </p:txBody>
      </p:sp>
      <p:pic>
        <p:nvPicPr>
          <p:cNvPr id="17" name="Google Shape;500;p86">
            <a:extLst>
              <a:ext uri="{FF2B5EF4-FFF2-40B4-BE49-F238E27FC236}">
                <a16:creationId xmlns:a16="http://schemas.microsoft.com/office/drawing/2014/main" id="{982720F4-5D1D-AA4E-9014-4A748B71D5BE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513806" y="4481342"/>
            <a:ext cx="2681407" cy="2204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BEF7E83-0670-C443-80FB-2A05765BA4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572"/>
          <a:stretch/>
        </p:blipFill>
        <p:spPr>
          <a:xfrm>
            <a:off x="6198614" y="1930277"/>
            <a:ext cx="2350544" cy="1632667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 descr="A picture containing text, screen, background, close&#10;&#10;Description automatically generated">
            <a:extLst>
              <a:ext uri="{FF2B5EF4-FFF2-40B4-BE49-F238E27FC236}">
                <a16:creationId xmlns:a16="http://schemas.microsoft.com/office/drawing/2014/main" id="{D3D3C637-5ED4-5142-A12D-E3781CC464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007" y="3683880"/>
            <a:ext cx="1117600" cy="2222500"/>
          </a:xfrm>
          <a:prstGeom prst="rect">
            <a:avLst/>
          </a:prstGeom>
        </p:spPr>
      </p:pic>
      <p:pic>
        <p:nvPicPr>
          <p:cNvPr id="23" name="Picture 22" descr="A watch on a wrist&#10;&#10;Description automatically generated with low confidence">
            <a:extLst>
              <a:ext uri="{FF2B5EF4-FFF2-40B4-BE49-F238E27FC236}">
                <a16:creationId xmlns:a16="http://schemas.microsoft.com/office/drawing/2014/main" id="{D4B51D42-7E42-5F46-A379-1585B8E06A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" y="1484630"/>
            <a:ext cx="4800600" cy="161290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FDFF8CDD-CFFA-354F-848B-C9F312159A65}"/>
              </a:ext>
            </a:extLst>
          </p:cNvPr>
          <p:cNvSpPr txBox="1"/>
          <p:nvPr/>
        </p:nvSpPr>
        <p:spPr>
          <a:xfrm>
            <a:off x="562707" y="1041010"/>
            <a:ext cx="42312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/>
              <a:t>clocks and atom interferometers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41E2E86-9B83-0F4D-93CE-52F3804A5EAF}"/>
              </a:ext>
            </a:extLst>
          </p:cNvPr>
          <p:cNvSpPr txBox="1"/>
          <p:nvPr/>
        </p:nvSpPr>
        <p:spPr>
          <a:xfrm>
            <a:off x="5540325" y="4006949"/>
            <a:ext cx="32026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/>
              <a:t>spin squeezing concepts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988737B-15C1-684E-A11D-40D56E87614D}"/>
              </a:ext>
            </a:extLst>
          </p:cNvPr>
          <p:cNvSpPr txBox="1"/>
          <p:nvPr/>
        </p:nvSpPr>
        <p:spPr>
          <a:xfrm>
            <a:off x="417341" y="3582574"/>
            <a:ext cx="35778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/>
              <a:t>microscopic entanglement of alkaline earth atoms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BA337AD-9420-0E45-8D9A-1C9D67020812}"/>
              </a:ext>
            </a:extLst>
          </p:cNvPr>
          <p:cNvSpPr txBox="1"/>
          <p:nvPr/>
        </p:nvSpPr>
        <p:spPr>
          <a:xfrm>
            <a:off x="6058486" y="1064456"/>
            <a:ext cx="38029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/>
              <a:t>precision microwave measurements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91C828F-FD87-5D4C-929D-C847A3E54096}"/>
              </a:ext>
            </a:extLst>
          </p:cNvPr>
          <p:cNvSpPr txBox="1"/>
          <p:nvPr/>
        </p:nvSpPr>
        <p:spPr>
          <a:xfrm>
            <a:off x="9155976" y="2232075"/>
            <a:ext cx="303602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/>
              <a:t>portable and photonic </a:t>
            </a:r>
          </a:p>
          <a:p>
            <a:pPr algn="l"/>
            <a:r>
              <a:rPr lang="en-US" sz="2400" dirty="0"/>
              <a:t>integrated clocks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60A6FD0A-776F-F748-9B1C-7DDD561BA51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8623" y="3158921"/>
            <a:ext cx="3093377" cy="228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8477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78A784-5F41-134E-BA34-8CE0AFFA71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Q-</a:t>
            </a:r>
            <a:r>
              <a:rPr lang="en-US" dirty="0" err="1"/>
              <a:t>SEnSE</a:t>
            </a:r>
            <a:r>
              <a:rPr lang="en-US" dirty="0"/>
              <a:t> workforce development components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D63996E0-2EDF-764A-B668-BD51AB1388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9691" y="2260600"/>
            <a:ext cx="9067800" cy="2336800"/>
          </a:xfrm>
          <a:prstGeom prst="rect">
            <a:avLst/>
          </a:prstGeom>
        </p:spPr>
      </p:pic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B200D534-EA44-EB41-9F04-2107FEAD830E}"/>
              </a:ext>
            </a:extLst>
          </p:cNvPr>
          <p:cNvSpPr/>
          <p:nvPr/>
        </p:nvSpPr>
        <p:spPr>
          <a:xfrm>
            <a:off x="5532120" y="4541909"/>
            <a:ext cx="2097741" cy="1171437"/>
          </a:xfrm>
          <a:prstGeom prst="roundRect">
            <a:avLst/>
          </a:prstGeom>
          <a:solidFill>
            <a:srgbClr val="F8A833"/>
          </a:solidFill>
          <a:ln w="190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P</a:t>
            </a: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rofessional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Masters &amp; Stackable C</a:t>
            </a: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redits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in Quantum E</a:t>
            </a: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ngineering</a:t>
            </a:r>
            <a:endParaRPr kumimoji="0" lang="en-US" sz="17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FA1B82B2-752F-4C44-A408-3F43C76860A3}"/>
              </a:ext>
            </a:extLst>
          </p:cNvPr>
          <p:cNvGrpSpPr/>
          <p:nvPr/>
        </p:nvGrpSpPr>
        <p:grpSpPr>
          <a:xfrm>
            <a:off x="5226793" y="1235476"/>
            <a:ext cx="4070503" cy="4491317"/>
            <a:chOff x="5866873" y="1425388"/>
            <a:chExt cx="4070503" cy="4491317"/>
          </a:xfrm>
        </p:grpSpPr>
        <p:sp>
          <p:nvSpPr>
            <p:cNvPr id="31" name="Rounded Rectangle 30">
              <a:extLst>
                <a:ext uri="{FF2B5EF4-FFF2-40B4-BE49-F238E27FC236}">
                  <a16:creationId xmlns:a16="http://schemas.microsoft.com/office/drawing/2014/main" id="{B9EC1884-B6F7-4144-95FB-46B460EEF4F7}"/>
                </a:ext>
              </a:extLst>
            </p:cNvPr>
            <p:cNvSpPr/>
            <p:nvPr/>
          </p:nvSpPr>
          <p:spPr>
            <a:xfrm>
              <a:off x="5866873" y="1425389"/>
              <a:ext cx="1488668" cy="1026826"/>
            </a:xfrm>
            <a:prstGeom prst="roundRect">
              <a:avLst/>
            </a:prstGeom>
            <a:solidFill>
              <a:srgbClr val="F8A833"/>
            </a:solidFill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7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I</a:t>
              </a:r>
              <a:r>
                <a:rPr kumimoji="0" lang="en-US" sz="17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ndustry</a:t>
              </a:r>
              <a:r>
                <a:rPr kumimoji="0" lang="en-US" sz="17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and National Lab Internships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32" name="Rounded Rectangle 31">
              <a:extLst>
                <a:ext uri="{FF2B5EF4-FFF2-40B4-BE49-F238E27FC236}">
                  <a16:creationId xmlns:a16="http://schemas.microsoft.com/office/drawing/2014/main" id="{20A00C73-EA61-A14B-B24B-64E44548F48F}"/>
                </a:ext>
              </a:extLst>
            </p:cNvPr>
            <p:cNvSpPr/>
            <p:nvPr/>
          </p:nvSpPr>
          <p:spPr>
            <a:xfrm>
              <a:off x="7597588" y="1425388"/>
              <a:ext cx="1748118" cy="1005884"/>
            </a:xfrm>
            <a:prstGeom prst="roundRect">
              <a:avLst/>
            </a:prstGeom>
            <a:solidFill>
              <a:srgbClr val="F8A833"/>
            </a:solidFill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7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I</a:t>
              </a:r>
              <a:r>
                <a:rPr kumimoji="0" lang="en-US" sz="17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nterdisciplinary</a:t>
              </a:r>
              <a:r>
                <a:rPr kumimoji="0" lang="en-US" sz="17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G</a:t>
              </a:r>
              <a:r>
                <a:rPr kumimoji="0" lang="en-US" sz="17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raduate</a:t>
              </a:r>
              <a:r>
                <a:rPr kumimoji="0" lang="en-US" sz="17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Training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33" name="Rounded Rectangle 32">
              <a:extLst>
                <a:ext uri="{FF2B5EF4-FFF2-40B4-BE49-F238E27FC236}">
                  <a16:creationId xmlns:a16="http://schemas.microsoft.com/office/drawing/2014/main" id="{927811E3-0D9A-984A-91D9-23AE50E76EA4}"/>
                </a:ext>
              </a:extLst>
            </p:cNvPr>
            <p:cNvSpPr/>
            <p:nvPr/>
          </p:nvSpPr>
          <p:spPr>
            <a:xfrm>
              <a:off x="8430524" y="4752764"/>
              <a:ext cx="1506852" cy="1163941"/>
            </a:xfrm>
            <a:prstGeom prst="roundRect">
              <a:avLst/>
            </a:prstGeom>
            <a:solidFill>
              <a:srgbClr val="F8A833"/>
            </a:solidFill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7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Q</a:t>
              </a:r>
              <a:r>
                <a:rPr kumimoji="0" lang="en-US" sz="17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uantum</a:t>
              </a:r>
              <a:r>
                <a:rPr kumimoji="0" lang="en-US" sz="17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Track in Physics PhD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61994EE6-0150-A243-8E4E-D5FE0183AF1E}"/>
              </a:ext>
            </a:extLst>
          </p:cNvPr>
          <p:cNvGrpSpPr/>
          <p:nvPr/>
        </p:nvGrpSpPr>
        <p:grpSpPr>
          <a:xfrm>
            <a:off x="2277932" y="1235476"/>
            <a:ext cx="3126932" cy="4464424"/>
            <a:chOff x="2918012" y="1425388"/>
            <a:chExt cx="3126932" cy="4464424"/>
          </a:xfrm>
        </p:grpSpPr>
        <p:sp>
          <p:nvSpPr>
            <p:cNvPr id="35" name="Rounded Rectangle 34">
              <a:extLst>
                <a:ext uri="{FF2B5EF4-FFF2-40B4-BE49-F238E27FC236}">
                  <a16:creationId xmlns:a16="http://schemas.microsoft.com/office/drawing/2014/main" id="{C21CD68B-5812-3A4F-8543-B7C1F1826760}"/>
                </a:ext>
              </a:extLst>
            </p:cNvPr>
            <p:cNvSpPr/>
            <p:nvPr/>
          </p:nvSpPr>
          <p:spPr>
            <a:xfrm>
              <a:off x="2918012" y="1425388"/>
              <a:ext cx="1158189" cy="1019331"/>
            </a:xfrm>
            <a:prstGeom prst="roundRect">
              <a:avLst/>
            </a:prstGeom>
            <a:solidFill>
              <a:srgbClr val="F8A833"/>
            </a:solidFill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8A833"/>
                </a:highlight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7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highlight>
                    <a:srgbClr val="F8A833"/>
                  </a:highlight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Q</a:t>
              </a:r>
              <a:r>
                <a:rPr kumimoji="0" lang="en-US" sz="17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highlight>
                    <a:srgbClr val="F8A833"/>
                  </a:highlight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uantum</a:t>
              </a:r>
              <a:r>
                <a:rPr kumimoji="0" lang="en-US" sz="17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highlight>
                    <a:srgbClr val="F8A833"/>
                  </a:highlight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F</a:t>
              </a:r>
              <a:r>
                <a:rPr kumimoji="0" lang="en-US" sz="17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highlight>
                    <a:srgbClr val="F8A833"/>
                  </a:highlight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orge</a:t>
              </a:r>
              <a:endPara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8A833"/>
                </a:highlight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F8A833"/>
                </a:highlight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endParaRPr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23A7803-87BB-C047-BB89-9E15C7D00D39}"/>
                </a:ext>
              </a:extLst>
            </p:cNvPr>
            <p:cNvGrpSpPr/>
            <p:nvPr/>
          </p:nvGrpSpPr>
          <p:grpSpPr>
            <a:xfrm>
              <a:off x="4168590" y="1438835"/>
              <a:ext cx="1876354" cy="4450977"/>
              <a:chOff x="3188876" y="1240587"/>
              <a:chExt cx="1876354" cy="4450977"/>
            </a:xfrm>
            <a:solidFill>
              <a:srgbClr val="F8A833"/>
            </a:solidFill>
          </p:grpSpPr>
          <p:sp>
            <p:nvSpPr>
              <p:cNvPr id="37" name="Rounded Rectangle 36">
                <a:extLst>
                  <a:ext uri="{FF2B5EF4-FFF2-40B4-BE49-F238E27FC236}">
                    <a16:creationId xmlns:a16="http://schemas.microsoft.com/office/drawing/2014/main" id="{C75D36E7-EB32-AA48-A919-0A78C4239B05}"/>
                  </a:ext>
                </a:extLst>
              </p:cNvPr>
              <p:cNvSpPr/>
              <p:nvPr/>
            </p:nvSpPr>
            <p:spPr>
              <a:xfrm>
                <a:off x="3229216" y="1240587"/>
                <a:ext cx="1479175" cy="1013379"/>
              </a:xfrm>
              <a:prstGeom prst="roundRect">
                <a:avLst/>
              </a:prstGeom>
              <a:solidFill>
                <a:srgbClr val="F8A833"/>
              </a:solidFill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7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rPr>
                  <a:t>C</a:t>
                </a:r>
                <a:r>
                  <a:rPr kumimoji="0" lang="en-US" sz="17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rPr>
                  <a:t>ommunity</a:t>
                </a:r>
                <a:r>
                  <a:rPr kumimoji="0" lang="en-US" sz="17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rPr>
                  <a:t> College P</a:t>
                </a:r>
                <a:r>
                  <a:rPr kumimoji="0" lang="en-US" sz="17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rPr>
                  <a:t>artnerships</a:t>
                </a:r>
                <a:endParaRPr kumimoji="0" lang="en-US" sz="17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38" name="Rounded Rectangle 37">
                <a:extLst>
                  <a:ext uri="{FF2B5EF4-FFF2-40B4-BE49-F238E27FC236}">
                    <a16:creationId xmlns:a16="http://schemas.microsoft.com/office/drawing/2014/main" id="{75CC9D22-F3B1-014C-BB59-E64CCEFD46F7}"/>
                  </a:ext>
                </a:extLst>
              </p:cNvPr>
              <p:cNvSpPr/>
              <p:nvPr/>
            </p:nvSpPr>
            <p:spPr>
              <a:xfrm>
                <a:off x="3188876" y="4547021"/>
                <a:ext cx="1876354" cy="1144543"/>
              </a:xfrm>
              <a:prstGeom prst="roundRect">
                <a:avLst/>
              </a:prstGeom>
              <a:grp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7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rPr>
                  <a:t>Undergraduate M</a:t>
                </a:r>
                <a:r>
                  <a:rPr kumimoji="0" lang="en-US" sz="17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rPr>
                  <a:t>inor</a:t>
                </a:r>
                <a:r>
                  <a:rPr kumimoji="0" lang="en-US" sz="17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rPr>
                  <a:t> in Quantum Science and Engineering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endParaRPr>
              </a:p>
            </p:txBody>
          </p:sp>
        </p:grpSp>
      </p:grp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0905EB90-2BA7-2441-8E86-BE91205AA8B9}"/>
              </a:ext>
            </a:extLst>
          </p:cNvPr>
          <p:cNvSpPr/>
          <p:nvPr/>
        </p:nvSpPr>
        <p:spPr>
          <a:xfrm>
            <a:off x="1941755" y="4568803"/>
            <a:ext cx="1506071" cy="1117648"/>
          </a:xfrm>
          <a:prstGeom prst="roundRect">
            <a:avLst/>
          </a:prstGeom>
          <a:solidFill>
            <a:srgbClr val="F8A833"/>
          </a:solidFill>
          <a:ln w="190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PhET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(interactive educational module)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39481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9A13D7-E6CF-0B49-9931-7520C2F80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Q-</a:t>
            </a:r>
            <a:r>
              <a:rPr lang="en-US" dirty="0" err="1"/>
              <a:t>SEnSE</a:t>
            </a:r>
            <a:r>
              <a:rPr lang="en-US" dirty="0"/>
              <a:t> workforce development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B63D955-47CE-5149-BEB3-7C35F2A798F0}"/>
              </a:ext>
            </a:extLst>
          </p:cNvPr>
          <p:cNvSpPr/>
          <p:nvPr/>
        </p:nvSpPr>
        <p:spPr>
          <a:xfrm>
            <a:off x="516111" y="1033598"/>
            <a:ext cx="375108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QED-C Workforce TAC participation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9E59E5C-235D-764D-B257-1EB8CCE5546C}"/>
              </a:ext>
            </a:extLst>
          </p:cNvPr>
          <p:cNvSpPr/>
          <p:nvPr/>
        </p:nvSpPr>
        <p:spPr>
          <a:xfrm>
            <a:off x="4505551" y="1033598"/>
            <a:ext cx="375108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Student research exchange marketplace</a:t>
            </a:r>
          </a:p>
        </p:txBody>
      </p:sp>
      <p:pic>
        <p:nvPicPr>
          <p:cNvPr id="6" name="Picture 2" descr="Photograph of Heather Lewandowski.">
            <a:extLst>
              <a:ext uri="{FF2B5EF4-FFF2-40B4-BE49-F238E27FC236}">
                <a16:creationId xmlns:a16="http://schemas.microsoft.com/office/drawing/2014/main" id="{44F55A45-BD2E-2340-9178-BE80448BEE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3973" y="2082626"/>
            <a:ext cx="2260664" cy="2762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52443B3-538E-144D-876F-DA0E25C33E28}"/>
              </a:ext>
            </a:extLst>
          </p:cNvPr>
          <p:cNvSpPr/>
          <p:nvPr/>
        </p:nvSpPr>
        <p:spPr>
          <a:xfrm>
            <a:off x="4505551" y="5028970"/>
            <a:ext cx="335964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Internship coordination program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connecting students from 16 educational institutions to industry and national lab partners:  Summer 2022</a:t>
            </a:r>
            <a:endParaRPr lang="en-US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C88E30A-D954-DF4F-933E-0B93549591ED}"/>
              </a:ext>
            </a:extLst>
          </p:cNvPr>
          <p:cNvSpPr/>
          <p:nvPr/>
        </p:nvSpPr>
        <p:spPr>
          <a:xfrm>
            <a:off x="8584089" y="1033598"/>
            <a:ext cx="27595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Professional Training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0677C7A-85B2-E54E-8608-9A4F92579C93}"/>
              </a:ext>
            </a:extLst>
          </p:cNvPr>
          <p:cNvSpPr/>
          <p:nvPr/>
        </p:nvSpPr>
        <p:spPr>
          <a:xfrm>
            <a:off x="8584089" y="4947083"/>
            <a:ext cx="306809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Professional masters &amp; stackable credits in quantum engineering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0D0F090-5C81-4D46-9F65-D56BF2D895D6}"/>
              </a:ext>
            </a:extLst>
          </p:cNvPr>
          <p:cNvSpPr/>
          <p:nvPr/>
        </p:nvSpPr>
        <p:spPr>
          <a:xfrm>
            <a:off x="516111" y="4965041"/>
            <a:ext cx="306809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Heather Lewandowski</a:t>
            </a:r>
          </a:p>
        </p:txBody>
      </p:sp>
      <p:pic>
        <p:nvPicPr>
          <p:cNvPr id="11" name="Picture 4" descr="man standing in front of people sitting beside table with laptop computers">
            <a:extLst>
              <a:ext uri="{FF2B5EF4-FFF2-40B4-BE49-F238E27FC236}">
                <a16:creationId xmlns:a16="http://schemas.microsoft.com/office/drawing/2014/main" id="{21D89EC7-A99C-AC41-87C1-B929C1ADE5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78523" y="2082626"/>
            <a:ext cx="2339443" cy="2858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text">
            <a:extLst>
              <a:ext uri="{FF2B5EF4-FFF2-40B4-BE49-F238E27FC236}">
                <a16:creationId xmlns:a16="http://schemas.microsoft.com/office/drawing/2014/main" id="{B62548B0-E5A0-814C-A4AE-0CF75B67F1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898528" y="2082626"/>
            <a:ext cx="2316711" cy="2830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51091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78A784-5F41-134E-BA34-8CE0AFFA71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CUBit</a:t>
            </a:r>
            <a:r>
              <a:rPr lang="en-US" dirty="0"/>
              <a:t>:  CU Boulder quantum umbrella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2F3024C-E381-AE4D-89BA-4D63BD1692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4998"/>
          <a:stretch/>
        </p:blipFill>
        <p:spPr>
          <a:xfrm>
            <a:off x="247008" y="976101"/>
            <a:ext cx="7538840" cy="468358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29C2C3E-8232-6C49-B3EB-234E5F5AC8BD}"/>
              </a:ext>
            </a:extLst>
          </p:cNvPr>
          <p:cNvSpPr/>
          <p:nvPr/>
        </p:nvSpPr>
        <p:spPr>
          <a:xfrm>
            <a:off x="2569102" y="5793969"/>
            <a:ext cx="511800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dirty="0"/>
              <a:t>https://</a:t>
            </a:r>
            <a:r>
              <a:rPr lang="en-US" sz="2200" dirty="0" err="1"/>
              <a:t>www.colorado.edu</a:t>
            </a:r>
            <a:r>
              <a:rPr lang="en-US" sz="2200" dirty="0"/>
              <a:t>/initiative/cubit/</a:t>
            </a:r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A254268D-0201-8547-8656-71D6A2C9E8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2448" y="2290890"/>
            <a:ext cx="2452806" cy="845224"/>
          </a:xfrm>
          <a:prstGeom prst="rect">
            <a:avLst/>
          </a:prstGeom>
        </p:spPr>
      </p:pic>
      <p:pic>
        <p:nvPicPr>
          <p:cNvPr id="7" name="Picture 6" descr="A picture containing text, tableware, dishware, plate&#10;&#10;Description automatically generated">
            <a:extLst>
              <a:ext uri="{FF2B5EF4-FFF2-40B4-BE49-F238E27FC236}">
                <a16:creationId xmlns:a16="http://schemas.microsoft.com/office/drawing/2014/main" id="{EA6DF8E1-D29A-E847-BBF1-2E01329FA6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650" y="1185332"/>
            <a:ext cx="2373478" cy="991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5202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9F4E0A-1C50-2446-A25E-C3ACBCE0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Q-</a:t>
            </a:r>
            <a:r>
              <a:rPr lang="en-US" dirty="0" err="1"/>
              <a:t>SEnSE</a:t>
            </a:r>
            <a:r>
              <a:rPr lang="en-US" dirty="0"/>
              <a:t> engagement opportunities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157756-718F-924C-9638-2E19BB16754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145" y="1651499"/>
            <a:ext cx="3171856" cy="249764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95CFFC4-C1F1-CF4D-A6EB-9A1C4701727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3617" y="2017711"/>
            <a:ext cx="3171856" cy="252660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18CED1A-BBDC-514F-B1EB-978BD4E37CA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1099" y="2386990"/>
            <a:ext cx="3171856" cy="248915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C43177F-4229-6948-84C4-593D4F9C3E52}"/>
              </a:ext>
            </a:extLst>
          </p:cNvPr>
          <p:cNvSpPr txBox="1"/>
          <p:nvPr/>
        </p:nvSpPr>
        <p:spPr>
          <a:xfrm>
            <a:off x="128972" y="5009881"/>
            <a:ext cx="4920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CUbit Newsletter</a:t>
            </a:r>
          </a:p>
          <a:p>
            <a:r>
              <a:rPr lang="en-US" sz="2000" dirty="0"/>
              <a:t>Request subscription - </a:t>
            </a:r>
            <a:r>
              <a:rPr lang="en-US" sz="2000" dirty="0">
                <a:hlinkClick r:id="rId5"/>
              </a:rPr>
              <a:t>cubit@colorado.edu</a:t>
            </a:r>
            <a:endParaRPr lang="en-US" sz="20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41783E9-C195-CB4C-B283-23E766A3F013}"/>
              </a:ext>
            </a:extLst>
          </p:cNvPr>
          <p:cNvSpPr/>
          <p:nvPr/>
        </p:nvSpPr>
        <p:spPr>
          <a:xfrm>
            <a:off x="1392411" y="1029116"/>
            <a:ext cx="19125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Information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118939A-FF79-A64D-B3DA-E87680882607}"/>
              </a:ext>
            </a:extLst>
          </p:cNvPr>
          <p:cNvSpPr/>
          <p:nvPr/>
        </p:nvSpPr>
        <p:spPr>
          <a:xfrm>
            <a:off x="4536026" y="992655"/>
            <a:ext cx="366668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Q-</a:t>
            </a:r>
            <a:r>
              <a:rPr lang="en-US" sz="2800" dirty="0" err="1"/>
              <a:t>SEnSE</a:t>
            </a:r>
            <a:r>
              <a:rPr lang="en-US" sz="2800" dirty="0"/>
              <a:t> industry engagement contact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53DDEFF-4044-E446-AE18-AEFA6344ED72}"/>
              </a:ext>
            </a:extLst>
          </p:cNvPr>
          <p:cNvSpPr/>
          <p:nvPr/>
        </p:nvSpPr>
        <p:spPr>
          <a:xfrm>
            <a:off x="4842189" y="2128461"/>
            <a:ext cx="335540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/>
              <a:t>CUbit Executive Director</a:t>
            </a:r>
            <a:endParaRPr lang="en-US" sz="2000" dirty="0">
              <a:hlinkClick r:id="rId6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en-US" sz="2000" dirty="0">
                <a:solidFill>
                  <a:srgbClr val="111111"/>
                </a:solidFill>
                <a:latin typeface="Neue Helvetica W01"/>
                <a:hlinkClick r:id="rId7"/>
              </a:rPr>
              <a:t>Philip.M</a:t>
            </a:r>
            <a:r>
              <a:rPr lang="en-US" sz="2000" b="0" i="0" u="none" strike="noStrike" dirty="0">
                <a:solidFill>
                  <a:srgbClr val="111111"/>
                </a:solidFill>
                <a:effectLst/>
                <a:latin typeface="Neue Helvetica W01"/>
                <a:hlinkClick r:id="rId7"/>
              </a:rPr>
              <a:t>akotyn@colorado.edu</a:t>
            </a:r>
            <a:endParaRPr lang="en-US" sz="2000" dirty="0"/>
          </a:p>
        </p:txBody>
      </p:sp>
      <p:pic>
        <p:nvPicPr>
          <p:cNvPr id="12" name="Picture 4" descr="Philip Makotyn">
            <a:extLst>
              <a:ext uri="{FF2B5EF4-FFF2-40B4-BE49-F238E27FC236}">
                <a16:creationId xmlns:a16="http://schemas.microsoft.com/office/drawing/2014/main" id="{F012B26E-1996-BD41-B9EB-610B5F7F64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14053" y="2997240"/>
            <a:ext cx="2419357" cy="2216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3328481-A80F-0644-AA30-7E688DF3E1B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97999" y="2811438"/>
            <a:ext cx="4094001" cy="2583735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289B042-4CBC-AD42-8EF6-EFB3DE0AEAF3}"/>
              </a:ext>
            </a:extLst>
          </p:cNvPr>
          <p:cNvSpPr/>
          <p:nvPr/>
        </p:nvSpPr>
        <p:spPr>
          <a:xfrm>
            <a:off x="8235455" y="994059"/>
            <a:ext cx="379439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Following: National Strategic Overview for Quantum Information Science</a:t>
            </a:r>
          </a:p>
        </p:txBody>
      </p:sp>
    </p:spTree>
    <p:extLst>
      <p:ext uri="{BB962C8B-B14F-4D97-AF65-F5344CB8AC3E}">
        <p14:creationId xmlns:p14="http://schemas.microsoft.com/office/powerpoint/2010/main" val="6039688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AB6AD2-6311-804C-8093-A2E0682833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Q-</a:t>
            </a:r>
            <a:r>
              <a:rPr lang="en-US" dirty="0" err="1"/>
              <a:t>SEnSE</a:t>
            </a:r>
            <a:r>
              <a:rPr lang="en-US" dirty="0"/>
              <a:t> goals summary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3E4EA5A-9134-CE49-8C0E-95034E989226}"/>
              </a:ext>
            </a:extLst>
          </p:cNvPr>
          <p:cNvSpPr/>
          <p:nvPr/>
        </p:nvSpPr>
        <p:spPr>
          <a:xfrm>
            <a:off x="0" y="2165728"/>
            <a:ext cx="12192000" cy="56841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image04.png">
            <a:extLst>
              <a:ext uri="{FF2B5EF4-FFF2-40B4-BE49-F238E27FC236}">
                <a16:creationId xmlns:a16="http://schemas.microsoft.com/office/drawing/2014/main" id="{FA6157B2-1CD8-8143-B50A-189A1B44C65A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7593927" y="1498204"/>
            <a:ext cx="3039473" cy="207464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9D18E0A-7529-C648-A65F-DCCEF04F6553}"/>
              </a:ext>
            </a:extLst>
          </p:cNvPr>
          <p:cNvSpPr txBox="1"/>
          <p:nvPr/>
        </p:nvSpPr>
        <p:spPr>
          <a:xfrm>
            <a:off x="6610030" y="901935"/>
            <a:ext cx="55591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iverse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sensors with quantum advantage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046F953-BFE3-7D41-AD5B-52033B250C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655"/>
          <a:stretch/>
        </p:blipFill>
        <p:spPr>
          <a:xfrm>
            <a:off x="1339837" y="1533728"/>
            <a:ext cx="3232356" cy="20035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04AD7A9-1B23-9745-9634-BBD5BD30D7EE}"/>
              </a:ext>
            </a:extLst>
          </p:cNvPr>
          <p:cNvSpPr txBox="1"/>
          <p:nvPr/>
        </p:nvSpPr>
        <p:spPr>
          <a:xfrm>
            <a:off x="929641" y="920387"/>
            <a:ext cx="3883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 broad quantum workforce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C40852C-D323-7C49-966E-E69439BD76D4}"/>
              </a:ext>
            </a:extLst>
          </p:cNvPr>
          <p:cNvSpPr/>
          <p:nvPr/>
        </p:nvSpPr>
        <p:spPr>
          <a:xfrm>
            <a:off x="2690733" y="5998464"/>
            <a:ext cx="1337711" cy="8595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CA518B4-307E-9547-802E-CAF7F4B582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5983" y="4933874"/>
            <a:ext cx="1613366" cy="13716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166DE21-BFB3-5C42-BC70-28BC2B76BCA9}"/>
              </a:ext>
            </a:extLst>
          </p:cNvPr>
          <p:cNvSpPr txBox="1"/>
          <p:nvPr/>
        </p:nvSpPr>
        <p:spPr>
          <a:xfrm>
            <a:off x="2757953" y="6312891"/>
            <a:ext cx="3260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ultra-cold atoms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86B5B8F-80DB-2343-AB72-1D5463784CA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31" b="19635"/>
          <a:stretch/>
        </p:blipFill>
        <p:spPr>
          <a:xfrm>
            <a:off x="5223669" y="5018280"/>
            <a:ext cx="1654118" cy="11155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68507CF-3E91-5740-8E6E-1009FED2E649}"/>
              </a:ext>
            </a:extLst>
          </p:cNvPr>
          <p:cNvSpPr/>
          <p:nvPr/>
        </p:nvSpPr>
        <p:spPr>
          <a:xfrm>
            <a:off x="7567422" y="6312832"/>
            <a:ext cx="17748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trapped ions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86DB58A-2D4A-A541-AA8E-CE866490F977}"/>
              </a:ext>
            </a:extLst>
          </p:cNvPr>
          <p:cNvSpPr txBox="1"/>
          <p:nvPr/>
        </p:nvSpPr>
        <p:spPr>
          <a:xfrm>
            <a:off x="2532121" y="3964996"/>
            <a:ext cx="69964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addressable and programmable quantum systems impacting networking, computing, and simulation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87760C5-A8EF-3D46-A985-07098AE54949}"/>
              </a:ext>
            </a:extLst>
          </p:cNvPr>
          <p:cNvSpPr txBox="1"/>
          <p:nvPr/>
        </p:nvSpPr>
        <p:spPr>
          <a:xfrm>
            <a:off x="4332587" y="6312891"/>
            <a:ext cx="3260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solid-state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7" name="Picture 16" descr="A picture containing clock&#10;&#10;Description automatically generated">
            <a:extLst>
              <a:ext uri="{FF2B5EF4-FFF2-40B4-BE49-F238E27FC236}">
                <a16:creationId xmlns:a16="http://schemas.microsoft.com/office/drawing/2014/main" id="{9D1C92EB-7098-D64C-A802-F26922B991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65865" y="4937760"/>
            <a:ext cx="1915778" cy="1281414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16402850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lax">
  <a:themeElements>
    <a:clrScheme name="Parallax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24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2502</TotalTime>
  <Words>401</Words>
  <Application>Microsoft Macintosh PowerPoint</Application>
  <PresentationFormat>Widescreen</PresentationFormat>
  <Paragraphs>74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Neue Helvetica W01</vt:lpstr>
      <vt:lpstr>Parallax</vt:lpstr>
      <vt:lpstr>Q-SEnSE:  An NSF Quantum Leap Challenge Institute</vt:lpstr>
      <vt:lpstr>NSF Quantum Leap Challenge institutes</vt:lpstr>
      <vt:lpstr>Q-SEnSE science and engineering</vt:lpstr>
      <vt:lpstr>Sample research areas</vt:lpstr>
      <vt:lpstr>Q-SEnSE workforce development components</vt:lpstr>
      <vt:lpstr>Q-SEnSE workforce development</vt:lpstr>
      <vt:lpstr>CUBit:  CU Boulder quantum umbrella</vt:lpstr>
      <vt:lpstr>Q-SEnSE engagement opportunities</vt:lpstr>
      <vt:lpstr>Q-SEnSE goals 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should summarize slide’s message</dc:title>
  <dc:creator>Stephen Oneil</dc:creator>
  <cp:lastModifiedBy>Cindy Regal</cp:lastModifiedBy>
  <cp:revision>271</cp:revision>
  <dcterms:created xsi:type="dcterms:W3CDTF">2020-03-22T17:41:48Z</dcterms:created>
  <dcterms:modified xsi:type="dcterms:W3CDTF">2021-08-17T19:40:33Z</dcterms:modified>
</cp:coreProperties>
</file>