
<file path=[Content_Types].xml><?xml version="1.0" encoding="utf-8"?>
<Types xmlns="http://schemas.openxmlformats.org/package/2006/content-types">
  <Default Extension="rels" ContentType="application/vnd.openxmlformats-package.relationships+xml"/>
  <Default Extension="doc" ContentType="application/msword"/>
  <Default Extension="xls" ContentType="application/vnd.ms-excel"/>
  <Default Extension="JPG" ContentType="image/jpeg"/>
  <Default Extension="xml" ContentType="application/xml"/>
  <Default Extension="jpeg" ContentType="image/jpeg"/>
  <Default Extension="vml" ContentType="application/vnd.openxmlformats-officedocument.vmlDrawing"/>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8" r:id="rId3"/>
    <p:sldId id="259" r:id="rId4"/>
    <p:sldId id="261" r:id="rId5"/>
    <p:sldId id="263" r:id="rId6"/>
    <p:sldId id="264" r:id="rId7"/>
    <p:sldId id="265" r:id="rId8"/>
    <p:sldId id="295" r:id="rId9"/>
    <p:sldId id="294" r:id="rId10"/>
    <p:sldId id="267" r:id="rId11"/>
    <p:sldId id="266" r:id="rId12"/>
    <p:sldId id="268" r:id="rId13"/>
    <p:sldId id="269" r:id="rId14"/>
    <p:sldId id="270" r:id="rId15"/>
    <p:sldId id="271" r:id="rId16"/>
    <p:sldId id="276" r:id="rId17"/>
    <p:sldId id="277" r:id="rId18"/>
    <p:sldId id="278" r:id="rId19"/>
    <p:sldId id="279" r:id="rId20"/>
    <p:sldId id="280" r:id="rId21"/>
    <p:sldId id="281" r:id="rId22"/>
    <p:sldId id="282" r:id="rId23"/>
    <p:sldId id="284" r:id="rId24"/>
    <p:sldId id="285" r:id="rId25"/>
    <p:sldId id="286" r:id="rId26"/>
    <p:sldId id="289" r:id="rId27"/>
    <p:sldId id="290" r:id="rId28"/>
    <p:sldId id="29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992"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notesMaster" Target="notesMasters/notesMaster1.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ook Antiqu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ook Antiqua"/>
              </a:defRPr>
            </a:lvl1pPr>
          </a:lstStyle>
          <a:p>
            <a:fld id="{B5BABEB6-7B28-B740-A5EF-D1E2DA9D658E}" type="datetimeFigureOut">
              <a:rPr lang="en-US" smtClean="0"/>
              <a:pPr/>
              <a:t>2/7/12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ook Antiqu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ook Antiqua"/>
              </a:defRPr>
            </a:lvl1pPr>
          </a:lstStyle>
          <a:p>
            <a:fld id="{C4BA87CF-0CEB-7049-ADB8-9673C38EC91A}" type="slidenum">
              <a:rPr lang="en-US" smtClean="0"/>
              <a:pPr/>
              <a:t>‹#›</a:t>
            </a:fld>
            <a:endParaRPr lang="en-US" dirty="0"/>
          </a:p>
        </p:txBody>
      </p:sp>
    </p:spTree>
    <p:extLst>
      <p:ext uri="{BB962C8B-B14F-4D97-AF65-F5344CB8AC3E}">
        <p14:creationId xmlns:p14="http://schemas.microsoft.com/office/powerpoint/2010/main" val="8305621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Book Antiqua"/>
        <a:ea typeface="+mn-ea"/>
        <a:cs typeface="+mn-cs"/>
      </a:defRPr>
    </a:lvl1pPr>
    <a:lvl2pPr marL="457200" algn="l" defTabSz="457200" rtl="0" eaLnBrk="1" latinLnBrk="0" hangingPunct="1">
      <a:defRPr sz="1200" kern="1200">
        <a:solidFill>
          <a:schemeClr val="tx1"/>
        </a:solidFill>
        <a:latin typeface="Book Antiqua"/>
        <a:ea typeface="+mn-ea"/>
        <a:cs typeface="+mn-cs"/>
      </a:defRPr>
    </a:lvl2pPr>
    <a:lvl3pPr marL="914400" algn="l" defTabSz="457200" rtl="0" eaLnBrk="1" latinLnBrk="0" hangingPunct="1">
      <a:defRPr sz="1200" kern="1200">
        <a:solidFill>
          <a:schemeClr val="tx1"/>
        </a:solidFill>
        <a:latin typeface="Book Antiqua"/>
        <a:ea typeface="+mn-ea"/>
        <a:cs typeface="+mn-cs"/>
      </a:defRPr>
    </a:lvl3pPr>
    <a:lvl4pPr marL="1371600" algn="l" defTabSz="457200" rtl="0" eaLnBrk="1" latinLnBrk="0" hangingPunct="1">
      <a:defRPr sz="1200" kern="1200">
        <a:solidFill>
          <a:schemeClr val="tx1"/>
        </a:solidFill>
        <a:latin typeface="Book Antiqua"/>
        <a:ea typeface="+mn-ea"/>
        <a:cs typeface="+mn-cs"/>
      </a:defRPr>
    </a:lvl4pPr>
    <a:lvl5pPr marL="1828800" algn="l" defTabSz="457200" rtl="0" eaLnBrk="1" latinLnBrk="0" hangingPunct="1">
      <a:defRPr sz="1200" kern="1200">
        <a:solidFill>
          <a:schemeClr val="tx1"/>
        </a:solidFill>
        <a:latin typeface="Book Antiqu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Teaching</a:t>
            </a:r>
            <a:r>
              <a:rPr lang="en-US" baseline="0" smtClean="0"/>
              <a:t> p</a:t>
            </a:r>
            <a:r>
              <a:rPr lang="en-US" smtClean="0"/>
              <a:t>ractice</a:t>
            </a:r>
            <a:r>
              <a:rPr lang="en-US" baseline="0" smtClean="0"/>
              <a:t> </a:t>
            </a:r>
            <a:r>
              <a:rPr lang="en-US" baseline="0" dirty="0" smtClean="0"/>
              <a:t>is determined by disciplinary expectations for student learning</a:t>
            </a:r>
            <a:r>
              <a:rPr lang="en-US" baseline="0" dirty="0" smtClean="0"/>
              <a:t>!  </a:t>
            </a:r>
          </a:p>
          <a:p>
            <a:r>
              <a:rPr lang="en-US" baseline="0" dirty="0" smtClean="0"/>
              <a:t>Contact information:  </a:t>
            </a:r>
            <a:r>
              <a:rPr lang="en-US" baseline="0" dirty="0" err="1" smtClean="0"/>
              <a:t>Wreilly@indiana.edu</a:t>
            </a:r>
            <a:endParaRPr lang="en-US" dirty="0"/>
          </a:p>
        </p:txBody>
      </p:sp>
      <p:sp>
        <p:nvSpPr>
          <p:cNvPr id="4" name="Slide Number Placeholder 3"/>
          <p:cNvSpPr>
            <a:spLocks noGrp="1"/>
          </p:cNvSpPr>
          <p:nvPr>
            <p:ph type="sldNum" sz="quarter" idx="10"/>
          </p:nvPr>
        </p:nvSpPr>
        <p:spPr/>
        <p:txBody>
          <a:bodyPr/>
          <a:lstStyle/>
          <a:p>
            <a:fld id="{C4BA87CF-0CEB-7049-ADB8-9673C38EC91A}" type="slidenum">
              <a:rPr lang="en-US" smtClean="0"/>
              <a:pPr/>
              <a:t>1</a:t>
            </a:fld>
            <a:endParaRPr lang="en-US" dirty="0"/>
          </a:p>
        </p:txBody>
      </p:sp>
    </p:spTree>
    <p:extLst>
      <p:ext uri="{BB962C8B-B14F-4D97-AF65-F5344CB8AC3E}">
        <p14:creationId xmlns:p14="http://schemas.microsoft.com/office/powerpoint/2010/main" val="122557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CA062-7395-EC45-9D66-8EEFB596ADA4}" type="slidenum">
              <a:rPr lang="en-US"/>
              <a:pPr/>
              <a:t>13</a:t>
            </a:fld>
            <a:endParaRPr lang="en-US"/>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3B1AC-7861-6E4B-878D-64351A09526E}" type="slidenum">
              <a:rPr lang="en-US"/>
              <a:pPr/>
              <a:t>14</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38F63-C894-8148-90A6-30A22613EC05}" type="slidenum">
              <a:rPr lang="en-US"/>
              <a:pPr/>
              <a:t>15</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ED820-A7D7-034A-81A7-972518F550E1}" type="slidenum">
              <a:rPr lang="en-US"/>
              <a:pPr/>
              <a:t>16</a:t>
            </a:fld>
            <a:endParaRPr lang="en-US"/>
          </a:p>
        </p:txBody>
      </p:sp>
      <p:sp>
        <p:nvSpPr>
          <p:cNvPr id="15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Use your backward deign</a:t>
            </a:r>
            <a:r>
              <a:rPr lang="en-US" baseline="0" dirty="0" smtClean="0"/>
              <a:t> to drive your teaching practice and questions to focus your innovation, some call intervention.</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4DF67-E118-0643-A53E-FBE3BD5893AD}" type="slidenum">
              <a:rPr lang="en-US"/>
              <a:pPr/>
              <a:t>17</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r>
              <a:rPr lang="en-US" dirty="0" smtClean="0"/>
              <a:t>** Changed based upon student feedback and assessment of my goals.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55214-23FE-9D41-8943-B9DEB736723D}" type="slidenum">
              <a:rPr lang="en-US"/>
              <a:pPr/>
              <a:t>18</a:t>
            </a:fld>
            <a:endParaRPr lang="en-US"/>
          </a:p>
        </p:txBody>
      </p:sp>
      <p:sp>
        <p:nvSpPr>
          <p:cNvPr id="13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485225-998D-B849-B8DC-95847249C505}" type="slidenum">
              <a:rPr lang="en-US"/>
              <a:pPr/>
              <a:t>19</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p:txBody>
          <a:bodyPr/>
          <a:lstStyle/>
          <a:p>
            <a:r>
              <a:rPr lang="en-US" dirty="0" smtClean="0"/>
              <a:t>Metacognitive processes help students to understand their own learning</a:t>
            </a:r>
            <a:r>
              <a:rPr lang="en-US" baseline="0" dirty="0" smtClean="0"/>
              <a:t> and make course goals evident.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DEE521-BD57-1D4C-AE88-EAC6E2BAB971}" type="slidenum">
              <a:rPr lang="en-US"/>
              <a:pPr/>
              <a:t>20</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2E0AA-40F8-BB44-AAFD-6334EDC8CACE}" type="slidenum">
              <a:rPr lang="en-US"/>
              <a:pPr/>
              <a:t>21</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r>
              <a:rPr lang="en-US" dirty="0" smtClean="0"/>
              <a:t>Track changes</a:t>
            </a:r>
            <a:r>
              <a:rPr lang="en-US" baseline="0" dirty="0" smtClean="0"/>
              <a:t> in course pedagogy/structure so that you can use data that you normally collect as part of the course to inform your questions and make evidence-based changes to your teaching.</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47B0A-A929-FF46-86BD-F8B544BD48B9}" type="slidenum">
              <a:rPr lang="en-US"/>
              <a:pPr/>
              <a:t>22</a:t>
            </a:fld>
            <a:endParaRPr lang="en-US"/>
          </a:p>
        </p:txBody>
      </p:sp>
      <p:sp>
        <p:nvSpPr>
          <p:cNvPr id="139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F1EC6-2B19-A348-8CD2-8DC69F022D80}" type="slidenum">
              <a:rPr lang="en-US"/>
              <a:pPr/>
              <a:t>2</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C9996-8B7A-134B-BE22-60527A47AC71}" type="slidenum">
              <a:rPr lang="en-US"/>
              <a:pPr/>
              <a:t>23</a:t>
            </a:fld>
            <a:endParaRPr lang="en-US"/>
          </a:p>
        </p:txBody>
      </p:sp>
      <p:sp>
        <p:nvSpPr>
          <p:cNvPr id="141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273BC-779E-8840-B345-917F3AA0AE7C}" type="slidenum">
              <a:rPr lang="en-US"/>
              <a:pPr/>
              <a:t>24</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D0F71-347B-AA4D-9F27-2F0483EFEC88}" type="slidenum">
              <a:rPr lang="en-US"/>
              <a:pPr/>
              <a:t>25</a:t>
            </a:fld>
            <a:endParaRPr lang="en-US"/>
          </a:p>
        </p:txBody>
      </p:sp>
      <p:sp>
        <p:nvSpPr>
          <p:cNvPr id="19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Using these assessments already n place in the course can help focus questions about</a:t>
            </a:r>
            <a:r>
              <a:rPr lang="en-US" baseline="0" dirty="0" smtClean="0"/>
              <a:t> teaching and learning and can lead to the insertion of other assessments that will allow a better understanding of student learning.</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5AC78-1373-8340-AF14-1DDD30875CCB}" type="slidenum">
              <a:rPr lang="en-US"/>
              <a:pPr/>
              <a:t>26</a:t>
            </a:fld>
            <a:endParaRPr lang="en-US"/>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F6C61-044D-A84B-A84D-0E8BA2A663B6}" type="slidenum">
              <a:rPr lang="en-US"/>
              <a:pPr/>
              <a:t>27</a:t>
            </a:fld>
            <a:endParaRPr lang="en-US"/>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7A600-C8CE-C44A-B3B3-3C8200707D31}" type="slidenum">
              <a:rPr lang="en-US"/>
              <a:pPr/>
              <a:t>28</a:t>
            </a:fld>
            <a:endParaRPr lang="en-US"/>
          </a:p>
        </p:txBody>
      </p:sp>
      <p:sp>
        <p:nvSpPr>
          <p:cNvPr id="191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cs typeface="ＭＳ Ｐゴシック" charset="-128"/>
            </a:endParaRP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C2C1CD-9D12-4F86-98F1-C03E6265A7E5}" type="slidenum">
              <a:rPr lang="en-US">
                <a:latin typeface="Calibri" charset="0"/>
                <a:ea typeface="ＭＳ Ｐゴシック" charset="-128"/>
                <a:cs typeface="ＭＳ Ｐゴシック" charset="-128"/>
              </a:rPr>
              <a:pPr/>
              <a:t>5</a:t>
            </a:fld>
            <a:endParaRPr lang="en-US">
              <a:latin typeface="Calibri"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In</a:t>
            </a:r>
            <a:r>
              <a:rPr lang="en-US" baseline="0" dirty="0" smtClean="0">
                <a:ea typeface="ＭＳ Ｐゴシック" charset="-128"/>
                <a:cs typeface="ＭＳ Ｐゴシック" charset="-128"/>
              </a:rPr>
              <a:t> my opinion this is the greatest challenge facing higher education!  Why, because teaching </a:t>
            </a:r>
            <a:r>
              <a:rPr lang="en-US" baseline="0" dirty="0" smtClean="0">
                <a:ea typeface="ＭＳ Ｐゴシック" charset="-128"/>
                <a:cs typeface="ＭＳ Ｐゴシック" charset="-128"/>
              </a:rPr>
              <a:t>and the </a:t>
            </a:r>
            <a:r>
              <a:rPr lang="en-US" baseline="0" dirty="0" smtClean="0">
                <a:ea typeface="ＭＳ Ｐゴシック" charset="-128"/>
                <a:cs typeface="ＭＳ Ｐゴシック" charset="-128"/>
              </a:rPr>
              <a:t>classroom have been considered private domains and intellectual development within the discipline is dependent upon not only the courses but the coordination of the curriculum to reflect the ontogeny of disciplinary thinking!</a:t>
            </a:r>
            <a:endParaRPr lang="en-US" dirty="0" smtClean="0">
              <a:ea typeface="ＭＳ Ｐゴシック" charset="-128"/>
              <a:cs typeface="ＭＳ Ｐゴシック" charset="-128"/>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83DD6-DC8B-44A7-95BA-BA985A757D9C}" type="slidenum">
              <a:rPr lang="en-US">
                <a:ea typeface="ＭＳ Ｐゴシック" charset="-128"/>
                <a:cs typeface="ＭＳ Ｐゴシック" charset="-128"/>
              </a:rPr>
              <a:pPr/>
              <a:t>6</a:t>
            </a:fld>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676EE-6AAA-3844-B6AB-5213A80EFCF1}" type="slidenum">
              <a:rPr lang="en-US"/>
              <a:pPr/>
              <a:t>10</a:t>
            </a:fld>
            <a:endParaRPr lang="en-US"/>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B736F-212C-134A-A48D-D6FCAA5C67F8}" type="slidenum">
              <a:rPr lang="en-US"/>
              <a:pPr/>
              <a:t>11</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B039E-3CC6-8041-99F8-0CC29E0DEB24}" type="slidenum">
              <a:rPr lang="en-US"/>
              <a:pPr/>
              <a:t>12</a:t>
            </a:fld>
            <a:endParaRPr lang="en-US"/>
          </a:p>
        </p:txBody>
      </p:sp>
      <p:sp>
        <p:nvSpPr>
          <p:cNvPr id="12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FAAEDB-361F-8147-B4E0-C1A613C3E547}" type="datetimeFigureOut">
              <a:rPr lang="en-US" smtClean="0"/>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7C54B-15EE-6E4B-A737-7755672720FC}" type="slidenum">
              <a:rPr lang="en-US" smtClean="0"/>
              <a:t>‹#›</a:t>
            </a:fld>
            <a:endParaRPr lang="en-US"/>
          </a:p>
        </p:txBody>
      </p:sp>
    </p:spTree>
    <p:extLst>
      <p:ext uri="{BB962C8B-B14F-4D97-AF65-F5344CB8AC3E}">
        <p14:creationId xmlns:p14="http://schemas.microsoft.com/office/powerpoint/2010/main" val="410561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AAEDB-361F-8147-B4E0-C1A613C3E547}" type="datetimeFigureOut">
              <a:rPr lang="en-US" smtClean="0"/>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7C54B-15EE-6E4B-A737-7755672720FC}" type="slidenum">
              <a:rPr lang="en-US" smtClean="0"/>
              <a:t>‹#›</a:t>
            </a:fld>
            <a:endParaRPr lang="en-US"/>
          </a:p>
        </p:txBody>
      </p:sp>
    </p:spTree>
    <p:extLst>
      <p:ext uri="{BB962C8B-B14F-4D97-AF65-F5344CB8AC3E}">
        <p14:creationId xmlns:p14="http://schemas.microsoft.com/office/powerpoint/2010/main" val="405423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AAEDB-361F-8147-B4E0-C1A613C3E547}" type="datetimeFigureOut">
              <a:rPr lang="en-US" smtClean="0"/>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7C54B-15EE-6E4B-A737-7755672720FC}" type="slidenum">
              <a:rPr lang="en-US" smtClean="0"/>
              <a:t>‹#›</a:t>
            </a:fld>
            <a:endParaRPr lang="en-US"/>
          </a:p>
        </p:txBody>
      </p:sp>
    </p:spTree>
    <p:extLst>
      <p:ext uri="{BB962C8B-B14F-4D97-AF65-F5344CB8AC3E}">
        <p14:creationId xmlns:p14="http://schemas.microsoft.com/office/powerpoint/2010/main" val="68715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404416CF-B005-DC4A-B395-D21F2984FB24}" type="slidenum">
              <a:rPr lang="en-US"/>
              <a:pPr/>
              <a:t>‹#›</a:t>
            </a:fld>
            <a:endParaRPr lang="en-US"/>
          </a:p>
        </p:txBody>
      </p:sp>
    </p:spTree>
    <p:extLst>
      <p:ext uri="{BB962C8B-B14F-4D97-AF65-F5344CB8AC3E}">
        <p14:creationId xmlns:p14="http://schemas.microsoft.com/office/powerpoint/2010/main" val="517334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D504C64-0289-6C48-9E5D-CA7CAAC97B65}" type="slidenum">
              <a:rPr lang="en-US"/>
              <a:pPr/>
              <a:t>‹#›</a:t>
            </a:fld>
            <a:endParaRPr lang="en-US"/>
          </a:p>
        </p:txBody>
      </p:sp>
    </p:spTree>
    <p:extLst>
      <p:ext uri="{BB962C8B-B14F-4D97-AF65-F5344CB8AC3E}">
        <p14:creationId xmlns:p14="http://schemas.microsoft.com/office/powerpoint/2010/main" val="3555920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8E8B7C94-9AF8-644D-9A61-16B184559747}" type="slidenum">
              <a:rPr lang="en-US"/>
              <a:pPr/>
              <a:t>‹#›</a:t>
            </a:fld>
            <a:endParaRPr lang="en-US"/>
          </a:p>
        </p:txBody>
      </p:sp>
    </p:spTree>
    <p:extLst>
      <p:ext uri="{BB962C8B-B14F-4D97-AF65-F5344CB8AC3E}">
        <p14:creationId xmlns:p14="http://schemas.microsoft.com/office/powerpoint/2010/main" val="350949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AAEDB-361F-8147-B4E0-C1A613C3E547}" type="datetimeFigureOut">
              <a:rPr lang="en-US" smtClean="0"/>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7C54B-15EE-6E4B-A737-7755672720FC}" type="slidenum">
              <a:rPr lang="en-US" smtClean="0"/>
              <a:t>‹#›</a:t>
            </a:fld>
            <a:endParaRPr lang="en-US"/>
          </a:p>
        </p:txBody>
      </p:sp>
    </p:spTree>
    <p:extLst>
      <p:ext uri="{BB962C8B-B14F-4D97-AF65-F5344CB8AC3E}">
        <p14:creationId xmlns:p14="http://schemas.microsoft.com/office/powerpoint/2010/main" val="411327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AAEDB-361F-8147-B4E0-C1A613C3E547}" type="datetimeFigureOut">
              <a:rPr lang="en-US" smtClean="0"/>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7C54B-15EE-6E4B-A737-7755672720FC}" type="slidenum">
              <a:rPr lang="en-US" smtClean="0"/>
              <a:t>‹#›</a:t>
            </a:fld>
            <a:endParaRPr lang="en-US"/>
          </a:p>
        </p:txBody>
      </p:sp>
    </p:spTree>
    <p:extLst>
      <p:ext uri="{BB962C8B-B14F-4D97-AF65-F5344CB8AC3E}">
        <p14:creationId xmlns:p14="http://schemas.microsoft.com/office/powerpoint/2010/main" val="383358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FAAEDB-361F-8147-B4E0-C1A613C3E547}" type="datetimeFigureOut">
              <a:rPr lang="en-US" smtClean="0"/>
              <a:t>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7C54B-15EE-6E4B-A737-7755672720FC}" type="slidenum">
              <a:rPr lang="en-US" smtClean="0"/>
              <a:t>‹#›</a:t>
            </a:fld>
            <a:endParaRPr lang="en-US"/>
          </a:p>
        </p:txBody>
      </p:sp>
    </p:spTree>
    <p:extLst>
      <p:ext uri="{BB962C8B-B14F-4D97-AF65-F5344CB8AC3E}">
        <p14:creationId xmlns:p14="http://schemas.microsoft.com/office/powerpoint/2010/main" val="2384039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FAAEDB-361F-8147-B4E0-C1A613C3E547}" type="datetimeFigureOut">
              <a:rPr lang="en-US" smtClean="0"/>
              <a:t>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17C54B-15EE-6E4B-A737-7755672720FC}" type="slidenum">
              <a:rPr lang="en-US" smtClean="0"/>
              <a:t>‹#›</a:t>
            </a:fld>
            <a:endParaRPr lang="en-US"/>
          </a:p>
        </p:txBody>
      </p:sp>
    </p:spTree>
    <p:extLst>
      <p:ext uri="{BB962C8B-B14F-4D97-AF65-F5344CB8AC3E}">
        <p14:creationId xmlns:p14="http://schemas.microsoft.com/office/powerpoint/2010/main" val="166786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FAAEDB-361F-8147-B4E0-C1A613C3E547}" type="datetimeFigureOut">
              <a:rPr lang="en-US" smtClean="0"/>
              <a:t>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7C54B-15EE-6E4B-A737-7755672720FC}" type="slidenum">
              <a:rPr lang="en-US" smtClean="0"/>
              <a:t>‹#›</a:t>
            </a:fld>
            <a:endParaRPr lang="en-US"/>
          </a:p>
        </p:txBody>
      </p:sp>
    </p:spTree>
    <p:extLst>
      <p:ext uri="{BB962C8B-B14F-4D97-AF65-F5344CB8AC3E}">
        <p14:creationId xmlns:p14="http://schemas.microsoft.com/office/powerpoint/2010/main" val="149869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AAEDB-361F-8147-B4E0-C1A613C3E547}" type="datetimeFigureOut">
              <a:rPr lang="en-US" smtClean="0"/>
              <a:t>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7C54B-15EE-6E4B-A737-7755672720FC}" type="slidenum">
              <a:rPr lang="en-US" smtClean="0"/>
              <a:t>‹#›</a:t>
            </a:fld>
            <a:endParaRPr lang="en-US"/>
          </a:p>
        </p:txBody>
      </p:sp>
    </p:spTree>
    <p:extLst>
      <p:ext uri="{BB962C8B-B14F-4D97-AF65-F5344CB8AC3E}">
        <p14:creationId xmlns:p14="http://schemas.microsoft.com/office/powerpoint/2010/main" val="259606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AAEDB-361F-8147-B4E0-C1A613C3E547}" type="datetimeFigureOut">
              <a:rPr lang="en-US" smtClean="0"/>
              <a:t>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7C54B-15EE-6E4B-A737-7755672720FC}" type="slidenum">
              <a:rPr lang="en-US" smtClean="0"/>
              <a:t>‹#›</a:t>
            </a:fld>
            <a:endParaRPr lang="en-US"/>
          </a:p>
        </p:txBody>
      </p:sp>
    </p:spTree>
    <p:extLst>
      <p:ext uri="{BB962C8B-B14F-4D97-AF65-F5344CB8AC3E}">
        <p14:creationId xmlns:p14="http://schemas.microsoft.com/office/powerpoint/2010/main" val="278309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AAEDB-361F-8147-B4E0-C1A613C3E547}" type="datetimeFigureOut">
              <a:rPr lang="en-US" smtClean="0"/>
              <a:t>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7C54B-15EE-6E4B-A737-7755672720FC}" type="slidenum">
              <a:rPr lang="en-US" smtClean="0"/>
              <a:t>‹#›</a:t>
            </a:fld>
            <a:endParaRPr lang="en-US"/>
          </a:p>
        </p:txBody>
      </p:sp>
    </p:spTree>
    <p:extLst>
      <p:ext uri="{BB962C8B-B14F-4D97-AF65-F5344CB8AC3E}">
        <p14:creationId xmlns:p14="http://schemas.microsoft.com/office/powerpoint/2010/main" val="3547292554"/>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ook Antiqua"/>
              </a:defRPr>
            </a:lvl1pPr>
          </a:lstStyle>
          <a:p>
            <a:fld id="{6AFAAEDB-361F-8147-B4E0-C1A613C3E547}" type="datetimeFigureOut">
              <a:rPr lang="en-US" smtClean="0"/>
              <a:pPr/>
              <a:t>2/7/12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ook Antiqua"/>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Book Antiqua"/>
              </a:defRPr>
            </a:lvl1pPr>
          </a:lstStyle>
          <a:p>
            <a:fld id="{C517C54B-15EE-6E4B-A737-7755672720FC}" type="slidenum">
              <a:rPr lang="en-US" smtClean="0"/>
              <a:pPr/>
              <a:t>‹#›</a:t>
            </a:fld>
            <a:endParaRPr lang="en-US" dirty="0"/>
          </a:p>
        </p:txBody>
      </p:sp>
    </p:spTree>
    <p:extLst>
      <p:ext uri="{BB962C8B-B14F-4D97-AF65-F5344CB8AC3E}">
        <p14:creationId xmlns:p14="http://schemas.microsoft.com/office/powerpoint/2010/main" val="1666870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Lst>
  <p:txStyles>
    <p:titleStyle>
      <a:lvl1pPr algn="ctr" defTabSz="457200" rtl="0" eaLnBrk="1" latinLnBrk="0" hangingPunct="1">
        <a:spcBef>
          <a:spcPct val="0"/>
        </a:spcBef>
        <a:buNone/>
        <a:defRPr sz="4400" kern="1200">
          <a:solidFill>
            <a:schemeClr val="tx1"/>
          </a:solidFill>
          <a:latin typeface="Book Antiqu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Book Antiqu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Book Antiqu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Book Antiqu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Book Antiqu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Book Antiqu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6.xml"/><Relationship Id="rId5" Type="http://schemas.openxmlformats.org/officeDocument/2006/relationships/image" Target="../media/image18.emf"/></Relationships>
</file>

<file path=ppt/slides/_rels/slide2.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oleObject" Target="../embeddings/Microsoft_Word_97_-_2004_Document2.doc"/><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17.xml"/><Relationship Id="rId5"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oleObject" Target="../embeddings/Microsoft_Excel_97_-_2004_Worksheet3.xls"/><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19.xml"/><Relationship Id="rId5" Type="http://schemas.openxmlformats.org/officeDocument/2006/relationships/image" Target="../media/image21.emf"/></Relationships>
</file>

<file path=ppt/slides/_rels/slide23.xml.rels><?xml version="1.0" encoding="UTF-8" standalone="yes"?>
<Relationships xmlns="http://schemas.openxmlformats.org/package/2006/relationships"><Relationship Id="rId4" Type="http://schemas.openxmlformats.org/officeDocument/2006/relationships/oleObject" Target="../embeddings/Microsoft_Excel_97_-_2004_Worksheet4.xls"/><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20.xml"/><Relationship Id="rId5" Type="http://schemas.openxmlformats.org/officeDocument/2006/relationships/image" Target="../media/image22.emf"/></Relationships>
</file>

<file path=ppt/slides/_rels/slide24.xml.rels><?xml version="1.0" encoding="UTF-8" standalone="yes"?>
<Relationships xmlns="http://schemas.openxmlformats.org/package/2006/relationships"><Relationship Id="rId4" Type="http://schemas.openxmlformats.org/officeDocument/2006/relationships/oleObject" Target="../embeddings/Microsoft_Excel_97_-_2004_Worksheet5.xls"/><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21.xml"/><Relationship Id="rId5" Type="http://schemas.openxmlformats.org/officeDocument/2006/relationships/image" Target="../media/image23.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image" Target="../media/image3.JPG"/><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image" Target="../media/image6.jpg"/><Relationship Id="rId1" Type="http://schemas.openxmlformats.org/officeDocument/2006/relationships/slideLayout" Target="../slideLayouts/slideLayout12.xml"/><Relationship Id="rId2" Type="http://schemas.openxmlformats.org/officeDocument/2006/relationships/image" Target="../media/image4.jp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5"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585"/>
            <a:ext cx="7772400" cy="1470025"/>
          </a:xfrm>
        </p:spPr>
        <p:txBody>
          <a:bodyPr/>
          <a:lstStyle/>
          <a:p>
            <a:r>
              <a:rPr lang="en-US" dirty="0" smtClean="0">
                <a:latin typeface="Book Antiqua"/>
              </a:rPr>
              <a:t>Turning a Disciplinary Lens to Teaching and Learning</a:t>
            </a:r>
            <a:endParaRPr lang="en-US" dirty="0">
              <a:latin typeface="Book Antiqua"/>
            </a:endParaRPr>
          </a:p>
        </p:txBody>
      </p:sp>
      <p:sp>
        <p:nvSpPr>
          <p:cNvPr id="3" name="Subtitle 2"/>
          <p:cNvSpPr>
            <a:spLocks noGrp="1"/>
          </p:cNvSpPr>
          <p:nvPr>
            <p:ph type="subTitle" idx="1"/>
          </p:nvPr>
        </p:nvSpPr>
        <p:spPr>
          <a:xfrm>
            <a:off x="1371600" y="2898360"/>
            <a:ext cx="6400800" cy="1131371"/>
          </a:xfrm>
        </p:spPr>
        <p:txBody>
          <a:bodyPr>
            <a:normAutofit/>
          </a:bodyPr>
          <a:lstStyle/>
          <a:p>
            <a:r>
              <a:rPr lang="en-US" i="1" dirty="0" smtClean="0">
                <a:latin typeface="Book Antiqua"/>
              </a:rPr>
              <a:t>Preparing Tomorrow’s Professionals for a Complex World</a:t>
            </a:r>
            <a:endParaRPr lang="en-US" i="1" dirty="0">
              <a:latin typeface="Book Antiqua"/>
            </a:endParaRPr>
          </a:p>
        </p:txBody>
      </p:sp>
      <p:sp>
        <p:nvSpPr>
          <p:cNvPr id="4" name="TextBox 3"/>
          <p:cNvSpPr txBox="1"/>
          <p:nvPr/>
        </p:nvSpPr>
        <p:spPr>
          <a:xfrm>
            <a:off x="685800" y="5358718"/>
            <a:ext cx="7995374" cy="1107996"/>
          </a:xfrm>
          <a:prstGeom prst="rect">
            <a:avLst/>
          </a:prstGeom>
          <a:solidFill>
            <a:schemeClr val="accent1">
              <a:lumMod val="20000"/>
              <a:lumOff val="80000"/>
            </a:schemeClr>
          </a:solidFill>
        </p:spPr>
        <p:txBody>
          <a:bodyPr wrap="square" rtlCol="0">
            <a:spAutoFit/>
          </a:bodyPr>
          <a:lstStyle/>
          <a:p>
            <a:r>
              <a:rPr lang="en-US" sz="2200" dirty="0">
                <a:solidFill>
                  <a:srgbClr val="000000"/>
                </a:solidFill>
                <a:latin typeface="Book Antiqua" charset="0"/>
              </a:rPr>
              <a:t>T</a:t>
            </a:r>
            <a:r>
              <a:rPr lang="en-US" sz="2200" dirty="0" smtClean="0">
                <a:solidFill>
                  <a:srgbClr val="000000"/>
                </a:solidFill>
                <a:latin typeface="Book Antiqua" charset="0"/>
              </a:rPr>
              <a:t>he integrity of the discipline leads to a sense of what is best for the students. The community expects no less from us; and we expect no less from ourselves.</a:t>
            </a:r>
            <a:r>
              <a:rPr lang="ja-JP" altLang="en-US" sz="2200" dirty="0" smtClean="0">
                <a:solidFill>
                  <a:srgbClr val="000000"/>
                </a:solidFill>
                <a:latin typeface="Book Antiqua" charset="0"/>
              </a:rPr>
              <a:t>”</a:t>
            </a:r>
            <a:r>
              <a:rPr lang="en-US" sz="2200" dirty="0" smtClean="0">
                <a:solidFill>
                  <a:srgbClr val="000000"/>
                </a:solidFill>
                <a:latin typeface="Book Antiqua" charset="0"/>
              </a:rPr>
              <a:t>  </a:t>
            </a:r>
            <a:r>
              <a:rPr lang="en-US" sz="2200" i="1" dirty="0" smtClean="0">
                <a:solidFill>
                  <a:srgbClr val="000000"/>
                </a:solidFill>
                <a:latin typeface="Book Antiqua" charset="0"/>
              </a:rPr>
              <a:t>Lee Shulman</a:t>
            </a:r>
            <a:endParaRPr lang="en-US" sz="2200" i="1" dirty="0" smtClean="0">
              <a:latin typeface="Book Antiqua" charset="0"/>
            </a:endParaRPr>
          </a:p>
        </p:txBody>
      </p:sp>
      <p:sp>
        <p:nvSpPr>
          <p:cNvPr id="5" name="TextBox 4"/>
          <p:cNvSpPr txBox="1"/>
          <p:nvPr/>
        </p:nvSpPr>
        <p:spPr>
          <a:xfrm>
            <a:off x="211671" y="4268565"/>
            <a:ext cx="8777012" cy="400110"/>
          </a:xfrm>
          <a:prstGeom prst="rect">
            <a:avLst/>
          </a:prstGeom>
          <a:solidFill>
            <a:srgbClr val="800000"/>
          </a:solidFill>
        </p:spPr>
        <p:txBody>
          <a:bodyPr wrap="none" rtlCol="0">
            <a:spAutoFit/>
          </a:bodyPr>
          <a:lstStyle/>
          <a:p>
            <a:r>
              <a:rPr lang="en-US" sz="2000" dirty="0" smtClean="0">
                <a:solidFill>
                  <a:srgbClr val="EEECE1"/>
                </a:solidFill>
                <a:latin typeface="Book Antiqua"/>
                <a:cs typeface="Book Antiqua"/>
              </a:rPr>
              <a:t>Whitney M. Schlegel, Biology Department, Indiana University Bloomington</a:t>
            </a:r>
            <a:endParaRPr lang="en-US" sz="2000" dirty="0">
              <a:solidFill>
                <a:srgbClr val="EEECE1"/>
              </a:solidFill>
              <a:latin typeface="Book Antiqua"/>
              <a:cs typeface="Book Antiqua"/>
            </a:endParaRPr>
          </a:p>
        </p:txBody>
      </p:sp>
    </p:spTree>
    <p:extLst>
      <p:ext uri="{BB962C8B-B14F-4D97-AF65-F5344CB8AC3E}">
        <p14:creationId xmlns:p14="http://schemas.microsoft.com/office/powerpoint/2010/main" val="24702701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ultiplechoice"/>
          <p:cNvPicPr>
            <a:picLocks noChangeAspect="1" noChangeArrowheads="1"/>
          </p:cNvPicPr>
          <p:nvPr/>
        </p:nvPicPr>
        <p:blipFill>
          <a:blip r:embed="rId3">
            <a:lum bright="-6000"/>
            <a:extLst>
              <a:ext uri="{28A0092B-C50C-407E-A947-70E740481C1C}">
                <a14:useLocalDpi xmlns:a14="http://schemas.microsoft.com/office/drawing/2010/main" val="0"/>
              </a:ext>
            </a:extLst>
          </a:blip>
          <a:srcRect l="18153" t="28000" r="17230" b="33444"/>
          <a:stretch>
            <a:fillRect/>
          </a:stretch>
        </p:blipFill>
        <p:spPr bwMode="auto">
          <a:xfrm>
            <a:off x="1066800" y="304800"/>
            <a:ext cx="5181600" cy="3162300"/>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1143000" y="3657600"/>
            <a:ext cx="6553200"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200" dirty="0">
                <a:latin typeface="Book Antiqua"/>
                <a:cs typeface="Book Antiqua"/>
              </a:rPr>
              <a:t>-Highly Motivated		</a:t>
            </a:r>
          </a:p>
          <a:p>
            <a:pPr>
              <a:spcBef>
                <a:spcPct val="50000"/>
              </a:spcBef>
            </a:pPr>
            <a:r>
              <a:rPr lang="en-US" sz="2200" dirty="0">
                <a:latin typeface="Book Antiqua"/>
                <a:cs typeface="Book Antiqua"/>
              </a:rPr>
              <a:t>-Extremely Competitive</a:t>
            </a:r>
          </a:p>
          <a:p>
            <a:pPr>
              <a:spcBef>
                <a:spcPct val="50000"/>
              </a:spcBef>
            </a:pPr>
            <a:r>
              <a:rPr lang="en-US" sz="2200" dirty="0">
                <a:latin typeface="Book Antiqua"/>
                <a:cs typeface="Book Antiqua"/>
              </a:rPr>
              <a:t>-Exclusively Junior/ Senior, Pre-Professional</a:t>
            </a:r>
          </a:p>
          <a:p>
            <a:pPr>
              <a:spcBef>
                <a:spcPct val="50000"/>
              </a:spcBef>
            </a:pPr>
            <a:r>
              <a:rPr lang="en-US" sz="2200" dirty="0">
                <a:latin typeface="Book Antiqua"/>
                <a:cs typeface="Book Antiqua"/>
              </a:rPr>
              <a:t>-Science (Biology) Majors</a:t>
            </a:r>
          </a:p>
          <a:p>
            <a:pPr>
              <a:spcBef>
                <a:spcPct val="50000"/>
              </a:spcBef>
            </a:pPr>
            <a:r>
              <a:rPr lang="en-US" sz="2200" dirty="0">
                <a:latin typeface="Book Antiqua"/>
                <a:cs typeface="Book Antiqua"/>
              </a:rPr>
              <a:t>-Gifted at Memorization</a:t>
            </a:r>
          </a:p>
        </p:txBody>
      </p:sp>
      <p:sp>
        <p:nvSpPr>
          <p:cNvPr id="9222" name="Text Box 6"/>
          <p:cNvSpPr txBox="1">
            <a:spLocks noChangeArrowheads="1"/>
          </p:cNvSpPr>
          <p:nvPr/>
        </p:nvSpPr>
        <p:spPr bwMode="auto">
          <a:xfrm rot="1814817">
            <a:off x="5549900" y="4049713"/>
            <a:ext cx="3611563" cy="58896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b="1" dirty="0">
                <a:solidFill>
                  <a:schemeClr val="accent1"/>
                </a:solidFill>
                <a:latin typeface="Book Antiqua"/>
              </a:rPr>
              <a:t>THE STUDENTS?</a:t>
            </a:r>
            <a:endParaRPr lang="en-US" dirty="0">
              <a:latin typeface="Book Antiqua"/>
            </a:endParaRPr>
          </a:p>
        </p:txBody>
      </p:sp>
    </p:spTree>
    <p:extLst>
      <p:ext uri="{BB962C8B-B14F-4D97-AF65-F5344CB8AC3E}">
        <p14:creationId xmlns:p14="http://schemas.microsoft.com/office/powerpoint/2010/main" val="548142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6248400" y="1600200"/>
            <a:ext cx="2057400" cy="762000"/>
          </a:xfrm>
          <a:prstGeom prst="bevel">
            <a:avLst>
              <a:gd name="adj" fmla="val 12500"/>
            </a:avLst>
          </a:prstGeom>
          <a:solidFill>
            <a:srgbClr val="FF945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rgbClr val="291A10"/>
                </a:solidFill>
                <a:latin typeface="Book Antiqua"/>
              </a:rPr>
              <a:t>PROCESS</a:t>
            </a:r>
          </a:p>
        </p:txBody>
      </p:sp>
      <p:sp>
        <p:nvSpPr>
          <p:cNvPr id="48131" name="AutoShape 3"/>
          <p:cNvSpPr>
            <a:spLocks noChangeArrowheads="1"/>
          </p:cNvSpPr>
          <p:nvPr/>
        </p:nvSpPr>
        <p:spPr bwMode="auto">
          <a:xfrm>
            <a:off x="609600" y="1600200"/>
            <a:ext cx="2057400" cy="762000"/>
          </a:xfrm>
          <a:prstGeom prst="bevel">
            <a:avLst>
              <a:gd name="adj" fmla="val 12500"/>
            </a:avLst>
          </a:prstGeom>
          <a:solidFill>
            <a:srgbClr val="FF945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b="1" dirty="0">
              <a:solidFill>
                <a:srgbClr val="291A10"/>
              </a:solidFill>
              <a:latin typeface="Book Antiqua"/>
            </a:endParaRPr>
          </a:p>
          <a:p>
            <a:pPr algn="ctr"/>
            <a:r>
              <a:rPr lang="en-US" b="1" dirty="0">
                <a:solidFill>
                  <a:srgbClr val="291A10"/>
                </a:solidFill>
                <a:latin typeface="Book Antiqua"/>
              </a:rPr>
              <a:t>CONTENT</a:t>
            </a:r>
          </a:p>
          <a:p>
            <a:pPr algn="ctr"/>
            <a:endParaRPr lang="en-US" dirty="0">
              <a:latin typeface="Book Antiqua"/>
            </a:endParaRPr>
          </a:p>
        </p:txBody>
      </p:sp>
      <p:sp>
        <p:nvSpPr>
          <p:cNvPr id="48132" name="AutoShape 4"/>
          <p:cNvSpPr>
            <a:spLocks noChangeArrowheads="1"/>
          </p:cNvSpPr>
          <p:nvPr/>
        </p:nvSpPr>
        <p:spPr bwMode="auto">
          <a:xfrm>
            <a:off x="1828800" y="457200"/>
            <a:ext cx="5410200" cy="838200"/>
          </a:xfrm>
          <a:prstGeom prst="bevel">
            <a:avLst>
              <a:gd name="adj" fmla="val 12500"/>
            </a:avLst>
          </a:prstGeom>
          <a:solidFill>
            <a:srgbClr val="CDC7C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rgbClr val="291A10"/>
                </a:solidFill>
                <a:latin typeface="Book Antiqua"/>
              </a:rPr>
              <a:t>STUDENT LEARNING</a:t>
            </a:r>
          </a:p>
        </p:txBody>
      </p:sp>
      <p:sp>
        <p:nvSpPr>
          <p:cNvPr id="48133" name="AutoShape 5"/>
          <p:cNvSpPr>
            <a:spLocks noChangeArrowheads="1"/>
          </p:cNvSpPr>
          <p:nvPr/>
        </p:nvSpPr>
        <p:spPr bwMode="auto">
          <a:xfrm>
            <a:off x="685800" y="2743200"/>
            <a:ext cx="3048000" cy="1066800"/>
          </a:xfrm>
          <a:prstGeom prst="bevel">
            <a:avLst>
              <a:gd name="adj" fmla="val 12500"/>
            </a:avLst>
          </a:prstGeom>
          <a:solidFill>
            <a:srgbClr val="FFBF5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rgbClr val="000000"/>
                </a:solidFill>
                <a:latin typeface="Book Antiqua"/>
              </a:rPr>
              <a:t>HUMAN </a:t>
            </a:r>
          </a:p>
          <a:p>
            <a:pPr algn="ctr"/>
            <a:r>
              <a:rPr lang="en-US" b="1" dirty="0">
                <a:solidFill>
                  <a:srgbClr val="000000"/>
                </a:solidFill>
                <a:latin typeface="Book Antiqua"/>
              </a:rPr>
              <a:t>PHYSIOLOGY</a:t>
            </a:r>
          </a:p>
        </p:txBody>
      </p:sp>
      <p:sp>
        <p:nvSpPr>
          <p:cNvPr id="48134" name="AutoShape 6"/>
          <p:cNvSpPr>
            <a:spLocks noChangeArrowheads="1"/>
          </p:cNvSpPr>
          <p:nvPr/>
        </p:nvSpPr>
        <p:spPr bwMode="auto">
          <a:xfrm>
            <a:off x="3962400" y="2667000"/>
            <a:ext cx="2209800" cy="685800"/>
          </a:xfrm>
          <a:prstGeom prst="bevel">
            <a:avLst>
              <a:gd name="adj" fmla="val 12500"/>
            </a:avLst>
          </a:prstGeom>
          <a:solidFill>
            <a:srgbClr val="FFBF5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rgbClr val="000000"/>
                </a:solidFill>
                <a:latin typeface="Book Antiqua"/>
              </a:rPr>
              <a:t>TEAM-BASED</a:t>
            </a:r>
          </a:p>
        </p:txBody>
      </p:sp>
      <p:sp>
        <p:nvSpPr>
          <p:cNvPr id="48135" name="AutoShape 7"/>
          <p:cNvSpPr>
            <a:spLocks noChangeArrowheads="1"/>
          </p:cNvSpPr>
          <p:nvPr/>
        </p:nvSpPr>
        <p:spPr bwMode="auto">
          <a:xfrm>
            <a:off x="6400800" y="2667000"/>
            <a:ext cx="2209800" cy="685800"/>
          </a:xfrm>
          <a:prstGeom prst="bevel">
            <a:avLst>
              <a:gd name="adj" fmla="val 12500"/>
            </a:avLst>
          </a:prstGeom>
          <a:solidFill>
            <a:srgbClr val="FFBF5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rgbClr val="000000"/>
                </a:solidFill>
                <a:latin typeface="Book Antiqua"/>
              </a:rPr>
              <a:t>CASE-BASED</a:t>
            </a:r>
          </a:p>
        </p:txBody>
      </p:sp>
      <p:sp>
        <p:nvSpPr>
          <p:cNvPr id="48136" name="AutoShape 8"/>
          <p:cNvSpPr>
            <a:spLocks noChangeArrowheads="1"/>
          </p:cNvSpPr>
          <p:nvPr/>
        </p:nvSpPr>
        <p:spPr bwMode="auto">
          <a:xfrm>
            <a:off x="457200" y="5715000"/>
            <a:ext cx="3124200" cy="533400"/>
          </a:xfrm>
          <a:prstGeom prst="bevel">
            <a:avLst>
              <a:gd name="adj" fmla="val 12500"/>
            </a:avLst>
          </a:prstGeom>
          <a:solidFill>
            <a:srgbClr val="71985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rgbClr val="000000"/>
                </a:solidFill>
                <a:latin typeface="Book Antiqua"/>
              </a:rPr>
              <a:t>HOMEOSTASIS</a:t>
            </a:r>
            <a:endParaRPr lang="en-US" dirty="0">
              <a:latin typeface="Book Antiqua"/>
            </a:endParaRPr>
          </a:p>
        </p:txBody>
      </p:sp>
      <p:sp>
        <p:nvSpPr>
          <p:cNvPr id="48137" name="AutoShape 9"/>
          <p:cNvSpPr>
            <a:spLocks noChangeArrowheads="1"/>
          </p:cNvSpPr>
          <p:nvPr/>
        </p:nvSpPr>
        <p:spPr bwMode="auto">
          <a:xfrm>
            <a:off x="381000" y="4038600"/>
            <a:ext cx="4419600" cy="609600"/>
          </a:xfrm>
          <a:prstGeom prst="bevel">
            <a:avLst>
              <a:gd name="adj" fmla="val 12500"/>
            </a:avLst>
          </a:prstGeom>
          <a:solidFill>
            <a:srgbClr val="71985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rgbClr val="000000"/>
                </a:solidFill>
                <a:latin typeface="Book Antiqua"/>
              </a:rPr>
              <a:t>INTERNAL ENVIRONMENT</a:t>
            </a:r>
            <a:endParaRPr lang="en-US" dirty="0">
              <a:latin typeface="Book Antiqua"/>
            </a:endParaRPr>
          </a:p>
        </p:txBody>
      </p:sp>
      <p:sp>
        <p:nvSpPr>
          <p:cNvPr id="48138" name="AutoShape 10"/>
          <p:cNvSpPr>
            <a:spLocks noChangeArrowheads="1"/>
          </p:cNvSpPr>
          <p:nvPr/>
        </p:nvSpPr>
        <p:spPr bwMode="auto">
          <a:xfrm>
            <a:off x="2895600" y="1447800"/>
            <a:ext cx="3124200" cy="114300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gradFill rotWithShape="0">
            <a:gsLst>
              <a:gs pos="0">
                <a:srgbClr val="BE844A"/>
              </a:gs>
              <a:gs pos="100000">
                <a:srgbClr val="BE844A">
                  <a:gamma/>
                  <a:shade val="46275"/>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139" name="AutoShape 11"/>
          <p:cNvSpPr>
            <a:spLocks noChangeArrowheads="1"/>
          </p:cNvSpPr>
          <p:nvPr/>
        </p:nvSpPr>
        <p:spPr bwMode="auto">
          <a:xfrm>
            <a:off x="5105400" y="3505200"/>
            <a:ext cx="3505200" cy="1905000"/>
          </a:xfrm>
          <a:prstGeom prst="bevel">
            <a:avLst>
              <a:gd name="adj" fmla="val 12500"/>
            </a:avLst>
          </a:prstGeom>
          <a:solidFill>
            <a:srgbClr val="71985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rgbClr val="000000"/>
                </a:solidFill>
                <a:latin typeface="Book Antiqua"/>
              </a:rPr>
              <a:t>SKILLS</a:t>
            </a:r>
          </a:p>
          <a:p>
            <a:pPr algn="ctr"/>
            <a:r>
              <a:rPr lang="en-US" sz="1800" b="1" dirty="0">
                <a:solidFill>
                  <a:srgbClr val="000000"/>
                </a:solidFill>
                <a:latin typeface="Book Antiqua"/>
              </a:rPr>
              <a:t>PROBLEM-SOLVING</a:t>
            </a:r>
          </a:p>
          <a:p>
            <a:pPr algn="ctr"/>
            <a:r>
              <a:rPr lang="en-US" sz="1800" b="1" dirty="0">
                <a:solidFill>
                  <a:srgbClr val="000000"/>
                </a:solidFill>
                <a:latin typeface="Book Antiqua"/>
              </a:rPr>
              <a:t>COMMUNICATION</a:t>
            </a:r>
          </a:p>
          <a:p>
            <a:pPr algn="ctr"/>
            <a:r>
              <a:rPr lang="en-US" sz="1800" b="1" dirty="0">
                <a:solidFill>
                  <a:srgbClr val="000000"/>
                </a:solidFill>
                <a:latin typeface="Book Antiqua"/>
              </a:rPr>
              <a:t>EVIDENCE-BASED</a:t>
            </a:r>
          </a:p>
          <a:p>
            <a:pPr algn="ctr"/>
            <a:r>
              <a:rPr lang="en-US" sz="1800" b="1" dirty="0">
                <a:solidFill>
                  <a:srgbClr val="000000"/>
                </a:solidFill>
                <a:latin typeface="Book Antiqua"/>
              </a:rPr>
              <a:t> REASONING</a:t>
            </a:r>
            <a:endParaRPr lang="en-US" dirty="0">
              <a:latin typeface="Book Antiqua"/>
            </a:endParaRPr>
          </a:p>
        </p:txBody>
      </p:sp>
      <p:sp>
        <p:nvSpPr>
          <p:cNvPr id="48140" name="AutoShape 12"/>
          <p:cNvSpPr>
            <a:spLocks noChangeArrowheads="1"/>
          </p:cNvSpPr>
          <p:nvPr/>
        </p:nvSpPr>
        <p:spPr bwMode="auto">
          <a:xfrm>
            <a:off x="4343400" y="5562600"/>
            <a:ext cx="4267200" cy="838200"/>
          </a:xfrm>
          <a:prstGeom prst="bevel">
            <a:avLst>
              <a:gd name="adj" fmla="val 12500"/>
            </a:avLst>
          </a:prstGeom>
          <a:solidFill>
            <a:srgbClr val="CDC7C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rgbClr val="000000"/>
                </a:solidFill>
                <a:latin typeface="Book Antiqua"/>
              </a:rPr>
              <a:t>DISCIPLINARY </a:t>
            </a:r>
            <a:r>
              <a:rPr lang="en-US" b="1" dirty="0" smtClean="0">
                <a:solidFill>
                  <a:srgbClr val="000000"/>
                </a:solidFill>
                <a:latin typeface="Book Antiqua"/>
              </a:rPr>
              <a:t>THINKER</a:t>
            </a:r>
          </a:p>
          <a:p>
            <a:pPr algn="ctr"/>
            <a:r>
              <a:rPr lang="en-US" b="1" dirty="0" smtClean="0">
                <a:solidFill>
                  <a:srgbClr val="000000"/>
                </a:solidFill>
                <a:latin typeface="Book Antiqua"/>
              </a:rPr>
              <a:t>DISCIPLINARY PROFESSIONAL</a:t>
            </a:r>
            <a:endParaRPr lang="en-US" dirty="0">
              <a:latin typeface="Book Antiqua"/>
            </a:endParaRPr>
          </a:p>
        </p:txBody>
      </p:sp>
      <p:sp>
        <p:nvSpPr>
          <p:cNvPr id="48141" name="AutoShape 13"/>
          <p:cNvSpPr>
            <a:spLocks noChangeArrowheads="1"/>
          </p:cNvSpPr>
          <p:nvPr/>
        </p:nvSpPr>
        <p:spPr bwMode="auto">
          <a:xfrm>
            <a:off x="457200" y="4953000"/>
            <a:ext cx="3657600" cy="533400"/>
          </a:xfrm>
          <a:prstGeom prst="bevel">
            <a:avLst>
              <a:gd name="adj" fmla="val 12500"/>
            </a:avLst>
          </a:prstGeom>
          <a:solidFill>
            <a:srgbClr val="71985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rgbClr val="000000"/>
                </a:solidFill>
                <a:latin typeface="Book Antiqua"/>
              </a:rPr>
              <a:t>ORGAN SYSTEMS</a:t>
            </a:r>
            <a:endParaRPr lang="en-US" dirty="0">
              <a:latin typeface="Book Antiqua"/>
            </a:endParaRPr>
          </a:p>
        </p:txBody>
      </p:sp>
    </p:spTree>
    <p:extLst>
      <p:ext uri="{BB962C8B-B14F-4D97-AF65-F5344CB8AC3E}">
        <p14:creationId xmlns:p14="http://schemas.microsoft.com/office/powerpoint/2010/main" val="32579291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000" b="1" i="1"/>
              <a:t/>
            </a:r>
            <a:br>
              <a:rPr lang="en-US" sz="2000" b="1" i="1"/>
            </a:br>
            <a:endParaRPr lang="en-US" sz="2000" b="1" i="1"/>
          </a:p>
        </p:txBody>
      </p:sp>
      <p:sp>
        <p:nvSpPr>
          <p:cNvPr id="10243" name="Rectangle 3"/>
          <p:cNvSpPr>
            <a:spLocks noGrp="1" noChangeArrowheads="1"/>
          </p:cNvSpPr>
          <p:nvPr>
            <p:ph type="body" sz="half" idx="2"/>
          </p:nvPr>
        </p:nvSpPr>
        <p:spPr>
          <a:xfrm>
            <a:off x="4018856" y="1981199"/>
            <a:ext cx="4926707" cy="2330775"/>
          </a:xfrm>
          <a:noFill/>
          <a:ln w="28575">
            <a:solidFill>
              <a:srgbClr val="FF9456"/>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60000"/>
              </a:lnSpc>
              <a:buSzPct val="125000"/>
              <a:buFont typeface="Wingdings" charset="0"/>
              <a:buNone/>
            </a:pPr>
            <a:endParaRPr kumimoji="1" lang="en-US" sz="2800" dirty="0">
              <a:solidFill>
                <a:srgbClr val="CDC7C2"/>
              </a:solidFill>
            </a:endParaRPr>
          </a:p>
          <a:p>
            <a:pPr>
              <a:buSzPct val="75000"/>
            </a:pPr>
            <a:r>
              <a:rPr kumimoji="1" lang="en-US" sz="2400" dirty="0"/>
              <a:t>Students are placed in teams of  5 at the start of the semester</a:t>
            </a:r>
          </a:p>
          <a:p>
            <a:pPr>
              <a:buSzPct val="75000"/>
            </a:pPr>
            <a:r>
              <a:rPr kumimoji="1" lang="en-US" sz="2400" dirty="0"/>
              <a:t>Teams are randomly assigned and controlled for gender only.</a:t>
            </a:r>
            <a:endParaRPr kumimoji="1" lang="en-US" sz="2400" dirty="0">
              <a:solidFill>
                <a:srgbClr val="CDC7C2"/>
              </a:solidFill>
            </a:endParaRPr>
          </a:p>
        </p:txBody>
      </p:sp>
      <p:sp>
        <p:nvSpPr>
          <p:cNvPr id="10244" name="Rectangle 4"/>
          <p:cNvSpPr>
            <a:spLocks noChangeArrowheads="1"/>
          </p:cNvSpPr>
          <p:nvPr/>
        </p:nvSpPr>
        <p:spPr bwMode="auto">
          <a:xfrm>
            <a:off x="403717" y="51332"/>
            <a:ext cx="8031766" cy="1569660"/>
          </a:xfrm>
          <a:prstGeom prst="rect">
            <a:avLst/>
          </a:prstGeom>
          <a:solidFill>
            <a:schemeClr val="accent1">
              <a:lumMod val="20000"/>
              <a:lumOff val="80000"/>
            </a:schemeClr>
          </a:solidFill>
          <a:ln>
            <a:noFill/>
          </a:ln>
          <a:effectLst/>
        </p:spPr>
        <p:txBody>
          <a:bodyPr wrap="none">
            <a:spAutoFit/>
          </a:bodyPr>
          <a:lstStyle/>
          <a:p>
            <a:pPr algn="ctr"/>
            <a:r>
              <a:rPr lang="en-US" sz="4800" b="1" dirty="0">
                <a:latin typeface="Book Antiqua"/>
                <a:cs typeface="Book Antiqua"/>
              </a:rPr>
              <a:t>TEAM-BASED LEARNING</a:t>
            </a:r>
          </a:p>
          <a:p>
            <a:pPr algn="ctr"/>
            <a:r>
              <a:rPr lang="en-US" sz="4800" b="1" dirty="0">
                <a:latin typeface="Book Antiqua"/>
                <a:cs typeface="Book Antiqua"/>
              </a:rPr>
              <a:t>ENVIRONMENT </a:t>
            </a:r>
            <a:endParaRPr lang="en-US" sz="4800" b="1" i="1" dirty="0">
              <a:latin typeface="Book Antiqua"/>
              <a:cs typeface="Book Antiqua"/>
            </a:endParaRPr>
          </a:p>
        </p:txBody>
      </p:sp>
      <p:pic>
        <p:nvPicPr>
          <p:cNvPr id="10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535017"/>
            <a:ext cx="3962400" cy="1749425"/>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41870" y="2193313"/>
            <a:ext cx="3429000" cy="1919287"/>
          </a:xfrm>
        </p:spPr>
      </p:pic>
    </p:spTree>
    <p:extLst>
      <p:ext uri="{BB962C8B-B14F-4D97-AF65-F5344CB8AC3E}">
        <p14:creationId xmlns:p14="http://schemas.microsoft.com/office/powerpoint/2010/main" val="4193591206"/>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52113" y="304800"/>
            <a:ext cx="6553200" cy="1371600"/>
          </a:xfrm>
          <a:solidFill>
            <a:srgbClr val="DCE6F2"/>
          </a:solidFill>
        </p:spPr>
        <p:txBody>
          <a:bodyPr>
            <a:normAutofit fontScale="90000"/>
          </a:bodyPr>
          <a:lstStyle/>
          <a:p>
            <a:r>
              <a:rPr lang="en-US" b="1" dirty="0"/>
              <a:t>STUDENT </a:t>
            </a:r>
            <a:br>
              <a:rPr lang="en-US" b="1" dirty="0"/>
            </a:br>
            <a:r>
              <a:rPr lang="en-US" b="1" dirty="0"/>
              <a:t>SEMESTER TEAMS</a:t>
            </a:r>
            <a:endParaRPr lang="en-US" dirty="0"/>
          </a:p>
        </p:txBody>
      </p:sp>
      <p:sp>
        <p:nvSpPr>
          <p:cNvPr id="75780" name="Rectangle 4"/>
          <p:cNvSpPr>
            <a:spLocks noGrp="1" noChangeArrowheads="1"/>
          </p:cNvSpPr>
          <p:nvPr>
            <p:ph type="body" sz="half" idx="2"/>
          </p:nvPr>
        </p:nvSpPr>
        <p:spPr>
          <a:xfrm>
            <a:off x="5135563" y="1981200"/>
            <a:ext cx="3810000" cy="4419600"/>
          </a:xfrm>
        </p:spPr>
        <p:txBody>
          <a:bodyPr/>
          <a:lstStyle/>
          <a:p>
            <a:pPr marL="512763" indent="-512763">
              <a:lnSpc>
                <a:spcPct val="90000"/>
              </a:lnSpc>
              <a:buSzPct val="100000"/>
            </a:pPr>
            <a:r>
              <a:rPr kumimoji="1" lang="en-US" sz="2800" dirty="0"/>
              <a:t>Case Study Discussion</a:t>
            </a:r>
          </a:p>
          <a:p>
            <a:pPr marL="512763" indent="-512763">
              <a:lnSpc>
                <a:spcPct val="90000"/>
              </a:lnSpc>
              <a:buSzPct val="100000"/>
            </a:pPr>
            <a:r>
              <a:rPr kumimoji="1" lang="en-US" sz="2800" dirty="0"/>
              <a:t>Laboratory Exercises </a:t>
            </a:r>
          </a:p>
          <a:p>
            <a:pPr marL="512763" indent="-512763">
              <a:lnSpc>
                <a:spcPct val="90000"/>
              </a:lnSpc>
              <a:buSzPct val="100000"/>
            </a:pPr>
            <a:r>
              <a:rPr kumimoji="1" lang="en-US" sz="2800" dirty="0"/>
              <a:t>Lab Reports</a:t>
            </a:r>
          </a:p>
          <a:p>
            <a:pPr marL="512763" indent="-512763">
              <a:lnSpc>
                <a:spcPct val="90000"/>
              </a:lnSpc>
              <a:buSzPct val="100000"/>
            </a:pPr>
            <a:r>
              <a:rPr kumimoji="1" lang="en-US" sz="2800" dirty="0"/>
              <a:t>Case Study Reports</a:t>
            </a:r>
          </a:p>
          <a:p>
            <a:pPr marL="512763" indent="-512763">
              <a:lnSpc>
                <a:spcPct val="90000"/>
              </a:lnSpc>
              <a:buSzPct val="100000"/>
            </a:pPr>
            <a:r>
              <a:rPr kumimoji="1" lang="en-US" sz="2800" dirty="0"/>
              <a:t>Electronic Portfolio</a:t>
            </a:r>
          </a:p>
          <a:p>
            <a:pPr marL="512763" indent="-512763">
              <a:lnSpc>
                <a:spcPct val="90000"/>
              </a:lnSpc>
              <a:buSzPct val="100000"/>
            </a:pPr>
            <a:r>
              <a:rPr kumimoji="1" lang="en-US" sz="2800" dirty="0" smtClean="0"/>
              <a:t>Exams</a:t>
            </a:r>
          </a:p>
          <a:p>
            <a:pPr marL="512763" indent="-512763">
              <a:lnSpc>
                <a:spcPct val="90000"/>
              </a:lnSpc>
              <a:buSzPct val="100000"/>
            </a:pPr>
            <a:r>
              <a:rPr kumimoji="1" lang="en-US" sz="2800" dirty="0" smtClean="0"/>
              <a:t>Inquiry Project</a:t>
            </a:r>
            <a:endParaRPr lang="en-US" sz="2400" dirty="0"/>
          </a:p>
        </p:txBody>
      </p:sp>
      <p:pic>
        <p:nvPicPr>
          <p:cNvPr id="75781"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33525" y="1981200"/>
            <a:ext cx="3089275" cy="4114800"/>
          </a:xfrm>
        </p:spPr>
      </p:pic>
    </p:spTree>
    <p:extLst>
      <p:ext uri="{BB962C8B-B14F-4D97-AF65-F5344CB8AC3E}">
        <p14:creationId xmlns:p14="http://schemas.microsoft.com/office/powerpoint/2010/main" val="7063669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81922" y="304800"/>
            <a:ext cx="8183562" cy="1905000"/>
          </a:xfrm>
          <a:solidFill>
            <a:srgbClr val="DCE6F2"/>
          </a:solidFill>
        </p:spPr>
        <p:txBody>
          <a:bodyPr>
            <a:normAutofit fontScale="90000"/>
          </a:bodyPr>
          <a:lstStyle/>
          <a:p>
            <a:r>
              <a:rPr lang="en-US" b="1" dirty="0"/>
              <a:t>Time Management in the Team-Based and Case-Based Learning Environment</a:t>
            </a:r>
            <a:endParaRPr lang="en-US" dirty="0"/>
          </a:p>
        </p:txBody>
      </p:sp>
      <p:sp>
        <p:nvSpPr>
          <p:cNvPr id="62467" name="Rectangle 3"/>
          <p:cNvSpPr>
            <a:spLocks noGrp="1" noChangeArrowheads="1"/>
          </p:cNvSpPr>
          <p:nvPr>
            <p:ph type="body" sz="half" idx="1"/>
          </p:nvPr>
        </p:nvSpPr>
        <p:spPr>
          <a:xfrm>
            <a:off x="642509" y="2259388"/>
            <a:ext cx="3810000" cy="4114800"/>
          </a:xfrm>
        </p:spPr>
        <p:txBody>
          <a:bodyPr/>
          <a:lstStyle/>
          <a:p>
            <a:pPr>
              <a:buFont typeface="Wingdings" charset="0"/>
              <a:buNone/>
            </a:pPr>
            <a:r>
              <a:rPr lang="en-US" sz="3600" b="1" dirty="0"/>
              <a:t>In Class</a:t>
            </a:r>
          </a:p>
          <a:p>
            <a:r>
              <a:rPr lang="en-US" dirty="0"/>
              <a:t>Mini-Lectures</a:t>
            </a:r>
          </a:p>
          <a:p>
            <a:r>
              <a:rPr lang="en-US" dirty="0"/>
              <a:t>Team Case work</a:t>
            </a:r>
          </a:p>
          <a:p>
            <a:r>
              <a:rPr lang="en-US" dirty="0"/>
              <a:t>Whole Class Case Work </a:t>
            </a:r>
          </a:p>
          <a:p>
            <a:pPr lvl="1"/>
            <a:r>
              <a:rPr lang="en-US" dirty="0"/>
              <a:t>Grand </a:t>
            </a:r>
            <a:r>
              <a:rPr lang="en-US" dirty="0" smtClean="0"/>
              <a:t>Rounds</a:t>
            </a:r>
            <a:endParaRPr lang="en-US" dirty="0"/>
          </a:p>
          <a:p>
            <a:r>
              <a:rPr lang="en-US" dirty="0"/>
              <a:t>Peer Review</a:t>
            </a:r>
          </a:p>
          <a:p>
            <a:r>
              <a:rPr lang="en-US" dirty="0"/>
              <a:t>Exams</a:t>
            </a:r>
          </a:p>
        </p:txBody>
      </p:sp>
      <p:sp>
        <p:nvSpPr>
          <p:cNvPr id="62468" name="Rectangle 4"/>
          <p:cNvSpPr>
            <a:spLocks noGrp="1" noChangeArrowheads="1"/>
          </p:cNvSpPr>
          <p:nvPr>
            <p:ph type="body" sz="half" idx="2"/>
          </p:nvPr>
        </p:nvSpPr>
        <p:spPr>
          <a:xfrm>
            <a:off x="5135563" y="2215614"/>
            <a:ext cx="3810000" cy="4322907"/>
          </a:xfrm>
        </p:spPr>
        <p:txBody>
          <a:bodyPr>
            <a:normAutofit lnSpcReduction="10000"/>
          </a:bodyPr>
          <a:lstStyle/>
          <a:p>
            <a:pPr>
              <a:buFont typeface="Wingdings" charset="0"/>
              <a:buNone/>
            </a:pPr>
            <a:r>
              <a:rPr lang="en-US" sz="3600" b="1" dirty="0"/>
              <a:t>Outside Class</a:t>
            </a:r>
          </a:p>
          <a:p>
            <a:r>
              <a:rPr lang="en-US" dirty="0"/>
              <a:t>Team Lab Reports</a:t>
            </a:r>
          </a:p>
          <a:p>
            <a:r>
              <a:rPr lang="en-US" dirty="0"/>
              <a:t>Team Case Reports</a:t>
            </a:r>
          </a:p>
          <a:p>
            <a:r>
              <a:rPr lang="en-US" dirty="0"/>
              <a:t>Preparation for Class and Exams</a:t>
            </a:r>
          </a:p>
          <a:p>
            <a:r>
              <a:rPr lang="en-US" dirty="0"/>
              <a:t>Evaluation and Reflection</a:t>
            </a:r>
          </a:p>
          <a:p>
            <a:r>
              <a:rPr lang="en-US" dirty="0"/>
              <a:t>Team E-</a:t>
            </a:r>
            <a:r>
              <a:rPr lang="en-US" dirty="0" smtClean="0"/>
              <a:t>Chart</a:t>
            </a:r>
          </a:p>
          <a:p>
            <a:r>
              <a:rPr lang="en-US" dirty="0" smtClean="0"/>
              <a:t>Inquiry Project</a:t>
            </a:r>
            <a:endParaRPr lang="en-US" dirty="0"/>
          </a:p>
        </p:txBody>
      </p:sp>
    </p:spTree>
    <p:extLst>
      <p:ext uri="{BB962C8B-B14F-4D97-AF65-F5344CB8AC3E}">
        <p14:creationId xmlns:p14="http://schemas.microsoft.com/office/powerpoint/2010/main" val="2069105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876800" y="228600"/>
            <a:ext cx="3886200" cy="1981200"/>
          </a:xfrm>
          <a:solidFill>
            <a:srgbClr val="DCE6F2"/>
          </a:solidFill>
        </p:spPr>
        <p:txBody>
          <a:bodyPr>
            <a:normAutofit fontScale="90000"/>
          </a:bodyPr>
          <a:lstStyle/>
          <a:p>
            <a:r>
              <a:rPr lang="en-US" sz="4000" b="1" dirty="0">
                <a:solidFill>
                  <a:srgbClr val="000000"/>
                </a:solidFill>
              </a:rPr>
              <a:t>LISTENING TO THE STUDENT VOICE</a:t>
            </a:r>
          </a:p>
        </p:txBody>
      </p:sp>
      <p:sp>
        <p:nvSpPr>
          <p:cNvPr id="87043" name="Rectangle 3"/>
          <p:cNvSpPr>
            <a:spLocks noGrp="1" noChangeArrowheads="1"/>
          </p:cNvSpPr>
          <p:nvPr>
            <p:ph type="body" idx="1"/>
          </p:nvPr>
        </p:nvSpPr>
        <p:spPr>
          <a:xfrm>
            <a:off x="473237" y="484160"/>
            <a:ext cx="4114800" cy="5638800"/>
          </a:xfrm>
          <a:ln w="19050">
            <a:solidFill>
              <a:srgbClr val="5918BB"/>
            </a:solidFill>
            <a:miter lim="800000"/>
            <a:headEnd/>
            <a:tailEnd/>
          </a:ln>
        </p:spPr>
        <p:txBody>
          <a:bodyPr>
            <a:normAutofit lnSpcReduction="10000"/>
          </a:bodyPr>
          <a:lstStyle/>
          <a:p>
            <a:pPr>
              <a:lnSpc>
                <a:spcPct val="90000"/>
              </a:lnSpc>
            </a:pPr>
            <a:r>
              <a:rPr lang="en-US" sz="2800" dirty="0"/>
              <a:t>I am more motivated than my group members.</a:t>
            </a:r>
          </a:p>
          <a:p>
            <a:pPr>
              <a:lnSpc>
                <a:spcPct val="90000"/>
              </a:lnSpc>
            </a:pPr>
            <a:r>
              <a:rPr lang="en-US" sz="2800" dirty="0"/>
              <a:t>My group will hinder my ability to get the grade I want in this course.</a:t>
            </a:r>
          </a:p>
          <a:p>
            <a:pPr>
              <a:lnSpc>
                <a:spcPct val="90000"/>
              </a:lnSpc>
            </a:pPr>
            <a:r>
              <a:rPr lang="en-US" sz="2800" dirty="0"/>
              <a:t>I have a better science background than my group members.</a:t>
            </a:r>
          </a:p>
          <a:p>
            <a:pPr>
              <a:lnSpc>
                <a:spcPct val="90000"/>
              </a:lnSpc>
            </a:pPr>
            <a:r>
              <a:rPr lang="en-US" sz="2800" dirty="0"/>
              <a:t>My schedule is too busy to try to study with other people.  I study much better on my own.</a:t>
            </a:r>
            <a:endParaRPr lang="en-US" dirty="0"/>
          </a:p>
        </p:txBody>
      </p:sp>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362200"/>
            <a:ext cx="3505200" cy="2147888"/>
          </a:xfrm>
          <a:prstGeom prst="rect">
            <a:avLst/>
          </a:prstGeom>
          <a:noFill/>
          <a:extLst>
            <a:ext uri="{909E8E84-426E-40dd-AFC4-6F175D3DCCD1}">
              <a14:hiddenFill xmlns:a14="http://schemas.microsoft.com/office/drawing/2010/main">
                <a:solidFill>
                  <a:srgbClr val="FFFFFF"/>
                </a:solidFill>
              </a14:hiddenFill>
            </a:ext>
          </a:extLst>
        </p:spPr>
      </p:pic>
      <p:sp>
        <p:nvSpPr>
          <p:cNvPr id="87045" name="Rectangle 5"/>
          <p:cNvSpPr>
            <a:spLocks noChangeArrowheads="1"/>
          </p:cNvSpPr>
          <p:nvPr/>
        </p:nvSpPr>
        <p:spPr bwMode="auto">
          <a:xfrm>
            <a:off x="5334000" y="4876800"/>
            <a:ext cx="3429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dirty="0">
                <a:solidFill>
                  <a:srgbClr val="000000"/>
                </a:solidFill>
                <a:latin typeface="Book Antiqua"/>
              </a:rPr>
              <a:t>Recognize Peers But Do Not Know Names</a:t>
            </a:r>
            <a:r>
              <a:rPr lang="en-US" b="1" dirty="0" smtClean="0">
                <a:solidFill>
                  <a:srgbClr val="000000"/>
                </a:solidFill>
                <a:latin typeface="Book Antiqua"/>
              </a:rPr>
              <a:t>…</a:t>
            </a:r>
            <a:endParaRPr lang="en-US" b="1" dirty="0">
              <a:solidFill>
                <a:srgbClr val="000000"/>
              </a:solidFill>
              <a:latin typeface="Book Antiqua"/>
            </a:endParaRPr>
          </a:p>
          <a:p>
            <a:pPr>
              <a:spcBef>
                <a:spcPct val="50000"/>
              </a:spcBef>
            </a:pPr>
            <a:r>
              <a:rPr lang="en-US" b="1" dirty="0" smtClean="0">
                <a:solidFill>
                  <a:srgbClr val="000000"/>
                </a:solidFill>
                <a:latin typeface="Book Antiqua"/>
              </a:rPr>
              <a:t>Students do not know how to work in teams!</a:t>
            </a:r>
            <a:endParaRPr lang="en-US" b="1" dirty="0">
              <a:solidFill>
                <a:srgbClr val="000000"/>
              </a:solidFill>
              <a:latin typeface="Book Antiqua"/>
            </a:endParaRPr>
          </a:p>
        </p:txBody>
      </p:sp>
    </p:spTree>
    <p:extLst>
      <p:ext uri="{BB962C8B-B14F-4D97-AF65-F5344CB8AC3E}">
        <p14:creationId xmlns:p14="http://schemas.microsoft.com/office/powerpoint/2010/main" val="401740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78868" y="174962"/>
            <a:ext cx="4343400" cy="1219200"/>
          </a:xfrm>
          <a:solidFill>
            <a:schemeClr val="accent1">
              <a:lumMod val="20000"/>
              <a:lumOff val="80000"/>
            </a:schemeClr>
          </a:solidFill>
        </p:spPr>
        <p:txBody>
          <a:bodyPr>
            <a:normAutofit fontScale="90000"/>
          </a:bodyPr>
          <a:lstStyle/>
          <a:p>
            <a:r>
              <a:rPr kumimoji="1" lang="en-US" sz="6000" b="1" dirty="0">
                <a:solidFill>
                  <a:srgbClr val="000000"/>
                </a:solidFill>
              </a:rPr>
              <a:t>Question?</a:t>
            </a:r>
            <a:br>
              <a:rPr kumimoji="1" lang="en-US" sz="6000" b="1" dirty="0">
                <a:solidFill>
                  <a:srgbClr val="000000"/>
                </a:solidFill>
              </a:rPr>
            </a:br>
            <a:endParaRPr kumimoji="1" lang="en-US" sz="4000" dirty="0">
              <a:solidFill>
                <a:srgbClr val="000000"/>
              </a:solidFill>
            </a:endParaRPr>
          </a:p>
        </p:txBody>
      </p:sp>
      <p:sp>
        <p:nvSpPr>
          <p:cNvPr id="14339" name="Rectangle 3"/>
          <p:cNvSpPr>
            <a:spLocks noGrp="1" noChangeArrowheads="1"/>
          </p:cNvSpPr>
          <p:nvPr>
            <p:ph type="body" idx="1"/>
          </p:nvPr>
        </p:nvSpPr>
        <p:spPr>
          <a:xfrm>
            <a:off x="990600" y="1600200"/>
            <a:ext cx="7954963" cy="4953000"/>
          </a:xfrm>
        </p:spPr>
        <p:txBody>
          <a:bodyPr>
            <a:normAutofit fontScale="85000" lnSpcReduction="20000"/>
          </a:bodyPr>
          <a:lstStyle/>
          <a:p>
            <a:pPr marL="0" indent="0">
              <a:lnSpc>
                <a:spcPct val="90000"/>
              </a:lnSpc>
              <a:spcBef>
                <a:spcPct val="0"/>
              </a:spcBef>
              <a:buClrTx/>
              <a:buFont typeface="Wingdings" charset="0"/>
              <a:buNone/>
            </a:pPr>
            <a:r>
              <a:rPr lang="en-US" sz="2800" b="1" u="sng" dirty="0" smtClean="0">
                <a:cs typeface="Book Antiqua"/>
              </a:rPr>
              <a:t>Observation:</a:t>
            </a:r>
            <a:r>
              <a:rPr lang="en-US" sz="2800" b="1" dirty="0" smtClean="0">
                <a:cs typeface="Book Antiqua"/>
              </a:rPr>
              <a:t>  </a:t>
            </a:r>
            <a:r>
              <a:rPr lang="en-US" sz="2800" b="1" i="1" dirty="0" smtClean="0">
                <a:cs typeface="Book Antiqua"/>
              </a:rPr>
              <a:t>My </a:t>
            </a:r>
            <a:r>
              <a:rPr lang="en-US" sz="2800" b="1" i="1" dirty="0">
                <a:cs typeface="Book Antiqua"/>
              </a:rPr>
              <a:t>Students Do Not Necessarily Know How To Intellectually Engage In Focused, Discipline-Based Discussion within Small Groups Comprised of Their Peers.</a:t>
            </a:r>
          </a:p>
          <a:p>
            <a:pPr marL="0" indent="0">
              <a:lnSpc>
                <a:spcPct val="90000"/>
              </a:lnSpc>
              <a:spcBef>
                <a:spcPct val="0"/>
              </a:spcBef>
              <a:buClrTx/>
              <a:buFont typeface="Wingdings" charset="0"/>
              <a:buNone/>
            </a:pPr>
            <a:endParaRPr lang="en-US" sz="2800" b="1" dirty="0">
              <a:cs typeface="Book Antiqua"/>
            </a:endParaRPr>
          </a:p>
          <a:p>
            <a:pPr marL="0" indent="0">
              <a:lnSpc>
                <a:spcPct val="90000"/>
              </a:lnSpc>
              <a:spcBef>
                <a:spcPct val="0"/>
              </a:spcBef>
              <a:buClrTx/>
              <a:buFont typeface="Wingdings" charset="0"/>
              <a:buNone/>
            </a:pPr>
            <a:r>
              <a:rPr lang="en-US" b="1" dirty="0">
                <a:solidFill>
                  <a:srgbClr val="000000"/>
                </a:solidFill>
                <a:cs typeface="Book Antiqua"/>
              </a:rPr>
              <a:t>Can I help </a:t>
            </a:r>
            <a:r>
              <a:rPr lang="en-US" b="1" dirty="0" smtClean="0">
                <a:solidFill>
                  <a:srgbClr val="000000"/>
                </a:solidFill>
                <a:cs typeface="Book Antiqua"/>
              </a:rPr>
              <a:t>students </a:t>
            </a:r>
            <a:r>
              <a:rPr lang="en-US" b="1" dirty="0">
                <a:solidFill>
                  <a:srgbClr val="000000"/>
                </a:solidFill>
                <a:cs typeface="Book Antiqua"/>
              </a:rPr>
              <a:t>to learn how to work collaboratively and guide their own learning in </a:t>
            </a:r>
            <a:r>
              <a:rPr lang="en-US" b="1" dirty="0" smtClean="0">
                <a:solidFill>
                  <a:srgbClr val="000000"/>
                </a:solidFill>
                <a:cs typeface="Book Antiqua"/>
              </a:rPr>
              <a:t>the discipline of physiology and science more broadly using a </a:t>
            </a:r>
            <a:r>
              <a:rPr lang="en-US" b="1" dirty="0">
                <a:solidFill>
                  <a:srgbClr val="000000"/>
                </a:solidFill>
                <a:cs typeface="Book Antiqua"/>
              </a:rPr>
              <a:t>case-</a:t>
            </a:r>
            <a:r>
              <a:rPr lang="en-US" b="1" dirty="0" smtClean="0">
                <a:solidFill>
                  <a:srgbClr val="000000"/>
                </a:solidFill>
                <a:cs typeface="Book Antiqua"/>
              </a:rPr>
              <a:t>based and </a:t>
            </a:r>
            <a:r>
              <a:rPr lang="en-US" b="1" dirty="0">
                <a:solidFill>
                  <a:srgbClr val="000000"/>
                </a:solidFill>
                <a:cs typeface="Book Antiqua"/>
              </a:rPr>
              <a:t>team-based learning environment? </a:t>
            </a:r>
            <a:endParaRPr lang="en-US" b="1" dirty="0" smtClean="0">
              <a:solidFill>
                <a:srgbClr val="000000"/>
              </a:solidFill>
              <a:cs typeface="Book Antiqua"/>
            </a:endParaRPr>
          </a:p>
          <a:p>
            <a:pPr marL="0" indent="0">
              <a:lnSpc>
                <a:spcPct val="90000"/>
              </a:lnSpc>
              <a:spcBef>
                <a:spcPct val="0"/>
              </a:spcBef>
              <a:buClrTx/>
              <a:buFont typeface="Wingdings" charset="0"/>
              <a:buNone/>
            </a:pPr>
            <a:endParaRPr lang="en-US" b="1" dirty="0">
              <a:solidFill>
                <a:srgbClr val="000000"/>
              </a:solidFill>
              <a:cs typeface="Book Antiqua"/>
            </a:endParaRPr>
          </a:p>
          <a:p>
            <a:pPr marL="0" indent="0">
              <a:lnSpc>
                <a:spcPct val="90000"/>
              </a:lnSpc>
              <a:spcBef>
                <a:spcPct val="0"/>
              </a:spcBef>
              <a:buClrTx/>
              <a:buFont typeface="Wingdings" charset="0"/>
              <a:buNone/>
            </a:pPr>
            <a:r>
              <a:rPr lang="en-US" b="1" dirty="0" smtClean="0">
                <a:solidFill>
                  <a:srgbClr val="000000"/>
                </a:solidFill>
                <a:cs typeface="Book Antiqua"/>
              </a:rPr>
              <a:t>How </a:t>
            </a:r>
            <a:r>
              <a:rPr lang="en-US" b="1" dirty="0">
                <a:solidFill>
                  <a:srgbClr val="000000"/>
                </a:solidFill>
                <a:cs typeface="Book Antiqua"/>
              </a:rPr>
              <a:t>will I know if I have enhanced their </a:t>
            </a:r>
            <a:r>
              <a:rPr lang="en-US" b="1" dirty="0" smtClean="0">
                <a:solidFill>
                  <a:srgbClr val="000000"/>
                </a:solidFill>
                <a:cs typeface="Book Antiqua"/>
              </a:rPr>
              <a:t>learning and specifically their ability to critically evaluate evidence/data and employ evidence-based reasoning to solve complex, unstructured problems? </a:t>
            </a:r>
            <a:endParaRPr lang="en-US" b="1" dirty="0">
              <a:solidFill>
                <a:srgbClr val="000000"/>
              </a:solidFill>
              <a:cs typeface="Book Antiqua"/>
            </a:endParaRPr>
          </a:p>
        </p:txBody>
      </p:sp>
    </p:spTree>
    <p:extLst>
      <p:ext uri="{BB962C8B-B14F-4D97-AF65-F5344CB8AC3E}">
        <p14:creationId xmlns:p14="http://schemas.microsoft.com/office/powerpoint/2010/main" val="134131323"/>
      </p:ext>
    </p:extLst>
  </p:cSld>
  <p:clrMapOvr>
    <a:masterClrMapping/>
  </p:clrMapOvr>
  <p:transition xmlns:p14="http://schemas.microsoft.com/office/powerpoint/2010/main">
    <p:pull dir="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74859" y="139769"/>
            <a:ext cx="7772400" cy="1143000"/>
          </a:xfrm>
          <a:solidFill>
            <a:srgbClr val="DCE6F2"/>
          </a:solidFill>
        </p:spPr>
        <p:txBody>
          <a:bodyPr/>
          <a:lstStyle/>
          <a:p>
            <a:r>
              <a:rPr lang="en-US" b="1" dirty="0"/>
              <a:t>SEMESTER EXAMS</a:t>
            </a:r>
            <a:endParaRPr lang="en-US" dirty="0"/>
          </a:p>
        </p:txBody>
      </p:sp>
      <p:sp>
        <p:nvSpPr>
          <p:cNvPr id="76803" name="Rectangle 3"/>
          <p:cNvSpPr>
            <a:spLocks noGrp="1" noChangeArrowheads="1"/>
          </p:cNvSpPr>
          <p:nvPr>
            <p:ph type="body" sz="half" idx="1"/>
          </p:nvPr>
        </p:nvSpPr>
        <p:spPr>
          <a:xfrm>
            <a:off x="838200" y="1447799"/>
            <a:ext cx="8107363" cy="2670175"/>
          </a:xfrm>
        </p:spPr>
        <p:txBody>
          <a:bodyPr>
            <a:noAutofit/>
          </a:bodyPr>
          <a:lstStyle/>
          <a:p>
            <a:pPr>
              <a:lnSpc>
                <a:spcPct val="90000"/>
              </a:lnSpc>
              <a:buClr>
                <a:schemeClr val="tx1"/>
              </a:buClr>
            </a:pPr>
            <a:r>
              <a:rPr lang="en-US" sz="2400" dirty="0">
                <a:solidFill>
                  <a:srgbClr val="000000"/>
                </a:solidFill>
              </a:rPr>
              <a:t>Four Semester exams, case-based and all objective format, are designed to examine students' ability to apply their problem-solving, critical thinking, and team skills to organ system physiology.</a:t>
            </a:r>
          </a:p>
          <a:p>
            <a:pPr algn="just">
              <a:lnSpc>
                <a:spcPct val="90000"/>
              </a:lnSpc>
              <a:buClr>
                <a:schemeClr val="tx1"/>
              </a:buClr>
            </a:pPr>
            <a:r>
              <a:rPr lang="en-US" sz="2400" dirty="0">
                <a:solidFill>
                  <a:srgbClr val="000000"/>
                </a:solidFill>
              </a:rPr>
              <a:t>Semester exams are given during a 2-hour class period. </a:t>
            </a:r>
          </a:p>
          <a:p>
            <a:pPr lvl="1" algn="just">
              <a:lnSpc>
                <a:spcPct val="90000"/>
              </a:lnSpc>
              <a:buClr>
                <a:schemeClr val="tx1"/>
              </a:buClr>
            </a:pPr>
            <a:r>
              <a:rPr lang="en-US" sz="2400" dirty="0">
                <a:solidFill>
                  <a:srgbClr val="000000"/>
                </a:solidFill>
              </a:rPr>
              <a:t>Hour 1:  Individual</a:t>
            </a:r>
          </a:p>
          <a:p>
            <a:pPr lvl="1">
              <a:lnSpc>
                <a:spcPct val="90000"/>
              </a:lnSpc>
              <a:buClr>
                <a:schemeClr val="tx1"/>
              </a:buClr>
            </a:pPr>
            <a:r>
              <a:rPr lang="en-US" sz="2400" dirty="0">
                <a:solidFill>
                  <a:srgbClr val="000000"/>
                </a:solidFill>
              </a:rPr>
              <a:t>Hour 2:  Team</a:t>
            </a:r>
          </a:p>
        </p:txBody>
      </p:sp>
      <p:pic>
        <p:nvPicPr>
          <p:cNvPr id="76805"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4191000"/>
            <a:ext cx="3886200" cy="1770063"/>
          </a:xfrm>
        </p:spPr>
      </p:pic>
      <p:sp>
        <p:nvSpPr>
          <p:cNvPr id="76808" name="Text Box 8"/>
          <p:cNvSpPr txBox="1">
            <a:spLocks noChangeArrowheads="1"/>
          </p:cNvSpPr>
          <p:nvPr/>
        </p:nvSpPr>
        <p:spPr bwMode="auto">
          <a:xfrm>
            <a:off x="250843" y="4117975"/>
            <a:ext cx="470215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61913">
              <a:defRPr sz="2400">
                <a:solidFill>
                  <a:schemeClr val="tx1"/>
                </a:solidFill>
                <a:latin typeface="Times" charset="0"/>
                <a:ea typeface="ＭＳ Ｐゴシック" charset="0"/>
              </a:defRPr>
            </a:lvl1pPr>
            <a:lvl2pPr marL="52387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buClr>
                <a:schemeClr val="bg2"/>
              </a:buClr>
              <a:buSzPct val="160000"/>
            </a:pPr>
            <a:r>
              <a:rPr lang="en-US" dirty="0">
                <a:solidFill>
                  <a:srgbClr val="000000"/>
                </a:solidFill>
                <a:latin typeface="Book Antiqua"/>
              </a:rPr>
              <a:t> </a:t>
            </a:r>
            <a:r>
              <a:rPr lang="en-US" dirty="0" smtClean="0">
                <a:solidFill>
                  <a:srgbClr val="000000"/>
                </a:solidFill>
                <a:latin typeface="Book Antiqua"/>
              </a:rPr>
              <a:t>   25 </a:t>
            </a:r>
            <a:r>
              <a:rPr lang="en-US" dirty="0">
                <a:solidFill>
                  <a:srgbClr val="000000"/>
                </a:solidFill>
                <a:latin typeface="Book Antiqua"/>
              </a:rPr>
              <a:t>questions on exam</a:t>
            </a:r>
          </a:p>
          <a:p>
            <a:r>
              <a:rPr lang="en-US" dirty="0">
                <a:solidFill>
                  <a:srgbClr val="000000"/>
                </a:solidFill>
                <a:latin typeface="Book Antiqua"/>
              </a:rPr>
              <a:t>    Each question:  2 points</a:t>
            </a:r>
          </a:p>
          <a:p>
            <a:r>
              <a:rPr lang="en-US" dirty="0">
                <a:solidFill>
                  <a:srgbClr val="000000"/>
                </a:solidFill>
                <a:latin typeface="Book Antiqua"/>
              </a:rPr>
              <a:t>    </a:t>
            </a:r>
            <a:r>
              <a:rPr lang="en-US" dirty="0" smtClean="0">
                <a:solidFill>
                  <a:srgbClr val="000000"/>
                </a:solidFill>
                <a:latin typeface="Book Antiqua"/>
              </a:rPr>
              <a:t>Individual </a:t>
            </a:r>
            <a:r>
              <a:rPr lang="en-US" dirty="0">
                <a:solidFill>
                  <a:srgbClr val="000000"/>
                </a:solidFill>
                <a:latin typeface="Book Antiqua"/>
              </a:rPr>
              <a:t>exam: 50 </a:t>
            </a:r>
            <a:r>
              <a:rPr lang="en-US" dirty="0" err="1" smtClean="0">
                <a:solidFill>
                  <a:srgbClr val="000000"/>
                </a:solidFill>
                <a:latin typeface="Book Antiqua"/>
              </a:rPr>
              <a:t>pts</a:t>
            </a:r>
            <a:r>
              <a:rPr lang="en-US" dirty="0" smtClean="0">
                <a:solidFill>
                  <a:srgbClr val="000000"/>
                </a:solidFill>
                <a:latin typeface="Book Antiqua"/>
              </a:rPr>
              <a:t>**</a:t>
            </a:r>
            <a:endParaRPr lang="en-US" dirty="0">
              <a:solidFill>
                <a:srgbClr val="000000"/>
              </a:solidFill>
              <a:latin typeface="Book Antiqua"/>
            </a:endParaRPr>
          </a:p>
          <a:p>
            <a:r>
              <a:rPr lang="en-US" dirty="0">
                <a:solidFill>
                  <a:srgbClr val="000000"/>
                </a:solidFill>
                <a:latin typeface="Book Antiqua"/>
              </a:rPr>
              <a:t>    </a:t>
            </a:r>
            <a:r>
              <a:rPr lang="en-US" dirty="0" smtClean="0">
                <a:solidFill>
                  <a:srgbClr val="000000"/>
                </a:solidFill>
                <a:latin typeface="Book Antiqua"/>
              </a:rPr>
              <a:t>Team </a:t>
            </a:r>
            <a:r>
              <a:rPr lang="en-US" dirty="0">
                <a:solidFill>
                  <a:srgbClr val="000000"/>
                </a:solidFill>
                <a:latin typeface="Book Antiqua"/>
              </a:rPr>
              <a:t>exam:  50 </a:t>
            </a:r>
            <a:r>
              <a:rPr lang="en-US" dirty="0" err="1" smtClean="0">
                <a:solidFill>
                  <a:srgbClr val="000000"/>
                </a:solidFill>
                <a:latin typeface="Book Antiqua"/>
              </a:rPr>
              <a:t>pts</a:t>
            </a:r>
            <a:r>
              <a:rPr lang="en-US" dirty="0" smtClean="0">
                <a:solidFill>
                  <a:srgbClr val="000000"/>
                </a:solidFill>
                <a:latin typeface="Book Antiqua"/>
              </a:rPr>
              <a:t>**</a:t>
            </a:r>
            <a:endParaRPr lang="en-US" dirty="0">
              <a:solidFill>
                <a:srgbClr val="000000"/>
              </a:solidFill>
              <a:latin typeface="Book Antiqua"/>
            </a:endParaRPr>
          </a:p>
          <a:p>
            <a:endParaRPr lang="en-US" dirty="0">
              <a:solidFill>
                <a:srgbClr val="000000"/>
              </a:solidFill>
              <a:latin typeface="Book Antiqua"/>
            </a:endParaRPr>
          </a:p>
          <a:p>
            <a:r>
              <a:rPr lang="en-US" dirty="0">
                <a:solidFill>
                  <a:srgbClr val="000000"/>
                </a:solidFill>
                <a:latin typeface="Book Antiqua"/>
              </a:rPr>
              <a:t>Total Possible Points:  </a:t>
            </a:r>
            <a:r>
              <a:rPr lang="en-US" dirty="0" smtClean="0">
                <a:solidFill>
                  <a:srgbClr val="000000"/>
                </a:solidFill>
                <a:latin typeface="Book Antiqua"/>
              </a:rPr>
              <a:t>100 points</a:t>
            </a:r>
            <a:endParaRPr lang="en-US" dirty="0">
              <a:solidFill>
                <a:srgbClr val="000000"/>
              </a:solidFill>
              <a:latin typeface="Book Antiqua"/>
            </a:endParaRPr>
          </a:p>
        </p:txBody>
      </p:sp>
    </p:spTree>
    <p:extLst>
      <p:ext uri="{BB962C8B-B14F-4D97-AF65-F5344CB8AC3E}">
        <p14:creationId xmlns:p14="http://schemas.microsoft.com/office/powerpoint/2010/main" val="1765713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68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68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680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6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P spid="7680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2404" y="282521"/>
            <a:ext cx="7924800" cy="1447800"/>
          </a:xfrm>
          <a:solidFill>
            <a:srgbClr val="DCE6F2"/>
          </a:solidFill>
        </p:spPr>
        <p:txBody>
          <a:bodyPr>
            <a:normAutofit fontScale="90000"/>
          </a:bodyPr>
          <a:lstStyle/>
          <a:p>
            <a:r>
              <a:rPr lang="en-US" sz="5400" b="1" dirty="0">
                <a:solidFill>
                  <a:srgbClr val="000000"/>
                </a:solidFill>
              </a:rPr>
              <a:t>Engage Students In Reflective Practice</a:t>
            </a:r>
            <a:endParaRPr lang="en-US" dirty="0">
              <a:solidFill>
                <a:srgbClr val="000000"/>
              </a:solidFill>
            </a:endParaRPr>
          </a:p>
        </p:txBody>
      </p:sp>
      <p:sp>
        <p:nvSpPr>
          <p:cNvPr id="20483" name="Rectangle 3"/>
          <p:cNvSpPr>
            <a:spLocks noGrp="1" noChangeArrowheads="1"/>
          </p:cNvSpPr>
          <p:nvPr>
            <p:ph type="body" sz="half" idx="2"/>
          </p:nvPr>
        </p:nvSpPr>
        <p:spPr/>
        <p:txBody>
          <a:bodyPr/>
          <a:lstStyle/>
          <a:p>
            <a:endParaRPr lang="en-US" sz="2800" dirty="0"/>
          </a:p>
          <a:p>
            <a:pPr>
              <a:buSzPct val="75000"/>
            </a:pPr>
            <a:r>
              <a:rPr lang="en-US" sz="4400" dirty="0"/>
              <a:t>Team</a:t>
            </a:r>
          </a:p>
          <a:p>
            <a:pPr>
              <a:buSzPct val="75000"/>
            </a:pPr>
            <a:r>
              <a:rPr lang="en-US" sz="4400" dirty="0"/>
              <a:t>Peer</a:t>
            </a:r>
            <a:endParaRPr lang="en-US" sz="4000" dirty="0"/>
          </a:p>
          <a:p>
            <a:pPr>
              <a:buFont typeface="Wingdings" charset="0"/>
              <a:buNone/>
            </a:pPr>
            <a:endParaRPr lang="en-US" sz="2800" dirty="0"/>
          </a:p>
        </p:txBody>
      </p:sp>
      <p:pic>
        <p:nvPicPr>
          <p:cNvPr id="20484" name="Picture 4"/>
          <p:cNvPicPr>
            <a:picLocks noGrp="1" noChangeAspect="1" noChangeArrowheads="1"/>
          </p:cNvPicPr>
          <p:nvPr>
            <p:ph sz="half" idx="1"/>
          </p:nvPr>
        </p:nvPicPr>
        <p:blipFill>
          <a:blip r:embed="rId3">
            <a:lum bright="-30000" contrast="60000"/>
            <a:extLst>
              <a:ext uri="{28A0092B-C50C-407E-A947-70E740481C1C}">
                <a14:useLocalDpi xmlns:a14="http://schemas.microsoft.com/office/drawing/2010/main" val="0"/>
              </a:ext>
            </a:extLst>
          </a:blip>
          <a:srcRect l="2155" r="50000" b="61778"/>
          <a:stretch>
            <a:fillRect/>
          </a:stretch>
        </p:blipFill>
        <p:spPr>
          <a:xfrm>
            <a:off x="1238250" y="2057400"/>
            <a:ext cx="3790950" cy="4191000"/>
          </a:xfrm>
          <a:ln/>
        </p:spPr>
      </p:pic>
      <p:sp>
        <p:nvSpPr>
          <p:cNvPr id="20487" name="Text Box 7"/>
          <p:cNvSpPr txBox="1">
            <a:spLocks noChangeArrowheads="1"/>
          </p:cNvSpPr>
          <p:nvPr/>
        </p:nvSpPr>
        <p:spPr bwMode="auto">
          <a:xfrm>
            <a:off x="5029200" y="4800600"/>
            <a:ext cx="3657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5400" b="1" dirty="0">
                <a:solidFill>
                  <a:schemeClr val="hlink"/>
                </a:solidFill>
                <a:effectLst>
                  <a:outerShdw blurRad="38100" dist="38100" dir="2700000" algn="tl">
                    <a:srgbClr val="DDDDDD"/>
                  </a:outerShdw>
                </a:effectLst>
                <a:latin typeface="Book Antiqua"/>
              </a:rPr>
              <a:t>Evaluation</a:t>
            </a:r>
          </a:p>
        </p:txBody>
      </p:sp>
    </p:spTree>
    <p:extLst>
      <p:ext uri="{BB962C8B-B14F-4D97-AF65-F5344CB8AC3E}">
        <p14:creationId xmlns:p14="http://schemas.microsoft.com/office/powerpoint/2010/main" val="3558513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P spid="2048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574675" y="228600"/>
          <a:ext cx="5405438" cy="6400800"/>
        </p:xfrm>
        <a:graphic>
          <a:graphicData uri="http://schemas.openxmlformats.org/presentationml/2006/ole">
            <mc:AlternateContent xmlns:mc="http://schemas.openxmlformats.org/markup-compatibility/2006">
              <mc:Choice xmlns:v="urn:schemas-microsoft-com:vml" Requires="v">
                <p:oleObj spid="_x0000_s32792" name="Document" r:id="rId4" imgW="5943600" imgH="7040881" progId="Word.Document.8">
                  <p:embed/>
                </p:oleObj>
              </mc:Choice>
              <mc:Fallback>
                <p:oleObj name="Document" r:id="rId4" imgW="5943600" imgH="704088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 y="228600"/>
                        <a:ext cx="5405438" cy="6400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1507" name="Text Box 3"/>
          <p:cNvSpPr txBox="1">
            <a:spLocks noChangeArrowheads="1"/>
          </p:cNvSpPr>
          <p:nvPr/>
        </p:nvSpPr>
        <p:spPr bwMode="auto">
          <a:xfrm>
            <a:off x="6400800" y="1981200"/>
            <a:ext cx="2438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kumimoji="1" lang="en-US" sz="3600" b="1" dirty="0">
                <a:solidFill>
                  <a:srgbClr val="FF9456"/>
                </a:solidFill>
                <a:latin typeface="Book Antiqua"/>
              </a:rPr>
              <a:t>Focus on Group Process</a:t>
            </a:r>
          </a:p>
          <a:p>
            <a:r>
              <a:rPr kumimoji="1" lang="en-US" sz="3600" b="1" dirty="0">
                <a:solidFill>
                  <a:srgbClr val="FF9456"/>
                </a:solidFill>
                <a:latin typeface="Book Antiqua"/>
              </a:rPr>
              <a:t>(and Self)</a:t>
            </a:r>
            <a:endParaRPr kumimoji="1" lang="en-US" sz="3600" b="1" dirty="0">
              <a:solidFill>
                <a:srgbClr val="FFBF56"/>
              </a:solidFill>
              <a:latin typeface="Book Antiqua"/>
            </a:endParaRPr>
          </a:p>
        </p:txBody>
      </p:sp>
    </p:spTree>
    <p:extLst>
      <p:ext uri="{BB962C8B-B14F-4D97-AF65-F5344CB8AC3E}">
        <p14:creationId xmlns:p14="http://schemas.microsoft.com/office/powerpoint/2010/main" val="3334329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3480"/>
            <a:ext cx="9144000" cy="1371600"/>
          </a:xfrm>
          <a:solidFill>
            <a:srgbClr val="DCE6F2"/>
          </a:solidFill>
        </p:spPr>
        <p:txBody>
          <a:bodyPr>
            <a:normAutofit fontScale="90000"/>
          </a:bodyPr>
          <a:lstStyle/>
          <a:p>
            <a:pPr algn="l"/>
            <a:r>
              <a:rPr lang="en-US" b="1" dirty="0"/>
              <a:t>Applying Backward Design Principles </a:t>
            </a:r>
            <a:r>
              <a:rPr lang="en-US" sz="2800" b="1" dirty="0"/>
              <a:t>(Wiggins and </a:t>
            </a:r>
            <a:r>
              <a:rPr lang="en-US" sz="2800" b="1" dirty="0" err="1"/>
              <a:t>McTighe</a:t>
            </a:r>
            <a:r>
              <a:rPr lang="en-US" sz="2800" b="1" dirty="0"/>
              <a:t>, 1998)</a:t>
            </a:r>
            <a:endParaRPr lang="en-US" dirty="0"/>
          </a:p>
        </p:txBody>
      </p:sp>
      <p:sp>
        <p:nvSpPr>
          <p:cNvPr id="99331" name="Rectangle 3"/>
          <p:cNvSpPr>
            <a:spLocks noGrp="1" noChangeArrowheads="1"/>
          </p:cNvSpPr>
          <p:nvPr>
            <p:ph type="body" sz="half" idx="1"/>
          </p:nvPr>
        </p:nvSpPr>
        <p:spPr>
          <a:xfrm>
            <a:off x="407619" y="1447800"/>
            <a:ext cx="4850181" cy="5257800"/>
          </a:xfrm>
        </p:spPr>
        <p:txBody>
          <a:bodyPr/>
          <a:lstStyle/>
          <a:p>
            <a:pPr>
              <a:lnSpc>
                <a:spcPct val="90000"/>
              </a:lnSpc>
            </a:pPr>
            <a:r>
              <a:rPr lang="en-US" sz="2400" dirty="0"/>
              <a:t>What will a student who completes this course (Human Physiology) be able to do? What do they </a:t>
            </a:r>
            <a:r>
              <a:rPr lang="ja-JP" altLang="en-US" sz="2400" dirty="0"/>
              <a:t>“</a:t>
            </a:r>
            <a:r>
              <a:rPr lang="en-US" sz="2400" dirty="0"/>
              <a:t>look like</a:t>
            </a:r>
            <a:r>
              <a:rPr lang="ja-JP" altLang="en-US" sz="2400" dirty="0"/>
              <a:t>”</a:t>
            </a:r>
            <a:r>
              <a:rPr lang="en-US" sz="2400" dirty="0"/>
              <a:t>?</a:t>
            </a:r>
          </a:p>
          <a:p>
            <a:pPr>
              <a:lnSpc>
                <a:spcPct val="90000"/>
              </a:lnSpc>
              <a:buFont typeface="Wingdings" charset="0"/>
              <a:buNone/>
            </a:pPr>
            <a:r>
              <a:rPr lang="en-US" sz="2400" dirty="0"/>
              <a:t>	</a:t>
            </a:r>
            <a:r>
              <a:rPr lang="en-US" sz="2400" b="1" i="1" dirty="0"/>
              <a:t>(knowledge, skills, ethic)</a:t>
            </a:r>
          </a:p>
          <a:p>
            <a:pPr>
              <a:lnSpc>
                <a:spcPct val="20000"/>
              </a:lnSpc>
              <a:buFont typeface="Wingdings" charset="0"/>
              <a:buNone/>
            </a:pPr>
            <a:endParaRPr lang="en-US" sz="2400" b="1" i="1" dirty="0"/>
          </a:p>
          <a:p>
            <a:pPr>
              <a:lnSpc>
                <a:spcPct val="90000"/>
              </a:lnSpc>
            </a:pPr>
            <a:r>
              <a:rPr lang="en-US" sz="2400" dirty="0"/>
              <a:t>How will you know what the student has learned? </a:t>
            </a:r>
            <a:r>
              <a:rPr lang="en-US" sz="2400" b="1" i="1" dirty="0"/>
              <a:t>(assessments)</a:t>
            </a:r>
          </a:p>
          <a:p>
            <a:pPr>
              <a:lnSpc>
                <a:spcPct val="10000"/>
              </a:lnSpc>
              <a:buFont typeface="Wingdings" charset="0"/>
              <a:buNone/>
            </a:pPr>
            <a:endParaRPr lang="en-US" sz="2400" dirty="0"/>
          </a:p>
          <a:p>
            <a:pPr>
              <a:lnSpc>
                <a:spcPct val="90000"/>
              </a:lnSpc>
            </a:pPr>
            <a:r>
              <a:rPr lang="en-US" sz="2400" dirty="0"/>
              <a:t>How will you scaffold the learning environment to support your learning objectives and goals</a:t>
            </a:r>
            <a:r>
              <a:rPr lang="en-US" sz="2400" dirty="0" smtClean="0"/>
              <a:t>? </a:t>
            </a:r>
            <a:r>
              <a:rPr lang="en-US" sz="2400" b="1" i="1" dirty="0" smtClean="0"/>
              <a:t>(pedagogy</a:t>
            </a:r>
            <a:r>
              <a:rPr lang="en-US" sz="2400" b="1" i="1" dirty="0"/>
              <a:t>)</a:t>
            </a:r>
          </a:p>
          <a:p>
            <a:pPr>
              <a:lnSpc>
                <a:spcPct val="30000"/>
              </a:lnSpc>
              <a:buFont typeface="Wingdings" charset="0"/>
              <a:buNone/>
            </a:pPr>
            <a:endParaRPr lang="en-US" sz="2400" dirty="0"/>
          </a:p>
        </p:txBody>
      </p:sp>
      <p:pic>
        <p:nvPicPr>
          <p:cNvPr id="99333" name="Picture 5" descr="courtney backward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557560"/>
            <a:ext cx="2087563" cy="1947863"/>
          </a:xfrm>
        </p:spPr>
      </p:pic>
      <p:pic>
        <p:nvPicPr>
          <p:cNvPr id="99334" name="Picture 6" descr="Scaffolding_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962400"/>
            <a:ext cx="183991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0104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304800" y="1147763"/>
          <a:ext cx="8602663" cy="5106987"/>
        </p:xfrm>
        <a:graphic>
          <a:graphicData uri="http://schemas.openxmlformats.org/presentationml/2006/ole">
            <mc:AlternateContent xmlns:mc="http://schemas.openxmlformats.org/markup-compatibility/2006">
              <mc:Choice xmlns:v="urn:schemas-microsoft-com:vml" Requires="v">
                <p:oleObj spid="_x0000_s34840" name="Document" r:id="rId4" imgW="8830056" imgH="5105400" progId="Word.Document.8">
                  <p:embed/>
                </p:oleObj>
              </mc:Choice>
              <mc:Fallback>
                <p:oleObj name="Document" r:id="rId4" imgW="8830056" imgH="51054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7763"/>
                        <a:ext cx="8602663" cy="51069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2531" name="Text Box 3"/>
          <p:cNvSpPr txBox="1">
            <a:spLocks noChangeArrowheads="1"/>
          </p:cNvSpPr>
          <p:nvPr/>
        </p:nvSpPr>
        <p:spPr bwMode="auto">
          <a:xfrm>
            <a:off x="304800" y="290513"/>
            <a:ext cx="84907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kumimoji="1" lang="en-US" sz="4000" b="1" dirty="0">
                <a:solidFill>
                  <a:srgbClr val="FF9456"/>
                </a:solidFill>
                <a:latin typeface="Book Antiqua"/>
              </a:rPr>
              <a:t>Focus on Peer Evaluation (and Self)</a:t>
            </a:r>
          </a:p>
        </p:txBody>
      </p:sp>
    </p:spTree>
    <p:extLst>
      <p:ext uri="{BB962C8B-B14F-4D97-AF65-F5344CB8AC3E}">
        <p14:creationId xmlns:p14="http://schemas.microsoft.com/office/powerpoint/2010/main" val="3042379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375150"/>
            <a:ext cx="5715000"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9091" name="Text Box 3"/>
          <p:cNvSpPr txBox="1">
            <a:spLocks noChangeArrowheads="1"/>
          </p:cNvSpPr>
          <p:nvPr/>
        </p:nvSpPr>
        <p:spPr bwMode="auto">
          <a:xfrm>
            <a:off x="1143000" y="304800"/>
            <a:ext cx="3432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b="1" dirty="0">
                <a:latin typeface="Book Antiqua"/>
              </a:rPr>
              <a:t>A Brief History</a:t>
            </a:r>
          </a:p>
        </p:txBody>
      </p:sp>
      <p:sp>
        <p:nvSpPr>
          <p:cNvPr id="89092" name="Text Box 4"/>
          <p:cNvSpPr txBox="1">
            <a:spLocks noChangeArrowheads="1"/>
          </p:cNvSpPr>
          <p:nvPr/>
        </p:nvSpPr>
        <p:spPr bwMode="auto">
          <a:xfrm>
            <a:off x="1066800" y="914400"/>
            <a:ext cx="7848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5425" indent="-225425">
              <a:defRPr sz="2400">
                <a:solidFill>
                  <a:schemeClr val="tx1"/>
                </a:solidFill>
                <a:latin typeface="Times" charset="0"/>
                <a:ea typeface="ＭＳ Ｐゴシック" charset="0"/>
              </a:defRPr>
            </a:lvl1pPr>
            <a:lvl2pPr>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r>
              <a:rPr lang="en-US" sz="2800" b="1" dirty="0">
                <a:latin typeface="Book Antiqua"/>
              </a:rPr>
              <a:t>Human Physiology [P431] - 4 credit hours </a:t>
            </a:r>
          </a:p>
          <a:p>
            <a:pPr>
              <a:buClr>
                <a:schemeClr val="folHlink"/>
              </a:buClr>
              <a:buSzPct val="125000"/>
              <a:buFont typeface="Wingdings" charset="0"/>
              <a:buChar char="§"/>
            </a:pPr>
            <a:r>
              <a:rPr lang="ja-JP" altLang="en-US" dirty="0">
                <a:latin typeface="Book Antiqua"/>
              </a:rPr>
              <a:t>‘</a:t>
            </a:r>
            <a:r>
              <a:rPr lang="en-US" dirty="0">
                <a:latin typeface="Book Antiqua"/>
              </a:rPr>
              <a:t>Team-Taught</a:t>
            </a:r>
            <a:r>
              <a:rPr lang="ja-JP" altLang="en-US" dirty="0">
                <a:latin typeface="Book Antiqua"/>
              </a:rPr>
              <a:t>’</a:t>
            </a:r>
            <a:r>
              <a:rPr lang="en-US" dirty="0">
                <a:latin typeface="Book Antiqua"/>
              </a:rPr>
              <a:t> Lecture-Lab </a:t>
            </a:r>
            <a:r>
              <a:rPr lang="en-US" dirty="0">
                <a:solidFill>
                  <a:srgbClr val="000000"/>
                </a:solidFill>
                <a:latin typeface="Book Antiqua"/>
              </a:rPr>
              <a:t>[Fall 1998 - Spring 2001]</a:t>
            </a:r>
          </a:p>
          <a:p>
            <a:pPr>
              <a:buClr>
                <a:schemeClr val="folHlink"/>
              </a:buClr>
              <a:buSzPct val="125000"/>
              <a:buFont typeface="Wingdings" charset="0"/>
              <a:buChar char="§"/>
            </a:pPr>
            <a:endParaRPr lang="en-US" dirty="0">
              <a:solidFill>
                <a:srgbClr val="000000"/>
              </a:solidFill>
              <a:latin typeface="Book Antiqua"/>
            </a:endParaRPr>
          </a:p>
          <a:p>
            <a:pPr>
              <a:buClr>
                <a:schemeClr val="folHlink"/>
              </a:buClr>
              <a:buSzPct val="125000"/>
              <a:buFont typeface="Wingdings" charset="0"/>
              <a:buChar char="§"/>
            </a:pPr>
            <a:r>
              <a:rPr lang="en-US" dirty="0">
                <a:latin typeface="Book Antiqua"/>
              </a:rPr>
              <a:t>One Instructor Lecture-Lab, </a:t>
            </a:r>
            <a:r>
              <a:rPr lang="en-US" i="1" dirty="0">
                <a:latin typeface="Book Antiqua"/>
              </a:rPr>
              <a:t>Team-Based, Case-Based </a:t>
            </a:r>
            <a:r>
              <a:rPr lang="en-US" dirty="0">
                <a:latin typeface="Book Antiqua"/>
              </a:rPr>
              <a:t>with </a:t>
            </a:r>
            <a:r>
              <a:rPr lang="en-US" i="1" dirty="0">
                <a:latin typeface="Book Antiqua"/>
              </a:rPr>
              <a:t>Peer Evaluation </a:t>
            </a:r>
            <a:r>
              <a:rPr lang="en-US" dirty="0">
                <a:solidFill>
                  <a:srgbClr val="000000"/>
                </a:solidFill>
                <a:latin typeface="Book Antiqua"/>
              </a:rPr>
              <a:t>[Fall 2001 - Spring 2003]</a:t>
            </a:r>
          </a:p>
          <a:p>
            <a:pPr>
              <a:buClr>
                <a:schemeClr val="folHlink"/>
              </a:buClr>
              <a:buSzPct val="125000"/>
              <a:buFont typeface="Wingdings" charset="0"/>
              <a:buChar char="§"/>
            </a:pPr>
            <a:endParaRPr lang="en-US" dirty="0">
              <a:solidFill>
                <a:schemeClr val="folHlink"/>
              </a:solidFill>
              <a:latin typeface="Book Antiqua"/>
            </a:endParaRPr>
          </a:p>
          <a:p>
            <a:pPr>
              <a:buClr>
                <a:schemeClr val="folHlink"/>
              </a:buClr>
              <a:buSzPct val="125000"/>
              <a:buFont typeface="Wingdings" charset="0"/>
              <a:buChar char="§"/>
            </a:pPr>
            <a:r>
              <a:rPr lang="en-US" dirty="0">
                <a:latin typeface="Book Antiqua"/>
              </a:rPr>
              <a:t>One Instructor Lecture-Lab, Team-Based, Case-Based with Peer Evaluation and Team History Portfolio and Presentation </a:t>
            </a:r>
            <a:r>
              <a:rPr lang="en-US" b="1" dirty="0">
                <a:latin typeface="Book Antiqua"/>
              </a:rPr>
              <a:t>[Fall 2003 - Fall 2005]</a:t>
            </a:r>
            <a:endParaRPr lang="en-US" sz="2800" b="1" dirty="0">
              <a:latin typeface="Book Antiqua"/>
            </a:endParaRPr>
          </a:p>
        </p:txBody>
      </p:sp>
      <p:sp>
        <p:nvSpPr>
          <p:cNvPr id="89093" name="Text Box 5"/>
          <p:cNvSpPr txBox="1">
            <a:spLocks noChangeArrowheads="1"/>
          </p:cNvSpPr>
          <p:nvPr/>
        </p:nvSpPr>
        <p:spPr bwMode="auto">
          <a:xfrm>
            <a:off x="1330325" y="5045075"/>
            <a:ext cx="11153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dirty="0">
                <a:latin typeface="Book Antiqua"/>
              </a:rPr>
              <a:t>Mining</a:t>
            </a:r>
          </a:p>
          <a:p>
            <a:r>
              <a:rPr lang="en-US" b="1" dirty="0">
                <a:latin typeface="Book Antiqua"/>
              </a:rPr>
              <a:t>the Data</a:t>
            </a:r>
            <a:endParaRPr lang="en-US" dirty="0"/>
          </a:p>
        </p:txBody>
      </p:sp>
      <p:sp>
        <p:nvSpPr>
          <p:cNvPr id="2" name="Oval 1"/>
          <p:cNvSpPr/>
          <p:nvPr/>
        </p:nvSpPr>
        <p:spPr>
          <a:xfrm>
            <a:off x="7478248" y="4392275"/>
            <a:ext cx="1665752" cy="208352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109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Object 3"/>
          <p:cNvGraphicFramePr>
            <a:graphicFrameLocks noChangeAspect="1"/>
          </p:cNvGraphicFramePr>
          <p:nvPr/>
        </p:nvGraphicFramePr>
        <p:xfrm>
          <a:off x="1219200" y="381000"/>
          <a:ext cx="7467600" cy="4254500"/>
        </p:xfrm>
        <a:graphic>
          <a:graphicData uri="http://schemas.openxmlformats.org/presentationml/2006/ole">
            <mc:AlternateContent xmlns:mc="http://schemas.openxmlformats.org/markup-compatibility/2006">
              <mc:Choice xmlns:v="urn:schemas-microsoft-com:vml" Requires="v">
                <p:oleObj spid="_x0000_s38936" name="Worksheet" r:id="rId4" imgW="10655808" imgH="5663184" progId="Excel.Sheet.8">
                  <p:embed/>
                </p:oleObj>
              </mc:Choice>
              <mc:Fallback>
                <p:oleObj name="Worksheet" r:id="rId4" imgW="10655808" imgH="5663184" progId="Excel.Shee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1000"/>
                        <a:ext cx="7467600" cy="42545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6260" name="Text Box 4"/>
          <p:cNvSpPr txBox="1">
            <a:spLocks noChangeArrowheads="1"/>
          </p:cNvSpPr>
          <p:nvPr/>
        </p:nvSpPr>
        <p:spPr bwMode="auto">
          <a:xfrm>
            <a:off x="1295400" y="4787900"/>
            <a:ext cx="7620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a:latin typeface="Book Antiqua"/>
              </a:rPr>
              <a:t>The structured team exam model with 5-student semester teams and a peer evaluation and reflective team process contributed to a </a:t>
            </a:r>
            <a:r>
              <a:rPr lang="en-US" b="1" i="1" dirty="0">
                <a:latin typeface="Book Antiqua"/>
              </a:rPr>
              <a:t>9% increase on the individual comprehensive final exam</a:t>
            </a:r>
            <a:r>
              <a:rPr lang="en-US" dirty="0">
                <a:latin typeface="Book Antiqua"/>
              </a:rPr>
              <a:t> over prior semesters.</a:t>
            </a:r>
          </a:p>
        </p:txBody>
      </p:sp>
    </p:spTree>
    <p:extLst>
      <p:ext uri="{BB962C8B-B14F-4D97-AF65-F5344CB8AC3E}">
        <p14:creationId xmlns:p14="http://schemas.microsoft.com/office/powerpoint/2010/main" val="1096746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59180" y="304800"/>
            <a:ext cx="7878763" cy="1295400"/>
          </a:xfrm>
          <a:solidFill>
            <a:schemeClr val="accent1">
              <a:lumMod val="20000"/>
              <a:lumOff val="80000"/>
            </a:schemeClr>
          </a:solidFill>
        </p:spPr>
        <p:txBody>
          <a:bodyPr/>
          <a:lstStyle/>
          <a:p>
            <a:r>
              <a:rPr lang="en-US" b="1" dirty="0">
                <a:solidFill>
                  <a:schemeClr val="tx1"/>
                </a:solidFill>
              </a:rPr>
              <a:t>Team Learning and Exams</a:t>
            </a:r>
            <a:endParaRPr lang="en-US" dirty="0"/>
          </a:p>
        </p:txBody>
      </p:sp>
      <p:graphicFrame>
        <p:nvGraphicFramePr>
          <p:cNvPr id="25603" name="Object 3"/>
          <p:cNvGraphicFramePr>
            <a:graphicFrameLocks noChangeAspect="1"/>
          </p:cNvGraphicFramePr>
          <p:nvPr/>
        </p:nvGraphicFramePr>
        <p:xfrm>
          <a:off x="1038225" y="1754188"/>
          <a:ext cx="7724775" cy="4178300"/>
        </p:xfrm>
        <a:graphic>
          <a:graphicData uri="http://schemas.openxmlformats.org/presentationml/2006/ole">
            <mc:AlternateContent xmlns:mc="http://schemas.openxmlformats.org/markup-compatibility/2006">
              <mc:Choice xmlns:v="urn:schemas-microsoft-com:vml" Requires="v">
                <p:oleObj spid="_x0000_s43032" name="Worksheet" r:id="rId4" imgW="12051792" imgH="6516624" progId="Excel.Sheet.8">
                  <p:embed/>
                </p:oleObj>
              </mc:Choice>
              <mc:Fallback>
                <p:oleObj name="Worksheet" r:id="rId4" imgW="12051792" imgH="651662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25" y="1754188"/>
                        <a:ext cx="7724775" cy="417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604" name="Text Box 4"/>
          <p:cNvSpPr txBox="1">
            <a:spLocks noChangeArrowheads="1"/>
          </p:cNvSpPr>
          <p:nvPr/>
        </p:nvSpPr>
        <p:spPr bwMode="auto">
          <a:xfrm>
            <a:off x="1123950" y="5927725"/>
            <a:ext cx="25798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Book Antiqua"/>
              </a:rPr>
              <a:t>There are 12 teams of 5.</a:t>
            </a:r>
          </a:p>
        </p:txBody>
      </p:sp>
      <p:sp>
        <p:nvSpPr>
          <p:cNvPr id="25605" name="Text Box 5"/>
          <p:cNvSpPr txBox="1">
            <a:spLocks noChangeArrowheads="1"/>
          </p:cNvSpPr>
          <p:nvPr/>
        </p:nvSpPr>
        <p:spPr bwMode="auto">
          <a:xfrm>
            <a:off x="5165725" y="5927725"/>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Book Antiqua"/>
              </a:rPr>
              <a:t>I = Individual   T = Team</a:t>
            </a:r>
          </a:p>
        </p:txBody>
      </p:sp>
    </p:spTree>
    <p:extLst>
      <p:ext uri="{BB962C8B-B14F-4D97-AF65-F5344CB8AC3E}">
        <p14:creationId xmlns:p14="http://schemas.microsoft.com/office/powerpoint/2010/main" val="36668432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82981" y="457200"/>
            <a:ext cx="7970838" cy="1066800"/>
          </a:xfrm>
          <a:solidFill>
            <a:srgbClr val="DCE6F2"/>
          </a:solidFill>
        </p:spPr>
        <p:txBody>
          <a:bodyPr/>
          <a:lstStyle/>
          <a:p>
            <a:r>
              <a:rPr lang="en-US" b="1" dirty="0">
                <a:solidFill>
                  <a:schemeClr val="tx1"/>
                </a:solidFill>
              </a:rPr>
              <a:t>Semester Exam Performance</a:t>
            </a:r>
            <a:endParaRPr lang="en-US" dirty="0"/>
          </a:p>
        </p:txBody>
      </p:sp>
      <p:graphicFrame>
        <p:nvGraphicFramePr>
          <p:cNvPr id="26627" name="Object 3"/>
          <p:cNvGraphicFramePr>
            <a:graphicFrameLocks noChangeAspect="1"/>
          </p:cNvGraphicFramePr>
          <p:nvPr/>
        </p:nvGraphicFramePr>
        <p:xfrm>
          <a:off x="1066800" y="1752600"/>
          <a:ext cx="7772400" cy="4419600"/>
        </p:xfrm>
        <a:graphic>
          <a:graphicData uri="http://schemas.openxmlformats.org/presentationml/2006/ole">
            <mc:AlternateContent xmlns:mc="http://schemas.openxmlformats.org/markup-compatibility/2006">
              <mc:Choice xmlns:v="urn:schemas-microsoft-com:vml" Requires="v">
                <p:oleObj spid="_x0000_s45080" name="Worksheet" r:id="rId4" imgW="11023600" imgH="6019800" progId="Excel.Sheet.8">
                  <p:embed/>
                </p:oleObj>
              </mc:Choice>
              <mc:Fallback>
                <p:oleObj name="Worksheet" r:id="rId4" imgW="11023600" imgH="60198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52600"/>
                        <a:ext cx="77724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61332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18082" y="304800"/>
            <a:ext cx="7924800" cy="1600200"/>
          </a:xfrm>
          <a:solidFill>
            <a:srgbClr val="DCE6F2"/>
          </a:solidFill>
        </p:spPr>
        <p:txBody>
          <a:bodyPr/>
          <a:lstStyle/>
          <a:p>
            <a:r>
              <a:rPr lang="en-US" sz="5400" b="1" dirty="0">
                <a:solidFill>
                  <a:srgbClr val="000000"/>
                </a:solidFill>
                <a:effectLst>
                  <a:outerShdw blurRad="38100" dist="38100" dir="2700000" algn="tl">
                    <a:srgbClr val="DDDDDD"/>
                  </a:outerShdw>
                </a:effectLst>
              </a:rPr>
              <a:t>Focusing My Inquiry</a:t>
            </a:r>
            <a:endParaRPr lang="en-US" dirty="0">
              <a:solidFill>
                <a:srgbClr val="000000"/>
              </a:solidFill>
            </a:endParaRPr>
          </a:p>
        </p:txBody>
      </p:sp>
      <p:sp>
        <p:nvSpPr>
          <p:cNvPr id="18435" name="Text Box 3"/>
          <p:cNvSpPr txBox="1">
            <a:spLocks noChangeArrowheads="1"/>
          </p:cNvSpPr>
          <p:nvPr/>
        </p:nvSpPr>
        <p:spPr bwMode="auto">
          <a:xfrm>
            <a:off x="270933" y="2140198"/>
            <a:ext cx="8873067" cy="416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charset="0"/>
                <a:ea typeface="ＭＳ Ｐゴシック" charset="0"/>
              </a:defRPr>
            </a:lvl1pPr>
            <a:lvl2pPr marL="10287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nSpc>
                <a:spcPct val="90000"/>
              </a:lnSpc>
            </a:pPr>
            <a:r>
              <a:rPr kumimoji="1" lang="en-US" sz="4000" b="1" u="sng" dirty="0">
                <a:latin typeface="Book Antiqua"/>
              </a:rPr>
              <a:t>How</a:t>
            </a:r>
            <a:r>
              <a:rPr kumimoji="1" lang="en-US" sz="4000" b="1" dirty="0">
                <a:latin typeface="Book Antiqua"/>
              </a:rPr>
              <a:t> are students learning in teams and how do they </a:t>
            </a:r>
            <a:r>
              <a:rPr kumimoji="1" lang="en-US" sz="4000" b="1" u="sng" dirty="0">
                <a:latin typeface="Book Antiqua"/>
              </a:rPr>
              <a:t>understand </a:t>
            </a:r>
            <a:r>
              <a:rPr kumimoji="1" lang="en-US" sz="4000" b="1" dirty="0">
                <a:latin typeface="Book Antiqua"/>
              </a:rPr>
              <a:t>this learning?</a:t>
            </a:r>
          </a:p>
          <a:p>
            <a:pPr>
              <a:lnSpc>
                <a:spcPct val="50000"/>
              </a:lnSpc>
            </a:pPr>
            <a:endParaRPr kumimoji="1" lang="en-US" sz="3600" dirty="0">
              <a:latin typeface="Book Antiqua"/>
            </a:endParaRPr>
          </a:p>
          <a:p>
            <a:pPr>
              <a:lnSpc>
                <a:spcPct val="130000"/>
              </a:lnSpc>
            </a:pPr>
            <a:r>
              <a:rPr kumimoji="1" lang="en-US" sz="3600" dirty="0">
                <a:latin typeface="Book Antiqua"/>
              </a:rPr>
              <a:t>	-Team and Peer Review Process</a:t>
            </a:r>
          </a:p>
          <a:p>
            <a:pPr>
              <a:lnSpc>
                <a:spcPct val="130000"/>
              </a:lnSpc>
            </a:pPr>
            <a:r>
              <a:rPr kumimoji="1" lang="en-US" sz="3600" dirty="0">
                <a:latin typeface="Book Antiqua"/>
              </a:rPr>
              <a:t>	-Team E-</a:t>
            </a:r>
            <a:r>
              <a:rPr kumimoji="1" lang="en-US" sz="3600" dirty="0" smtClean="0">
                <a:latin typeface="Book Antiqua"/>
              </a:rPr>
              <a:t>Chart</a:t>
            </a:r>
          </a:p>
          <a:p>
            <a:pPr>
              <a:lnSpc>
                <a:spcPct val="130000"/>
              </a:lnSpc>
            </a:pPr>
            <a:r>
              <a:rPr kumimoji="1" lang="en-US" sz="3600" dirty="0">
                <a:latin typeface="Book Antiqua"/>
              </a:rPr>
              <a:t>	</a:t>
            </a:r>
            <a:r>
              <a:rPr kumimoji="1" lang="en-US" sz="3600" dirty="0" smtClean="0">
                <a:latin typeface="Book Antiqua"/>
              </a:rPr>
              <a:t>-Documented Problem </a:t>
            </a:r>
            <a:r>
              <a:rPr kumimoji="1" lang="en-US" sz="3600" dirty="0" smtClean="0">
                <a:latin typeface="Book Antiqua"/>
              </a:rPr>
              <a:t>Solving in Class</a:t>
            </a:r>
            <a:endParaRPr kumimoji="1" lang="en-US" sz="3600" dirty="0">
              <a:latin typeface="Book Antiqua"/>
            </a:endParaRPr>
          </a:p>
        </p:txBody>
      </p:sp>
    </p:spTree>
    <p:extLst>
      <p:ext uri="{BB962C8B-B14F-4D97-AF65-F5344CB8AC3E}">
        <p14:creationId xmlns:p14="http://schemas.microsoft.com/office/powerpoint/2010/main" val="2083367340"/>
      </p:ext>
    </p:extLst>
  </p:cSld>
  <p:clrMapOvr>
    <a:masterClrMapping/>
  </p:clrMapOvr>
  <p:transition xmlns:p14="http://schemas.microsoft.com/office/powerpoint/2010/main">
    <p:pull dir="ru"/>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sz="half" idx="1"/>
          </p:nvPr>
        </p:nvSpPr>
        <p:spPr>
          <a:xfrm>
            <a:off x="990600" y="1676400"/>
            <a:ext cx="3810000" cy="4572000"/>
          </a:xfrm>
        </p:spPr>
        <p:txBody>
          <a:bodyPr>
            <a:normAutofit lnSpcReduction="10000"/>
          </a:bodyPr>
          <a:lstStyle/>
          <a:p>
            <a:r>
              <a:rPr lang="en-US" b="1" dirty="0">
                <a:solidFill>
                  <a:schemeClr val="hlink"/>
                </a:solidFill>
              </a:rPr>
              <a:t>Team 10</a:t>
            </a:r>
          </a:p>
          <a:p>
            <a:pPr lvl="1"/>
            <a:r>
              <a:rPr lang="en-US" dirty="0"/>
              <a:t>Developed collaborative strategy and understanding late in the semester.</a:t>
            </a:r>
          </a:p>
          <a:p>
            <a:pPr lvl="1"/>
            <a:r>
              <a:rPr lang="ja-JP" altLang="en-US" dirty="0"/>
              <a:t>“</a:t>
            </a:r>
            <a:r>
              <a:rPr lang="en-US" dirty="0"/>
              <a:t>I</a:t>
            </a:r>
            <a:r>
              <a:rPr lang="ja-JP" altLang="en-US" dirty="0"/>
              <a:t>”</a:t>
            </a:r>
            <a:endParaRPr lang="en-US" dirty="0"/>
          </a:p>
          <a:p>
            <a:pPr lvl="1"/>
            <a:r>
              <a:rPr lang="en-US" dirty="0"/>
              <a:t>Did not reflect upon the application of experience beyond the immediate situation.</a:t>
            </a:r>
          </a:p>
        </p:txBody>
      </p:sp>
      <p:sp>
        <p:nvSpPr>
          <p:cNvPr id="176131" name="Rectangle 3"/>
          <p:cNvSpPr>
            <a:spLocks noGrp="1" noChangeArrowheads="1"/>
          </p:cNvSpPr>
          <p:nvPr>
            <p:ph type="title"/>
          </p:nvPr>
        </p:nvSpPr>
        <p:spPr>
          <a:solidFill>
            <a:srgbClr val="DCE6F2"/>
          </a:solidFill>
        </p:spPr>
        <p:txBody>
          <a:bodyPr/>
          <a:lstStyle/>
          <a:p>
            <a:r>
              <a:rPr lang="en-US" b="1" dirty="0">
                <a:solidFill>
                  <a:schemeClr val="tx1"/>
                </a:solidFill>
                <a:effectLst>
                  <a:outerShdw blurRad="38100" dist="38100" dir="2700000" algn="tl">
                    <a:srgbClr val="DDDDDD"/>
                  </a:outerShdw>
                </a:effectLst>
              </a:rPr>
              <a:t>Student Learning Success</a:t>
            </a:r>
            <a:endParaRPr lang="en-US" dirty="0"/>
          </a:p>
        </p:txBody>
      </p:sp>
      <p:sp>
        <p:nvSpPr>
          <p:cNvPr id="176132" name="Rectangle 4"/>
          <p:cNvSpPr>
            <a:spLocks noGrp="1" noChangeArrowheads="1"/>
          </p:cNvSpPr>
          <p:nvPr>
            <p:ph type="body" sz="half" idx="2"/>
          </p:nvPr>
        </p:nvSpPr>
        <p:spPr>
          <a:xfrm>
            <a:off x="4876800" y="1676400"/>
            <a:ext cx="3886200" cy="4572000"/>
          </a:xfrm>
        </p:spPr>
        <p:txBody>
          <a:bodyPr/>
          <a:lstStyle/>
          <a:p>
            <a:pPr>
              <a:lnSpc>
                <a:spcPct val="90000"/>
              </a:lnSpc>
            </a:pPr>
            <a:r>
              <a:rPr lang="en-US" b="1" dirty="0">
                <a:solidFill>
                  <a:srgbClr val="FF9456"/>
                </a:solidFill>
              </a:rPr>
              <a:t>Team 5</a:t>
            </a:r>
          </a:p>
          <a:p>
            <a:pPr lvl="1">
              <a:lnSpc>
                <a:spcPct val="90000"/>
              </a:lnSpc>
            </a:pPr>
            <a:r>
              <a:rPr lang="en-US" dirty="0"/>
              <a:t>Developed collaborative strategy and understanding early in the semester.</a:t>
            </a:r>
          </a:p>
          <a:p>
            <a:pPr lvl="1">
              <a:lnSpc>
                <a:spcPct val="90000"/>
              </a:lnSpc>
            </a:pPr>
            <a:r>
              <a:rPr lang="ja-JP" altLang="en-US" dirty="0"/>
              <a:t>“</a:t>
            </a:r>
            <a:r>
              <a:rPr lang="en-US" dirty="0"/>
              <a:t>We</a:t>
            </a:r>
            <a:r>
              <a:rPr lang="ja-JP" altLang="en-US" dirty="0"/>
              <a:t>”</a:t>
            </a:r>
            <a:endParaRPr lang="en-US" dirty="0"/>
          </a:p>
          <a:p>
            <a:pPr lvl="1">
              <a:lnSpc>
                <a:spcPct val="90000"/>
              </a:lnSpc>
            </a:pPr>
            <a:r>
              <a:rPr lang="en-US" dirty="0"/>
              <a:t>Reflected upon the application of their experience beyond the immediate situation.</a:t>
            </a:r>
          </a:p>
          <a:p>
            <a:pPr lvl="1">
              <a:lnSpc>
                <a:spcPct val="90000"/>
              </a:lnSpc>
            </a:pPr>
            <a:endParaRPr lang="en-US" sz="1800" dirty="0"/>
          </a:p>
          <a:p>
            <a:pPr lvl="1">
              <a:lnSpc>
                <a:spcPct val="90000"/>
              </a:lnSpc>
            </a:pPr>
            <a:endParaRPr lang="en-US" sz="1800" dirty="0"/>
          </a:p>
        </p:txBody>
      </p:sp>
    </p:spTree>
    <p:extLst>
      <p:ext uri="{BB962C8B-B14F-4D97-AF65-F5344CB8AC3E}">
        <p14:creationId xmlns:p14="http://schemas.microsoft.com/office/powerpoint/2010/main" val="35446066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990600" y="1981200"/>
            <a:ext cx="7848600" cy="3124200"/>
          </a:xfrm>
        </p:spPr>
        <p:txBody>
          <a:bodyPr>
            <a:normAutofit lnSpcReduction="10000"/>
          </a:bodyPr>
          <a:lstStyle/>
          <a:p>
            <a:pPr marL="0" indent="0" eaLnBrk="0" hangingPunct="0">
              <a:spcBef>
                <a:spcPct val="0"/>
              </a:spcBef>
              <a:buClrTx/>
              <a:buFontTx/>
              <a:buNone/>
            </a:pPr>
            <a:r>
              <a:rPr lang="en-US" sz="3600" b="1" i="1" dirty="0">
                <a:solidFill>
                  <a:schemeClr val="hlink"/>
                </a:solidFill>
              </a:rPr>
              <a:t>Early team development</a:t>
            </a:r>
            <a:r>
              <a:rPr lang="en-US" sz="3600" dirty="0"/>
              <a:t> and the ability to envision </a:t>
            </a:r>
            <a:r>
              <a:rPr lang="en-US" sz="3600" b="1" i="1" dirty="0">
                <a:solidFill>
                  <a:schemeClr val="hlink"/>
                </a:solidFill>
              </a:rPr>
              <a:t>future applications of lessons</a:t>
            </a:r>
            <a:r>
              <a:rPr lang="en-US" sz="3600" b="1" i="1" dirty="0">
                <a:solidFill>
                  <a:srgbClr val="71985E"/>
                </a:solidFill>
              </a:rPr>
              <a:t> </a:t>
            </a:r>
            <a:r>
              <a:rPr lang="en-US" sz="3600" b="1" i="1" dirty="0">
                <a:solidFill>
                  <a:schemeClr val="hlink"/>
                </a:solidFill>
              </a:rPr>
              <a:t>learned</a:t>
            </a:r>
            <a:r>
              <a:rPr lang="en-US" sz="3600" dirty="0"/>
              <a:t> from the  collaborative process may be critical to team success in this collaborative learning environment. </a:t>
            </a:r>
            <a:endParaRPr lang="en-US" dirty="0"/>
          </a:p>
        </p:txBody>
      </p:sp>
      <p:sp>
        <p:nvSpPr>
          <p:cNvPr id="44035" name="Rectangle 3"/>
          <p:cNvSpPr>
            <a:spLocks noGrp="1" noChangeArrowheads="1"/>
          </p:cNvSpPr>
          <p:nvPr>
            <p:ph type="title"/>
          </p:nvPr>
        </p:nvSpPr>
        <p:spPr>
          <a:solidFill>
            <a:srgbClr val="DCE6F2"/>
          </a:solidFill>
        </p:spPr>
        <p:txBody>
          <a:bodyPr/>
          <a:lstStyle/>
          <a:p>
            <a:r>
              <a:rPr lang="en-US" b="1" dirty="0">
                <a:solidFill>
                  <a:schemeClr val="tx1"/>
                </a:solidFill>
                <a:effectLst>
                  <a:outerShdw blurRad="38100" dist="38100" dir="2700000" algn="tl">
                    <a:srgbClr val="DDDDDD"/>
                  </a:outerShdw>
                </a:effectLst>
              </a:rPr>
              <a:t>Student Learning Success</a:t>
            </a:r>
            <a:endParaRPr lang="en-US" dirty="0"/>
          </a:p>
        </p:txBody>
      </p:sp>
    </p:spTree>
    <p:extLst>
      <p:ext uri="{BB962C8B-B14F-4D97-AF65-F5344CB8AC3E}">
        <p14:creationId xmlns:p14="http://schemas.microsoft.com/office/powerpoint/2010/main" val="16760225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solidFill>
            <a:srgbClr val="DCE6F2"/>
          </a:solidFill>
        </p:spPr>
        <p:txBody>
          <a:bodyPr/>
          <a:lstStyle/>
          <a:p>
            <a:r>
              <a:rPr lang="en-US" dirty="0" smtClean="0"/>
              <a:t>Directions This Work Has Taken</a:t>
            </a:r>
            <a:endParaRPr lang="en-US" dirty="0"/>
          </a:p>
        </p:txBody>
      </p:sp>
      <p:pic>
        <p:nvPicPr>
          <p:cNvPr id="17920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46188" y="1600200"/>
            <a:ext cx="6831012" cy="5122863"/>
          </a:xfrm>
        </p:spPr>
      </p:pic>
    </p:spTree>
    <p:extLst>
      <p:ext uri="{BB962C8B-B14F-4D97-AF65-F5344CB8AC3E}">
        <p14:creationId xmlns:p14="http://schemas.microsoft.com/office/powerpoint/2010/main" val="23737659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346" y="331760"/>
            <a:ext cx="5958547" cy="1143000"/>
          </a:xfrm>
          <a:solidFill>
            <a:srgbClr val="DCE6F2"/>
          </a:solidFill>
        </p:spPr>
        <p:txBody>
          <a:bodyPr/>
          <a:lstStyle/>
          <a:p>
            <a:r>
              <a:rPr lang="en-US" dirty="0" smtClean="0">
                <a:latin typeface="Book Antiqua"/>
                <a:cs typeface="Book Antiqua"/>
              </a:rPr>
              <a:t>Team-Based Learning</a:t>
            </a:r>
            <a:endParaRPr lang="en-US" dirty="0">
              <a:latin typeface="Book Antiqua"/>
              <a:cs typeface="Book Antiqua"/>
            </a:endParaRPr>
          </a:p>
        </p:txBody>
      </p:sp>
      <p:sp>
        <p:nvSpPr>
          <p:cNvPr id="3" name="Text Placeholder 2"/>
          <p:cNvSpPr>
            <a:spLocks noGrp="1"/>
          </p:cNvSpPr>
          <p:nvPr>
            <p:ph type="body" sz="half" idx="1"/>
          </p:nvPr>
        </p:nvSpPr>
        <p:spPr>
          <a:xfrm>
            <a:off x="235164" y="1761680"/>
            <a:ext cx="5063887" cy="4729802"/>
          </a:xfrm>
        </p:spPr>
        <p:txBody>
          <a:bodyPr>
            <a:noAutofit/>
          </a:bodyPr>
          <a:lstStyle/>
          <a:p>
            <a:r>
              <a:rPr lang="en-US" sz="2400" dirty="0" smtClean="0"/>
              <a:t>How will team-</a:t>
            </a:r>
            <a:r>
              <a:rPr lang="en-US" sz="2400" smtClean="0"/>
              <a:t>based learning </a:t>
            </a:r>
            <a:r>
              <a:rPr lang="en-US" sz="2400" dirty="0" smtClean="0"/>
              <a:t>explicitly facilitate </a:t>
            </a:r>
            <a:r>
              <a:rPr lang="en-US" sz="2400" b="1" dirty="0" smtClean="0"/>
              <a:t>your course/disciplinary learning outcomes</a:t>
            </a:r>
            <a:r>
              <a:rPr lang="en-US" sz="2400" dirty="0" smtClean="0"/>
              <a:t>?</a:t>
            </a:r>
          </a:p>
          <a:p>
            <a:r>
              <a:rPr lang="en-US" sz="2400" dirty="0" smtClean="0"/>
              <a:t>What do you want student teams to </a:t>
            </a:r>
            <a:r>
              <a:rPr lang="en-US" sz="2400" b="1" dirty="0" smtClean="0"/>
              <a:t>accomplish and specifically understand about team work</a:t>
            </a:r>
            <a:r>
              <a:rPr lang="en-US" sz="2400" dirty="0" smtClean="0"/>
              <a:t>? </a:t>
            </a:r>
          </a:p>
          <a:p>
            <a:r>
              <a:rPr lang="en-US" sz="2400" dirty="0" smtClean="0"/>
              <a:t>How will you make your </a:t>
            </a:r>
            <a:r>
              <a:rPr lang="en-US" sz="2400" b="1" dirty="0" smtClean="0"/>
              <a:t>team learning goals explicit to students</a:t>
            </a:r>
            <a:r>
              <a:rPr lang="en-US" sz="2400" dirty="0" smtClean="0"/>
              <a:t>?</a:t>
            </a:r>
          </a:p>
          <a:p>
            <a:r>
              <a:rPr lang="en-US" sz="2400" dirty="0" smtClean="0"/>
              <a:t>How will you know if students have </a:t>
            </a:r>
            <a:r>
              <a:rPr lang="en-US" sz="2400" b="1" dirty="0" smtClean="0"/>
              <a:t>met your goals for team work</a:t>
            </a:r>
            <a:r>
              <a:rPr lang="en-US" sz="2400" dirty="0" smtClean="0"/>
              <a:t>?</a:t>
            </a:r>
          </a:p>
        </p:txBody>
      </p:sp>
      <p:pic>
        <p:nvPicPr>
          <p:cNvPr id="5" name="Content Placeholder 4" descr="P9020058.JPG"/>
          <p:cNvPicPr>
            <a:picLocks noGrp="1" noChangeAspect="1"/>
          </p:cNvPicPr>
          <p:nvPr>
            <p:ph sz="half" idx="2"/>
          </p:nvPr>
        </p:nvPicPr>
        <p:blipFill>
          <a:blip r:embed="rId2">
            <a:extLst>
              <a:ext uri="{28A0092B-C50C-407E-A947-70E740481C1C}">
                <a14:useLocalDpi xmlns:a14="http://schemas.microsoft.com/office/drawing/2010/main" val="0"/>
              </a:ext>
            </a:extLst>
          </a:blip>
          <a:srcRect l="15278" r="15278"/>
          <a:stretch>
            <a:fillRect/>
          </a:stretch>
        </p:blipFill>
        <p:spPr>
          <a:xfrm>
            <a:off x="5346085" y="1855760"/>
            <a:ext cx="3489731" cy="3768909"/>
          </a:xfrm>
        </p:spPr>
      </p:pic>
      <p:pic>
        <p:nvPicPr>
          <p:cNvPr id="6" name="Picture 5" descr="courtney back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760446" y="1"/>
            <a:ext cx="1383554" cy="1290966"/>
          </a:xfrm>
          <a:prstGeom prst="rect">
            <a:avLst/>
          </a:prstGeom>
        </p:spPr>
      </p:pic>
      <p:pic>
        <p:nvPicPr>
          <p:cNvPr id="7" name="Picture 6" descr="Scaffolding_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174792" cy="155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711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6" y="18160"/>
            <a:ext cx="5075523" cy="1143000"/>
          </a:xfrm>
          <a:solidFill>
            <a:srgbClr val="DCE6F2"/>
          </a:solidFill>
        </p:spPr>
        <p:txBody>
          <a:bodyPr>
            <a:normAutofit fontScale="90000"/>
          </a:bodyPr>
          <a:lstStyle/>
          <a:p>
            <a:pPr algn="l"/>
            <a:r>
              <a:rPr lang="en-US" dirty="0" smtClean="0">
                <a:latin typeface="Book Antiqua"/>
                <a:cs typeface="Book Antiqua"/>
              </a:rPr>
              <a:t>Team-Based Learning</a:t>
            </a:r>
            <a:endParaRPr lang="en-US" dirty="0">
              <a:latin typeface="Book Antiqua"/>
              <a:cs typeface="Book Antiqua"/>
            </a:endParaRPr>
          </a:p>
        </p:txBody>
      </p:sp>
      <p:sp>
        <p:nvSpPr>
          <p:cNvPr id="3" name="Text Placeholder 2"/>
          <p:cNvSpPr>
            <a:spLocks noGrp="1"/>
          </p:cNvSpPr>
          <p:nvPr>
            <p:ph type="body" sz="half" idx="1"/>
          </p:nvPr>
        </p:nvSpPr>
        <p:spPr>
          <a:xfrm>
            <a:off x="134388" y="1229583"/>
            <a:ext cx="5063887" cy="2569458"/>
          </a:xfrm>
        </p:spPr>
        <p:txBody>
          <a:bodyPr>
            <a:normAutofit lnSpcReduction="10000"/>
          </a:bodyPr>
          <a:lstStyle/>
          <a:p>
            <a:r>
              <a:rPr lang="en-US" sz="2800" dirty="0" smtClean="0"/>
              <a:t>How will you use the </a:t>
            </a:r>
            <a:r>
              <a:rPr lang="en-US" sz="2800" b="1" dirty="0" smtClean="0"/>
              <a:t>physical learning environment </a:t>
            </a:r>
            <a:r>
              <a:rPr lang="en-US" sz="2800" dirty="0" smtClean="0"/>
              <a:t>to facilitate your desired learning outcomes with a team-based pedagogy?</a:t>
            </a:r>
          </a:p>
        </p:txBody>
      </p:sp>
      <p:pic>
        <p:nvPicPr>
          <p:cNvPr id="8" name="Content Placeholder 7" descr="20090205classroom.jpg"/>
          <p:cNvPicPr>
            <a:picLocks noGrp="1" noChangeAspect="1"/>
          </p:cNvPicPr>
          <p:nvPr>
            <p:ph sz="half" idx="2"/>
          </p:nvPr>
        </p:nvPicPr>
        <p:blipFill>
          <a:blip r:embed="rId2">
            <a:extLst>
              <a:ext uri="{28A0092B-C50C-407E-A947-70E740481C1C}">
                <a14:useLocalDpi xmlns:a14="http://schemas.microsoft.com/office/drawing/2010/main" val="0"/>
              </a:ext>
            </a:extLst>
          </a:blip>
          <a:srcRect l="19232" r="19232"/>
          <a:stretch>
            <a:fillRect/>
          </a:stretch>
        </p:blipFill>
        <p:spPr>
          <a:xfrm>
            <a:off x="5390255" y="143600"/>
            <a:ext cx="2359909" cy="2548702"/>
          </a:xfrm>
        </p:spPr>
      </p:pic>
      <p:pic>
        <p:nvPicPr>
          <p:cNvPr id="9" name="Picture 8" descr="classro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556" y="2773316"/>
            <a:ext cx="3330444" cy="2212895"/>
          </a:xfrm>
          <a:prstGeom prst="rect">
            <a:avLst/>
          </a:prstGeom>
        </p:spPr>
      </p:pic>
      <p:pic>
        <p:nvPicPr>
          <p:cNvPr id="10" name="Picture 9" descr="MI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9960" y="3799041"/>
            <a:ext cx="3744104" cy="2808079"/>
          </a:xfrm>
          <a:prstGeom prst="rect">
            <a:avLst/>
          </a:prstGeom>
        </p:spPr>
      </p:pic>
    </p:spTree>
    <p:extLst>
      <p:ext uri="{BB962C8B-B14F-4D97-AF65-F5344CB8AC3E}">
        <p14:creationId xmlns:p14="http://schemas.microsoft.com/office/powerpoint/2010/main" val="11670570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5875" y="0"/>
            <a:ext cx="9159875" cy="1143000"/>
          </a:xfrm>
          <a:solidFill>
            <a:schemeClr val="accent1">
              <a:lumMod val="20000"/>
              <a:lumOff val="80000"/>
            </a:schemeClr>
          </a:solidFill>
        </p:spPr>
        <p:txBody>
          <a:bodyPr>
            <a:normAutofit fontScale="90000"/>
          </a:bodyPr>
          <a:lstStyle/>
          <a:p>
            <a:pPr algn="r" eaLnBrk="1" hangingPunct="1">
              <a:defRPr/>
            </a:pPr>
            <a:r>
              <a:rPr lang="en-US" sz="4000" dirty="0" smtClean="0"/>
              <a:t>Student Centered Learning</a:t>
            </a:r>
            <a:br>
              <a:rPr lang="en-US" sz="4000" dirty="0" smtClean="0"/>
            </a:br>
            <a:r>
              <a:rPr lang="en-US" sz="4000" dirty="0" smtClean="0"/>
              <a:t>Theory and Practice</a:t>
            </a:r>
          </a:p>
        </p:txBody>
      </p:sp>
      <p:graphicFrame>
        <p:nvGraphicFramePr>
          <p:cNvPr id="18455" name="Group 1047"/>
          <p:cNvGraphicFramePr>
            <a:graphicFrameLocks noGrp="1"/>
          </p:cNvGraphicFramePr>
          <p:nvPr>
            <p:extLst>
              <p:ext uri="{D42A27DB-BD31-4B8C-83A1-F6EECF244321}">
                <p14:modId xmlns:p14="http://schemas.microsoft.com/office/powerpoint/2010/main" val="3799390209"/>
              </p:ext>
            </p:extLst>
          </p:nvPr>
        </p:nvGraphicFramePr>
        <p:xfrm>
          <a:off x="3292312" y="1573522"/>
          <a:ext cx="5560118" cy="4206239"/>
        </p:xfrm>
        <a:graphic>
          <a:graphicData uri="http://schemas.openxmlformats.org/drawingml/2006/table">
            <a:tbl>
              <a:tblPr/>
              <a:tblGrid>
                <a:gridCol w="5560118"/>
              </a:tblGrid>
              <a:tr h="927652">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84" charset="0"/>
                        <a:buNone/>
                        <a:tabLst/>
                      </a:pPr>
                      <a:r>
                        <a:rPr kumimoji="0" lang="en-US" sz="2800" b="0" i="0" u="none" strike="noStrike" cap="none" normalizeH="0" baseline="0" dirty="0" smtClean="0">
                          <a:ln>
                            <a:noFill/>
                          </a:ln>
                          <a:solidFill>
                            <a:schemeClr val="bg1"/>
                          </a:solidFill>
                          <a:effectLst/>
                          <a:latin typeface="Book Antiqua"/>
                          <a:ea typeface="ＭＳ Ｐゴシック" pitchFamily="84" charset="-128"/>
                          <a:cs typeface="Book Antiqua"/>
                        </a:rPr>
                        <a:t>Select Theoretical </a:t>
                      </a:r>
                      <a:r>
                        <a:rPr kumimoji="0" lang="en-US" sz="2800" b="0" i="0" u="none" strike="noStrike" cap="none" normalizeH="0" baseline="0" dirty="0" smtClean="0">
                          <a:ln>
                            <a:noFill/>
                          </a:ln>
                          <a:solidFill>
                            <a:schemeClr val="bg1"/>
                          </a:solidFill>
                          <a:effectLst/>
                          <a:latin typeface="Book Antiqua"/>
                          <a:ea typeface="ＭＳ Ｐゴシック" pitchFamily="84" charset="-128"/>
                          <a:cs typeface="Book Antiqua"/>
                        </a:rPr>
                        <a:t>Constructs </a:t>
                      </a:r>
                      <a:r>
                        <a:rPr kumimoji="0" lang="en-US" sz="2800" b="0" i="0" u="none" strike="noStrike" cap="none" normalizeH="0" baseline="0" dirty="0" smtClean="0">
                          <a:ln>
                            <a:noFill/>
                          </a:ln>
                          <a:solidFill>
                            <a:schemeClr val="bg1"/>
                          </a:solidFill>
                          <a:effectLst/>
                          <a:latin typeface="Book Antiqua"/>
                          <a:ea typeface="ＭＳ Ｐゴシック" pitchFamily="84" charset="-128"/>
                          <a:cs typeface="Book Antiqua"/>
                        </a:rPr>
                        <a:t>that Support Features </a:t>
                      </a:r>
                      <a:r>
                        <a:rPr kumimoji="0" lang="en-US" sz="2800" b="0" i="0" u="none" strike="noStrike" cap="none" normalizeH="0" baseline="0" dirty="0" smtClean="0">
                          <a:ln>
                            <a:noFill/>
                          </a:ln>
                          <a:solidFill>
                            <a:schemeClr val="bg1"/>
                          </a:solidFill>
                          <a:effectLst/>
                          <a:latin typeface="Book Antiqua"/>
                          <a:ea typeface="ＭＳ Ｐゴシック" pitchFamily="84" charset="-128"/>
                          <a:cs typeface="Book Antiqua"/>
                        </a:rPr>
                        <a:t>of </a:t>
                      </a:r>
                      <a:r>
                        <a:rPr kumimoji="0" lang="en-US" sz="2800" b="0" i="0" u="none" strike="noStrike" cap="none" normalizeH="0" baseline="0" dirty="0" smtClean="0">
                          <a:ln>
                            <a:noFill/>
                          </a:ln>
                          <a:solidFill>
                            <a:schemeClr val="bg1"/>
                          </a:solidFill>
                          <a:effectLst/>
                          <a:latin typeface="Book Antiqua"/>
                          <a:ea typeface="ＭＳ Ｐゴシック" pitchFamily="84" charset="-128"/>
                          <a:cs typeface="Book Antiqua"/>
                        </a:rPr>
                        <a:t>the Learning Environment in Physiology</a:t>
                      </a:r>
                      <a:endParaRPr kumimoji="0" lang="en-US" sz="2800" b="0" i="0" u="none" strike="noStrike" cap="none" normalizeH="0" baseline="0" dirty="0" smtClean="0">
                        <a:ln>
                          <a:noFill/>
                        </a:ln>
                        <a:solidFill>
                          <a:schemeClr val="tx1"/>
                        </a:solidFill>
                        <a:effectLst/>
                        <a:latin typeface="Book Antiqua"/>
                        <a:ea typeface="ＭＳ Ｐゴシック" pitchFamily="84" charset="-128"/>
                        <a:cs typeface="Book Antiqua"/>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27652">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84" charset="0"/>
                        <a:buNone/>
                        <a:tabLst/>
                      </a:pPr>
                      <a:r>
                        <a:rPr kumimoji="0" lang="en-US" sz="2800" b="0" i="0" u="none" strike="noStrike" cap="none" normalizeH="0" baseline="0" dirty="0" smtClean="0">
                          <a:ln>
                            <a:noFill/>
                          </a:ln>
                          <a:solidFill>
                            <a:schemeClr val="tx1"/>
                          </a:solidFill>
                          <a:effectLst/>
                          <a:latin typeface="Book Antiqua"/>
                          <a:ea typeface="ＭＳ Ｐゴシック" pitchFamily="84" charset="-128"/>
                          <a:cs typeface="Book Antiqua"/>
                        </a:rPr>
                        <a:t>Intellectual Development  - </a:t>
                      </a:r>
                      <a:r>
                        <a:rPr kumimoji="0" lang="en-US" sz="2800" b="0" i="0" u="none" strike="noStrike" cap="none" normalizeH="0" baseline="0" dirty="0" err="1" smtClean="0">
                          <a:ln>
                            <a:noFill/>
                          </a:ln>
                          <a:solidFill>
                            <a:schemeClr val="tx1"/>
                          </a:solidFill>
                          <a:effectLst/>
                          <a:latin typeface="Book Antiqua"/>
                          <a:ea typeface="ＭＳ Ｐゴシック" pitchFamily="84" charset="-128"/>
                          <a:cs typeface="Book Antiqua"/>
                        </a:rPr>
                        <a:t>Scaffolded</a:t>
                      </a:r>
                      <a:r>
                        <a:rPr kumimoji="0" lang="en-US" sz="2800" b="0" i="0" u="none" strike="noStrike" cap="none" normalizeH="0" baseline="0" dirty="0" smtClean="0">
                          <a:ln>
                            <a:noFill/>
                          </a:ln>
                          <a:solidFill>
                            <a:schemeClr val="tx1"/>
                          </a:solidFill>
                          <a:effectLst/>
                          <a:latin typeface="Book Antiqua"/>
                          <a:ea typeface="ＭＳ Ｐゴシック" pitchFamily="84" charset="-128"/>
                          <a:cs typeface="Book Antiqua"/>
                        </a:rPr>
                        <a:t> Learning (Perry, 1970)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652">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84" charset="0"/>
                        <a:buNone/>
                        <a:tabLst/>
                      </a:pPr>
                      <a:r>
                        <a:rPr kumimoji="0" lang="en-US" sz="2800" b="0" i="0" u="none" strike="noStrike" cap="none" normalizeH="0" baseline="0" dirty="0" smtClean="0">
                          <a:ln>
                            <a:noFill/>
                          </a:ln>
                          <a:solidFill>
                            <a:schemeClr val="tx1"/>
                          </a:solidFill>
                          <a:effectLst/>
                          <a:latin typeface="Book Antiqua"/>
                          <a:ea typeface="ＭＳ Ｐゴシック" pitchFamily="84" charset="-128"/>
                          <a:cs typeface="Book Antiqua"/>
                        </a:rPr>
                        <a:t>Context-Dependent - Case-Based Learning (</a:t>
                      </a:r>
                      <a:r>
                        <a:rPr kumimoji="0" lang="en-US" sz="2800" b="0" i="0" u="none" strike="noStrike" cap="none" normalizeH="0" baseline="0" dirty="0" err="1" smtClean="0">
                          <a:ln>
                            <a:noFill/>
                          </a:ln>
                          <a:solidFill>
                            <a:schemeClr val="tx1"/>
                          </a:solidFill>
                          <a:effectLst/>
                          <a:latin typeface="Book Antiqua"/>
                          <a:ea typeface="ＭＳ Ｐゴシック" pitchFamily="84" charset="-128"/>
                          <a:cs typeface="Book Antiqua"/>
                        </a:rPr>
                        <a:t>Herreid</a:t>
                      </a:r>
                      <a:r>
                        <a:rPr kumimoji="0" lang="en-US" sz="2800" b="0" i="0" u="none" strike="noStrike" cap="none" normalizeH="0" baseline="0" dirty="0" smtClean="0">
                          <a:ln>
                            <a:noFill/>
                          </a:ln>
                          <a:solidFill>
                            <a:schemeClr val="tx1"/>
                          </a:solidFill>
                          <a:effectLst/>
                          <a:latin typeface="Book Antiqua"/>
                          <a:ea typeface="ＭＳ Ｐゴシック" pitchFamily="84" charset="-128"/>
                          <a:cs typeface="Book Antiqua"/>
                        </a:rPr>
                        <a:t>, 2007)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652">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84" charset="0"/>
                        <a:buNone/>
                        <a:tabLst/>
                      </a:pPr>
                      <a:r>
                        <a:rPr kumimoji="0" lang="en-US" sz="2800" b="0" i="0" u="none" strike="noStrike" cap="none" normalizeH="0" baseline="0" dirty="0" smtClean="0">
                          <a:ln>
                            <a:noFill/>
                          </a:ln>
                          <a:solidFill>
                            <a:schemeClr val="tx1"/>
                          </a:solidFill>
                          <a:effectLst/>
                          <a:latin typeface="Book Antiqua"/>
                          <a:ea typeface="ＭＳ Ｐゴシック" pitchFamily="84" charset="-128"/>
                          <a:cs typeface="Book Antiqua"/>
                        </a:rPr>
                        <a:t>Socially Mediated - Team-Based Learning (</a:t>
                      </a:r>
                      <a:r>
                        <a:rPr kumimoji="0" lang="en-US" sz="2800" b="0" i="0" u="none" strike="noStrike" cap="none" normalizeH="0" baseline="0" dirty="0" err="1" smtClean="0">
                          <a:ln>
                            <a:noFill/>
                          </a:ln>
                          <a:solidFill>
                            <a:schemeClr val="tx1"/>
                          </a:solidFill>
                          <a:effectLst/>
                          <a:latin typeface="Book Antiqua"/>
                          <a:ea typeface="ＭＳ Ｐゴシック" pitchFamily="84" charset="-128"/>
                          <a:cs typeface="Book Antiqua"/>
                        </a:rPr>
                        <a:t>Michaelson</a:t>
                      </a:r>
                      <a:r>
                        <a:rPr kumimoji="0" lang="en-US" sz="2800" b="0" i="0" u="none" strike="noStrike" cap="none" normalizeH="0" baseline="0" dirty="0" smtClean="0">
                          <a:ln>
                            <a:noFill/>
                          </a:ln>
                          <a:solidFill>
                            <a:schemeClr val="tx1"/>
                          </a:solidFill>
                          <a:effectLst/>
                          <a:latin typeface="Book Antiqua"/>
                          <a:ea typeface="ＭＳ Ｐゴシック" pitchFamily="84" charset="-128"/>
                          <a:cs typeface="Book Antiqua"/>
                        </a:rPr>
                        <a:t> et al., 2002)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446" name="Picture 1044" descr="P9020061"/>
          <p:cNvPicPr>
            <a:picLocks noChangeAspect="1" noChangeArrowheads="1"/>
          </p:cNvPicPr>
          <p:nvPr/>
        </p:nvPicPr>
        <p:blipFill>
          <a:blip r:embed="rId3"/>
          <a:srcRect/>
          <a:stretch>
            <a:fillRect/>
          </a:stretch>
        </p:blipFill>
        <p:spPr bwMode="auto">
          <a:xfrm>
            <a:off x="-15875" y="0"/>
            <a:ext cx="3124200" cy="2343150"/>
          </a:xfrm>
          <a:prstGeom prst="rect">
            <a:avLst/>
          </a:prstGeom>
          <a:noFill/>
          <a:ln w="9525">
            <a:noFill/>
            <a:miter lim="800000"/>
            <a:headEnd/>
            <a:tailEnd/>
          </a:ln>
        </p:spPr>
      </p:pic>
      <p:sp>
        <p:nvSpPr>
          <p:cNvPr id="3" name="Rectangle 2"/>
          <p:cNvSpPr/>
          <p:nvPr/>
        </p:nvSpPr>
        <p:spPr>
          <a:xfrm>
            <a:off x="106802" y="2689095"/>
            <a:ext cx="3154154" cy="2585323"/>
          </a:xfrm>
          <a:prstGeom prst="rect">
            <a:avLst/>
          </a:prstGeom>
        </p:spPr>
        <p:txBody>
          <a:bodyPr wrap="square">
            <a:spAutoFit/>
          </a:bodyPr>
          <a:lstStyle/>
          <a:p>
            <a:r>
              <a:rPr lang="en-US" sz="2700" dirty="0" smtClean="0">
                <a:latin typeface="Book Antiqua"/>
                <a:cs typeface="Book Antiqua"/>
              </a:rPr>
              <a:t>What </a:t>
            </a:r>
            <a:r>
              <a:rPr lang="en-US" sz="2700" b="1" dirty="0" smtClean="0">
                <a:latin typeface="Book Antiqua"/>
                <a:cs typeface="Book Antiqua"/>
              </a:rPr>
              <a:t>theoretical frames</a:t>
            </a:r>
            <a:r>
              <a:rPr lang="en-US" sz="2700" dirty="0" smtClean="0">
                <a:latin typeface="Book Antiqua"/>
                <a:cs typeface="Book Antiqua"/>
              </a:rPr>
              <a:t> and </a:t>
            </a:r>
            <a:r>
              <a:rPr lang="en-US" sz="2700" b="1" dirty="0" smtClean="0">
                <a:latin typeface="Book Antiqua"/>
                <a:cs typeface="Book Antiqua"/>
              </a:rPr>
              <a:t>evidence</a:t>
            </a:r>
            <a:r>
              <a:rPr lang="en-US" sz="2700" dirty="0" smtClean="0">
                <a:latin typeface="Book Antiqua"/>
                <a:cs typeface="Book Antiqua"/>
              </a:rPr>
              <a:t> exist to support your teaching practice and learning goals?</a:t>
            </a:r>
          </a:p>
        </p:txBody>
      </p:sp>
      <p:sp>
        <p:nvSpPr>
          <p:cNvPr id="4" name="TextBox 3"/>
          <p:cNvSpPr txBox="1"/>
          <p:nvPr/>
        </p:nvSpPr>
        <p:spPr>
          <a:xfrm>
            <a:off x="1175825" y="6177884"/>
            <a:ext cx="6580097" cy="523220"/>
          </a:xfrm>
          <a:prstGeom prst="rect">
            <a:avLst/>
          </a:prstGeom>
          <a:solidFill>
            <a:schemeClr val="accent4">
              <a:lumMod val="20000"/>
              <a:lumOff val="80000"/>
            </a:schemeClr>
          </a:solidFill>
        </p:spPr>
        <p:txBody>
          <a:bodyPr wrap="none" rtlCol="0">
            <a:spAutoFit/>
          </a:bodyPr>
          <a:lstStyle/>
          <a:p>
            <a:r>
              <a:rPr lang="en-US" sz="2800" i="1" dirty="0" smtClean="0">
                <a:latin typeface="Book Antiqua"/>
                <a:cs typeface="Book Antiqua"/>
              </a:rPr>
              <a:t>Scholarly Approach to Teaching Innovation</a:t>
            </a:r>
            <a:endParaRPr lang="en-US" sz="2800" i="1" dirty="0">
              <a:latin typeface="Book Antiqua"/>
              <a:cs typeface="Book Antiqua"/>
            </a:endParaRPr>
          </a:p>
        </p:txBody>
      </p:sp>
    </p:spTree>
    <p:extLst>
      <p:ext uri="{BB962C8B-B14F-4D97-AF65-F5344CB8AC3E}">
        <p14:creationId xmlns:p14="http://schemas.microsoft.com/office/powerpoint/2010/main" val="39584790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228600" y="1371600"/>
            <a:ext cx="4419600" cy="4343400"/>
          </a:xfrm>
        </p:spPr>
        <p:txBody>
          <a:bodyPr>
            <a:normAutofit/>
          </a:bodyPr>
          <a:lstStyle/>
          <a:p>
            <a:pPr marL="0" indent="0" defTabSz="457200" eaLnBrk="1" hangingPunct="1">
              <a:lnSpc>
                <a:spcPct val="90000"/>
              </a:lnSpc>
              <a:buFont typeface="Arial" charset="0"/>
              <a:buNone/>
            </a:pPr>
            <a:r>
              <a:rPr lang="en-US" sz="2600" dirty="0" smtClean="0">
                <a:ea typeface="ＭＳ Ｐゴシック" charset="-128"/>
                <a:cs typeface="Book Antiqua"/>
              </a:rPr>
              <a:t>“Intellectual and Ethical Development” (Perry, 1970)</a:t>
            </a:r>
          </a:p>
          <a:p>
            <a:pPr marL="0" indent="0" defTabSz="457200" eaLnBrk="1" hangingPunct="1">
              <a:lnSpc>
                <a:spcPct val="90000"/>
              </a:lnSpc>
              <a:buFont typeface="Arial" charset="0"/>
              <a:buNone/>
            </a:pPr>
            <a:endParaRPr lang="en-US" sz="800" dirty="0" smtClean="0">
              <a:ea typeface="ＭＳ Ｐゴシック" charset="-128"/>
              <a:cs typeface="Book Antiqua"/>
            </a:endParaRPr>
          </a:p>
          <a:p>
            <a:pPr marL="0" indent="0" defTabSz="457200" eaLnBrk="1" hangingPunct="1">
              <a:lnSpc>
                <a:spcPct val="90000"/>
              </a:lnSpc>
              <a:buFont typeface="Arial" charset="0"/>
              <a:buNone/>
            </a:pPr>
            <a:r>
              <a:rPr lang="en-US" sz="2600" dirty="0" smtClean="0">
                <a:ea typeface="ＭＳ Ｐゴシック" charset="-128"/>
                <a:cs typeface="Book Antiqua"/>
              </a:rPr>
              <a:t>From an </a:t>
            </a:r>
            <a:r>
              <a:rPr lang="en-US" sz="2600" i="1" dirty="0" smtClean="0">
                <a:ea typeface="ＭＳ Ｐゴシック" charset="-128"/>
                <a:cs typeface="Book Antiqua"/>
              </a:rPr>
              <a:t>authority-driven</a:t>
            </a:r>
            <a:r>
              <a:rPr lang="en-US" sz="2600" dirty="0" smtClean="0">
                <a:ea typeface="ＭＳ Ｐゴシック" charset="-128"/>
                <a:cs typeface="Book Antiqua"/>
              </a:rPr>
              <a:t> and </a:t>
            </a:r>
            <a:r>
              <a:rPr lang="en-US" sz="2600" i="1" dirty="0" smtClean="0">
                <a:ea typeface="ＭＳ Ｐゴシック" charset="-128"/>
                <a:cs typeface="Book Antiqua"/>
              </a:rPr>
              <a:t>dualistic view of knowledge…</a:t>
            </a:r>
          </a:p>
          <a:p>
            <a:pPr marL="0" indent="0" defTabSz="457200" eaLnBrk="1" hangingPunct="1">
              <a:lnSpc>
                <a:spcPct val="90000"/>
              </a:lnSpc>
              <a:buFont typeface="Arial" charset="0"/>
              <a:buNone/>
            </a:pPr>
            <a:r>
              <a:rPr lang="en-US" sz="2600" i="1" dirty="0">
                <a:ea typeface="ＭＳ Ｐゴシック" charset="-128"/>
                <a:cs typeface="Book Antiqua"/>
              </a:rPr>
              <a:t>	</a:t>
            </a:r>
            <a:r>
              <a:rPr lang="en-US" sz="2600" i="1" dirty="0" smtClean="0">
                <a:ea typeface="ＭＳ Ｐゴシック" charset="-128"/>
                <a:cs typeface="Book Antiqua"/>
              </a:rPr>
              <a:t>		to</a:t>
            </a:r>
          </a:p>
          <a:p>
            <a:pPr marL="0" indent="0" defTabSz="457200" eaLnBrk="1" hangingPunct="1">
              <a:lnSpc>
                <a:spcPct val="90000"/>
              </a:lnSpc>
              <a:buFont typeface="Arial" charset="0"/>
              <a:buNone/>
            </a:pPr>
            <a:r>
              <a:rPr lang="en-US" sz="2600" dirty="0" smtClean="0">
                <a:ea typeface="ＭＳ Ｐゴシック" charset="-128"/>
                <a:cs typeface="Book Antiqua"/>
              </a:rPr>
              <a:t>Recognition of </a:t>
            </a:r>
            <a:r>
              <a:rPr lang="en-US" sz="2600" i="1" dirty="0" smtClean="0">
                <a:ea typeface="ＭＳ Ｐゴシック" charset="-128"/>
                <a:cs typeface="Book Antiqua"/>
              </a:rPr>
              <a:t>complexity and evidence-based decision-making </a:t>
            </a:r>
            <a:r>
              <a:rPr lang="en-US" sz="2600" dirty="0" smtClean="0">
                <a:ea typeface="ＭＳ Ｐゴシック" charset="-128"/>
                <a:cs typeface="Book Antiqua"/>
              </a:rPr>
              <a:t>and </a:t>
            </a:r>
            <a:r>
              <a:rPr lang="en-US" sz="2600" i="1" dirty="0" smtClean="0">
                <a:ea typeface="ＭＳ Ｐゴシック" charset="-128"/>
                <a:cs typeface="Book Antiqua"/>
              </a:rPr>
              <a:t>reflective thinking </a:t>
            </a:r>
            <a:r>
              <a:rPr lang="en-US" sz="2600" dirty="0" smtClean="0">
                <a:ea typeface="ＭＳ Ｐゴシック" charset="-128"/>
                <a:cs typeface="Book Antiqua"/>
              </a:rPr>
              <a:t>with changing answers and uncertainty.</a:t>
            </a:r>
            <a:endParaRPr lang="en-US" dirty="0" smtClean="0">
              <a:ea typeface="ＭＳ Ｐゴシック" charset="-128"/>
              <a:cs typeface="Book Antiqua"/>
            </a:endParaRPr>
          </a:p>
        </p:txBody>
      </p:sp>
      <p:pic>
        <p:nvPicPr>
          <p:cNvPr id="20482" name="Picture 5" descr="Picture 2"/>
          <p:cNvPicPr>
            <a:picLocks noChangeAspect="1" noChangeArrowheads="1"/>
          </p:cNvPicPr>
          <p:nvPr/>
        </p:nvPicPr>
        <p:blipFill>
          <a:blip r:embed="rId3"/>
          <a:srcRect l="36911" t="23102" r="16550" b="16557"/>
          <a:stretch>
            <a:fillRect/>
          </a:stretch>
        </p:blipFill>
        <p:spPr bwMode="auto">
          <a:xfrm>
            <a:off x="5638800" y="1373800"/>
            <a:ext cx="1828800" cy="1482725"/>
          </a:xfrm>
          <a:prstGeom prst="rect">
            <a:avLst/>
          </a:prstGeom>
          <a:noFill/>
          <a:ln w="9525">
            <a:noFill/>
            <a:miter lim="800000"/>
            <a:headEnd/>
            <a:tailEnd/>
          </a:ln>
        </p:spPr>
      </p:pic>
      <p:sp>
        <p:nvSpPr>
          <p:cNvPr id="20483" name="Title 1"/>
          <p:cNvSpPr>
            <a:spLocks/>
          </p:cNvSpPr>
          <p:nvPr/>
        </p:nvSpPr>
        <p:spPr bwMode="auto">
          <a:xfrm>
            <a:off x="0" y="0"/>
            <a:ext cx="9159875" cy="1268413"/>
          </a:xfrm>
          <a:prstGeom prst="rect">
            <a:avLst/>
          </a:prstGeom>
          <a:solidFill>
            <a:srgbClr val="DCE6F2"/>
          </a:solidFill>
          <a:ln w="9525">
            <a:noFill/>
            <a:miter lim="800000"/>
            <a:headEnd/>
            <a:tailEnd/>
          </a:ln>
        </p:spPr>
        <p:txBody>
          <a:bodyPr anchor="ctr">
            <a:prstTxWarp prst="textNoShape">
              <a:avLst/>
            </a:prstTxWarp>
          </a:bodyPr>
          <a:lstStyle/>
          <a:p>
            <a:pPr algn="ctr"/>
            <a:r>
              <a:rPr lang="en-US" sz="4000" dirty="0">
                <a:latin typeface="Book Antiqua"/>
                <a:cs typeface="Book Antiqua"/>
              </a:rPr>
              <a:t>Student Centered Learning</a:t>
            </a:r>
            <a:br>
              <a:rPr lang="en-US" sz="4000" dirty="0">
                <a:latin typeface="Book Antiqua"/>
                <a:cs typeface="Book Antiqua"/>
              </a:rPr>
            </a:br>
            <a:r>
              <a:rPr lang="en-US" sz="4000" dirty="0">
                <a:latin typeface="Book Antiqua"/>
                <a:cs typeface="Book Antiqua"/>
              </a:rPr>
              <a:t>Theory and Practice</a:t>
            </a:r>
          </a:p>
        </p:txBody>
      </p:sp>
      <p:pic>
        <p:nvPicPr>
          <p:cNvPr id="20484" name="Picture 1032" descr="courtney backwards"/>
          <p:cNvPicPr>
            <a:picLocks noChangeAspect="1" noChangeArrowheads="1"/>
          </p:cNvPicPr>
          <p:nvPr/>
        </p:nvPicPr>
        <p:blipFill>
          <a:blip r:embed="rId4"/>
          <a:srcRect/>
          <a:stretch>
            <a:fillRect/>
          </a:stretch>
        </p:blipFill>
        <p:spPr bwMode="auto">
          <a:xfrm>
            <a:off x="4710912" y="3124200"/>
            <a:ext cx="2087563" cy="1947863"/>
          </a:xfrm>
          <a:prstGeom prst="rect">
            <a:avLst/>
          </a:prstGeom>
          <a:noFill/>
          <a:ln w="9525">
            <a:noFill/>
            <a:miter lim="800000"/>
            <a:headEnd/>
            <a:tailEnd/>
          </a:ln>
        </p:spPr>
      </p:pic>
      <p:pic>
        <p:nvPicPr>
          <p:cNvPr id="20485" name="Picture 1033" descr="Scaffolding_copy"/>
          <p:cNvPicPr>
            <a:picLocks noChangeAspect="1" noChangeArrowheads="1"/>
          </p:cNvPicPr>
          <p:nvPr/>
        </p:nvPicPr>
        <p:blipFill>
          <a:blip r:embed="rId5"/>
          <a:srcRect/>
          <a:stretch>
            <a:fillRect/>
          </a:stretch>
        </p:blipFill>
        <p:spPr bwMode="auto">
          <a:xfrm>
            <a:off x="6951663" y="3956050"/>
            <a:ext cx="2192337" cy="2901950"/>
          </a:xfrm>
          <a:prstGeom prst="rect">
            <a:avLst/>
          </a:prstGeom>
          <a:noFill/>
          <a:ln w="9525">
            <a:noFill/>
            <a:miter lim="800000"/>
            <a:headEnd/>
            <a:tailEnd/>
          </a:ln>
        </p:spPr>
      </p:pic>
      <p:sp>
        <p:nvSpPr>
          <p:cNvPr id="20486" name="Text Box 1034"/>
          <p:cNvSpPr txBox="1">
            <a:spLocks noChangeArrowheads="1"/>
          </p:cNvSpPr>
          <p:nvPr/>
        </p:nvSpPr>
        <p:spPr bwMode="auto">
          <a:xfrm>
            <a:off x="4482312" y="5029200"/>
            <a:ext cx="2555875" cy="457200"/>
          </a:xfrm>
          <a:prstGeom prst="rect">
            <a:avLst/>
          </a:prstGeom>
          <a:noFill/>
          <a:ln w="9525">
            <a:noFill/>
            <a:miter lim="800000"/>
            <a:headEnd/>
            <a:tailEnd/>
          </a:ln>
        </p:spPr>
        <p:txBody>
          <a:bodyPr wrap="none">
            <a:prstTxWarp prst="textNoShape">
              <a:avLst/>
            </a:prstTxWarp>
            <a:spAutoFit/>
          </a:bodyPr>
          <a:lstStyle/>
          <a:p>
            <a:r>
              <a:rPr lang="en-US" i="1"/>
              <a:t>Backward Design</a:t>
            </a:r>
          </a:p>
        </p:txBody>
      </p:sp>
      <p:sp>
        <p:nvSpPr>
          <p:cNvPr id="20487" name="Text Box 1035"/>
          <p:cNvSpPr txBox="1">
            <a:spLocks noChangeArrowheads="1"/>
          </p:cNvSpPr>
          <p:nvPr/>
        </p:nvSpPr>
        <p:spPr bwMode="auto">
          <a:xfrm>
            <a:off x="7162800" y="3429000"/>
            <a:ext cx="1692275" cy="457200"/>
          </a:xfrm>
          <a:prstGeom prst="rect">
            <a:avLst/>
          </a:prstGeom>
          <a:noFill/>
          <a:ln w="9525">
            <a:noFill/>
            <a:miter lim="800000"/>
            <a:headEnd/>
            <a:tailEnd/>
          </a:ln>
        </p:spPr>
        <p:txBody>
          <a:bodyPr wrap="none">
            <a:prstTxWarp prst="textNoShape">
              <a:avLst/>
            </a:prstTxWarp>
            <a:spAutoFit/>
          </a:bodyPr>
          <a:lstStyle/>
          <a:p>
            <a:r>
              <a:rPr lang="en-US" i="1"/>
              <a:t>Scaffolding</a:t>
            </a:r>
          </a:p>
        </p:txBody>
      </p:sp>
    </p:spTree>
    <p:extLst>
      <p:ext uri="{BB962C8B-B14F-4D97-AF65-F5344CB8AC3E}">
        <p14:creationId xmlns:p14="http://schemas.microsoft.com/office/powerpoint/2010/main" val="12262720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9" name="Group 1041"/>
          <p:cNvGraphicFramePr>
            <a:graphicFrameLocks noGrp="1"/>
          </p:cNvGraphicFramePr>
          <p:nvPr>
            <p:extLst>
              <p:ext uri="{D42A27DB-BD31-4B8C-83A1-F6EECF244321}">
                <p14:modId xmlns:p14="http://schemas.microsoft.com/office/powerpoint/2010/main" val="3876687526"/>
              </p:ext>
            </p:extLst>
          </p:nvPr>
        </p:nvGraphicFramePr>
        <p:xfrm>
          <a:off x="295275" y="1839913"/>
          <a:ext cx="8601075" cy="3783647"/>
        </p:xfrm>
        <a:graphic>
          <a:graphicData uri="http://schemas.openxmlformats.org/drawingml/2006/table">
            <a:tbl>
              <a:tblPr/>
              <a:tblGrid>
                <a:gridCol w="8601075"/>
              </a:tblGrid>
              <a:tr h="620713">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84" charset="0"/>
                        <a:buNone/>
                        <a:tabLst/>
                      </a:pPr>
                      <a:r>
                        <a:rPr kumimoji="0" lang="en-US" sz="2800" b="0" i="0" u="none" strike="noStrike" cap="none" normalizeH="0" baseline="0" smtClean="0">
                          <a:ln>
                            <a:noFill/>
                          </a:ln>
                          <a:solidFill>
                            <a:schemeClr val="bg1"/>
                          </a:solidFill>
                          <a:effectLst/>
                          <a:latin typeface="Book Antiqua"/>
                          <a:ea typeface="ＭＳ Ｐゴシック" pitchFamily="84" charset="-128"/>
                          <a:cs typeface="Book Antiqua"/>
                        </a:rPr>
                        <a:t>Collaborative and Contextual Learning</a:t>
                      </a:r>
                      <a:endParaRPr kumimoji="0" lang="en-US" sz="2800" b="0" i="0" u="none" strike="noStrike" cap="none" normalizeH="0" baseline="0" smtClean="0">
                        <a:ln>
                          <a:noFill/>
                        </a:ln>
                        <a:solidFill>
                          <a:schemeClr val="tx1"/>
                        </a:solidFill>
                        <a:effectLst/>
                        <a:latin typeface="Book Antiqua"/>
                        <a:ea typeface="ＭＳ Ｐゴシック" pitchFamily="84" charset="-128"/>
                        <a:cs typeface="Book Antiqua"/>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22300">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84" charset="0"/>
                        <a:buNone/>
                        <a:tabLst/>
                      </a:pPr>
                      <a:r>
                        <a:rPr kumimoji="0" lang="en-US" sz="2800" b="0" i="0" u="none" strike="noStrike" cap="none" normalizeH="0" baseline="0" dirty="0" smtClean="0">
                          <a:ln>
                            <a:noFill/>
                          </a:ln>
                          <a:solidFill>
                            <a:schemeClr val="tx1"/>
                          </a:solidFill>
                          <a:effectLst/>
                          <a:latin typeface="Book Antiqua"/>
                          <a:ea typeface="ＭＳ Ｐゴシック" pitchFamily="84" charset="-128"/>
                          <a:cs typeface="Book Antiqua"/>
                        </a:rPr>
                        <a:t>Build instruction around </a:t>
                      </a:r>
                      <a:r>
                        <a:rPr kumimoji="0" lang="en-US" sz="2800" b="1" i="0" u="none" strike="noStrike" cap="none" normalizeH="0" baseline="0" dirty="0" smtClean="0">
                          <a:ln>
                            <a:noFill/>
                          </a:ln>
                          <a:solidFill>
                            <a:schemeClr val="tx1"/>
                          </a:solidFill>
                          <a:effectLst/>
                          <a:latin typeface="Book Antiqua"/>
                          <a:ea typeface="ＭＳ Ｐゴシック" pitchFamily="84" charset="-128"/>
                          <a:cs typeface="Book Antiqua"/>
                        </a:rPr>
                        <a:t>complex problems</a:t>
                      </a:r>
                      <a:endParaRPr kumimoji="0" lang="en-US" sz="2800" b="0" i="0" u="none" strike="noStrike" cap="none" normalizeH="0" baseline="0" dirty="0" smtClean="0">
                        <a:ln>
                          <a:noFill/>
                        </a:ln>
                        <a:solidFill>
                          <a:schemeClr val="tx1"/>
                        </a:solidFill>
                        <a:effectLst/>
                        <a:latin typeface="Book Antiqua"/>
                        <a:ea typeface="ＭＳ Ｐゴシック" pitchFamily="84" charset="-128"/>
                        <a:cs typeface="Book Antiqua"/>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457200" rtl="0" eaLnBrk="1" fontAlgn="base" latinLnBrk="0" hangingPunct="1">
                        <a:lnSpc>
                          <a:spcPct val="100000"/>
                        </a:lnSpc>
                        <a:spcBef>
                          <a:spcPct val="0"/>
                        </a:spcBef>
                        <a:spcAft>
                          <a:spcPct val="0"/>
                        </a:spcAft>
                        <a:buClrTx/>
                        <a:buSzTx/>
                        <a:buFont typeface="Arial" pitchFamily="84" charset="0"/>
                        <a:buNone/>
                        <a:tabLst/>
                      </a:pPr>
                      <a:r>
                        <a:rPr kumimoji="0" lang="en-US" sz="2800" b="0" i="0" u="none" strike="noStrike" cap="none" normalizeH="0" baseline="0" smtClean="0">
                          <a:ln>
                            <a:noFill/>
                          </a:ln>
                          <a:solidFill>
                            <a:schemeClr val="tx1"/>
                          </a:solidFill>
                          <a:effectLst/>
                          <a:latin typeface="Book Antiqua"/>
                          <a:ea typeface="ＭＳ Ｐゴシック" pitchFamily="84" charset="-128"/>
                          <a:cs typeface="Book Antiqua"/>
                        </a:rPr>
                        <a:t>Make learning experiences as </a:t>
                      </a:r>
                      <a:r>
                        <a:rPr kumimoji="0" lang="en-US" sz="2800" b="1" i="0" u="none" strike="noStrike" cap="none" normalizeH="0" baseline="0" smtClean="0">
                          <a:ln>
                            <a:noFill/>
                          </a:ln>
                          <a:solidFill>
                            <a:schemeClr val="tx1"/>
                          </a:solidFill>
                          <a:effectLst/>
                          <a:latin typeface="Book Antiqua"/>
                          <a:ea typeface="ＭＳ Ｐゴシック" pitchFamily="84" charset="-128"/>
                          <a:cs typeface="Book Antiqua"/>
                        </a:rPr>
                        <a:t>authentic </a:t>
                      </a:r>
                      <a:r>
                        <a:rPr kumimoji="0" lang="en-US" sz="2800" b="0" i="0" u="none" strike="noStrike" cap="none" normalizeH="0" baseline="0" smtClean="0">
                          <a:ln>
                            <a:noFill/>
                          </a:ln>
                          <a:solidFill>
                            <a:schemeClr val="tx1"/>
                          </a:solidFill>
                          <a:effectLst/>
                          <a:latin typeface="Book Antiqua"/>
                          <a:ea typeface="ＭＳ Ｐゴシック" pitchFamily="84" charset="-128"/>
                          <a:cs typeface="Book Antiqua"/>
                        </a:rPr>
                        <a:t>as possible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313">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84" charset="0"/>
                        <a:buNone/>
                        <a:tabLst/>
                      </a:pPr>
                      <a:r>
                        <a:rPr kumimoji="0" lang="en-US" sz="2800" b="1" i="0" u="none" strike="noStrike" cap="none" normalizeH="0" baseline="0" smtClean="0">
                          <a:ln>
                            <a:noFill/>
                          </a:ln>
                          <a:solidFill>
                            <a:schemeClr val="tx1"/>
                          </a:solidFill>
                          <a:effectLst/>
                          <a:latin typeface="Book Antiqua"/>
                          <a:ea typeface="ＭＳ Ｐゴシック" pitchFamily="84" charset="-128"/>
                          <a:cs typeface="Book Antiqua"/>
                        </a:rPr>
                        <a:t>Guide students </a:t>
                      </a:r>
                      <a:r>
                        <a:rPr kumimoji="0" lang="en-US" sz="2800" b="0" i="0" u="none" strike="noStrike" cap="none" normalizeH="0" baseline="0" smtClean="0">
                          <a:ln>
                            <a:noFill/>
                          </a:ln>
                          <a:solidFill>
                            <a:schemeClr val="tx1"/>
                          </a:solidFill>
                          <a:effectLst/>
                          <a:latin typeface="Book Antiqua"/>
                          <a:ea typeface="ＭＳ Ｐゴシック" pitchFamily="84" charset="-128"/>
                          <a:cs typeface="Book Antiqua"/>
                        </a:rPr>
                        <a:t>to understand and apply</a:t>
                      </a:r>
                      <a:r>
                        <a:rPr kumimoji="0" lang="en-US" sz="2800" b="1" i="0" u="none" strike="noStrike" cap="none" normalizeH="0" baseline="0" smtClean="0">
                          <a:ln>
                            <a:noFill/>
                          </a:ln>
                          <a:solidFill>
                            <a:schemeClr val="tx1"/>
                          </a:solidFill>
                          <a:effectLst/>
                          <a:latin typeface="Book Antiqua"/>
                          <a:ea typeface="ＭＳ Ｐゴシック" pitchFamily="84" charset="-128"/>
                          <a:cs typeface="Book Antiqua"/>
                        </a:rPr>
                        <a:t> </a:t>
                      </a:r>
                      <a:r>
                        <a:rPr kumimoji="0" lang="en-US" sz="2800" b="0" i="0" u="none" strike="noStrike" cap="none" normalizeH="0" baseline="0" smtClean="0">
                          <a:ln>
                            <a:noFill/>
                          </a:ln>
                          <a:solidFill>
                            <a:schemeClr val="tx1"/>
                          </a:solidFill>
                          <a:effectLst/>
                          <a:latin typeface="Book Antiqua"/>
                          <a:ea typeface="ＭＳ Ｐゴシック" pitchFamily="84" charset="-128"/>
                          <a:cs typeface="Book Antiqua"/>
                        </a:rPr>
                        <a:t>central concepts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84" charset="0"/>
                        <a:buNone/>
                        <a:tabLst/>
                      </a:pPr>
                      <a:r>
                        <a:rPr kumimoji="0" lang="en-US" sz="2800" b="0" i="0" u="none" strike="noStrike" cap="none" normalizeH="0" baseline="0" dirty="0" smtClean="0">
                          <a:ln>
                            <a:noFill/>
                          </a:ln>
                          <a:solidFill>
                            <a:schemeClr val="tx1"/>
                          </a:solidFill>
                          <a:effectLst/>
                          <a:latin typeface="Book Antiqua"/>
                          <a:ea typeface="ＭＳ Ｐゴシック" pitchFamily="84" charset="-128"/>
                          <a:cs typeface="Book Antiqua"/>
                        </a:rPr>
                        <a:t>Offer opportunities to </a:t>
                      </a:r>
                      <a:r>
                        <a:rPr kumimoji="0" lang="en-US" sz="2800" b="1" i="0" u="none" strike="noStrike" cap="none" normalizeH="0" baseline="0" dirty="0" smtClean="0">
                          <a:ln>
                            <a:noFill/>
                          </a:ln>
                          <a:solidFill>
                            <a:schemeClr val="tx1"/>
                          </a:solidFill>
                          <a:effectLst/>
                          <a:latin typeface="Book Antiqua"/>
                          <a:ea typeface="ＭＳ Ｐゴシック" pitchFamily="84" charset="-128"/>
                          <a:cs typeface="Book Antiqua"/>
                        </a:rPr>
                        <a:t>apply learning to new contexts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43" name="Title 1"/>
          <p:cNvSpPr>
            <a:spLocks/>
          </p:cNvSpPr>
          <p:nvPr/>
        </p:nvSpPr>
        <p:spPr bwMode="auto">
          <a:xfrm>
            <a:off x="0" y="0"/>
            <a:ext cx="9159875" cy="1143000"/>
          </a:xfrm>
          <a:prstGeom prst="rect">
            <a:avLst/>
          </a:prstGeom>
          <a:solidFill>
            <a:srgbClr val="DCE6F2"/>
          </a:solidFill>
          <a:ln w="9525">
            <a:noFill/>
            <a:miter lim="800000"/>
            <a:headEnd/>
            <a:tailEnd/>
          </a:ln>
        </p:spPr>
        <p:txBody>
          <a:bodyPr anchor="ctr">
            <a:prstTxWarp prst="textNoShape">
              <a:avLst/>
            </a:prstTxWarp>
          </a:bodyPr>
          <a:lstStyle/>
          <a:p>
            <a:pPr algn="ctr"/>
            <a:r>
              <a:rPr lang="en-US" sz="4000" dirty="0">
                <a:latin typeface="Book Antiqua"/>
                <a:cs typeface="Book Antiqua"/>
              </a:rPr>
              <a:t>Student Centered Learning</a:t>
            </a:r>
            <a:br>
              <a:rPr lang="en-US" sz="4000" dirty="0">
                <a:latin typeface="Book Antiqua"/>
                <a:cs typeface="Book Antiqua"/>
              </a:rPr>
            </a:br>
            <a:r>
              <a:rPr lang="en-US" sz="4000" dirty="0">
                <a:latin typeface="Book Antiqua"/>
                <a:cs typeface="Book Antiqua"/>
              </a:rPr>
              <a:t>Theory and Practice</a:t>
            </a:r>
          </a:p>
        </p:txBody>
      </p:sp>
    </p:spTree>
    <p:extLst>
      <p:ext uri="{BB962C8B-B14F-4D97-AF65-F5344CB8AC3E}">
        <p14:creationId xmlns:p14="http://schemas.microsoft.com/office/powerpoint/2010/main" val="22232713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3" name="Title 1"/>
          <p:cNvSpPr>
            <a:spLocks/>
          </p:cNvSpPr>
          <p:nvPr/>
        </p:nvSpPr>
        <p:spPr bwMode="auto">
          <a:xfrm>
            <a:off x="5486400" y="-1"/>
            <a:ext cx="3673475" cy="1845734"/>
          </a:xfrm>
          <a:prstGeom prst="rect">
            <a:avLst/>
          </a:prstGeom>
          <a:solidFill>
            <a:srgbClr val="DCE6F2"/>
          </a:solidFill>
          <a:ln w="9525">
            <a:noFill/>
            <a:miter lim="800000"/>
            <a:headEnd/>
            <a:tailEnd/>
          </a:ln>
        </p:spPr>
        <p:txBody>
          <a:bodyPr anchor="ctr">
            <a:prstTxWarp prst="textNoShape">
              <a:avLst/>
            </a:prstTxWarp>
          </a:bodyPr>
          <a:lstStyle/>
          <a:p>
            <a:pPr algn="ctr"/>
            <a:r>
              <a:rPr lang="en-US" sz="4000" dirty="0" smtClean="0">
                <a:latin typeface="Book Antiqua"/>
                <a:cs typeface="Book Antiqua"/>
              </a:rPr>
              <a:t>AAC&amp;U LEAP Initiative</a:t>
            </a:r>
            <a:endParaRPr lang="en-US" sz="4000" dirty="0">
              <a:latin typeface="Book Antiqua"/>
              <a:cs typeface="Book Antiqua"/>
            </a:endParaRPr>
          </a:p>
        </p:txBody>
      </p:sp>
      <p:pic>
        <p:nvPicPr>
          <p:cNvPr id="2" name="Picture 1" descr="Essential-Learning-Outcomes.pdf"/>
          <p:cNvPicPr>
            <a:picLocks noChangeAspect="1"/>
          </p:cNvPicPr>
          <p:nvPr/>
        </p:nvPicPr>
        <p:blipFill rotWithShape="1">
          <a:blip r:embed="rId3">
            <a:extLst>
              <a:ext uri="{28A0092B-C50C-407E-A947-70E740481C1C}">
                <a14:useLocalDpi xmlns:a14="http://schemas.microsoft.com/office/drawing/2010/main" val="0"/>
              </a:ext>
            </a:extLst>
          </a:blip>
          <a:srcRect l="6867" r="6538" b="2538"/>
          <a:stretch/>
        </p:blipFill>
        <p:spPr>
          <a:xfrm>
            <a:off x="203199" y="-575734"/>
            <a:ext cx="5283201" cy="7486161"/>
          </a:xfrm>
          <a:prstGeom prst="rect">
            <a:avLst/>
          </a:prstGeom>
        </p:spPr>
      </p:pic>
    </p:spTree>
    <p:extLst>
      <p:ext uri="{BB962C8B-B14F-4D97-AF65-F5344CB8AC3E}">
        <p14:creationId xmlns:p14="http://schemas.microsoft.com/office/powerpoint/2010/main" val="26870278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all03_ClassPic.jpeg                                           00026C6EMacintosh HD                   BA4AD537:"/>
          <p:cNvPicPr>
            <a:picLocks noChangeAspect="1" noChangeArrowheads="1"/>
          </p:cNvPicPr>
          <p:nvPr/>
        </p:nvPicPr>
        <p:blipFill>
          <a:blip r:embed="rId2">
            <a:extLst>
              <a:ext uri="{28A0092B-C50C-407E-A947-70E740481C1C}">
                <a14:useLocalDpi xmlns:a14="http://schemas.microsoft.com/office/drawing/2010/main" val="0"/>
              </a:ext>
            </a:extLst>
          </a:blip>
          <a:srcRect t="10686"/>
          <a:stretch>
            <a:fillRect/>
          </a:stretch>
        </p:blipFill>
        <p:spPr bwMode="auto">
          <a:xfrm>
            <a:off x="3385233" y="993081"/>
            <a:ext cx="4038600" cy="2208213"/>
          </a:xfrm>
          <a:prstGeom prst="rect">
            <a:avLst/>
          </a:prstGeom>
          <a:noFill/>
          <a:extLst>
            <a:ext uri="{909E8E84-426E-40dd-AFC4-6F175D3DCCD1}">
              <a14:hiddenFill xmlns:a14="http://schemas.microsoft.com/office/drawing/2010/main">
                <a:solidFill>
                  <a:srgbClr val="FFFFFF"/>
                </a:solidFill>
              </a14:hiddenFill>
            </a:ext>
          </a:extLst>
        </p:spPr>
      </p:pic>
      <p:pic>
        <p:nvPicPr>
          <p:cNvPr id="52227" name="Picture 3" descr="Classfall05.jpg                                                00255832Macintosh HD                   BC9997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81463"/>
            <a:ext cx="7772400" cy="2319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6776" y="224765"/>
            <a:ext cx="7071167" cy="3693318"/>
          </a:xfrm>
          <a:prstGeom prst="rect">
            <a:avLst/>
          </a:prstGeom>
          <a:noFill/>
        </p:spPr>
        <p:txBody>
          <a:bodyPr wrap="none" rtlCol="0">
            <a:spAutoFit/>
          </a:bodyPr>
          <a:lstStyle/>
          <a:p>
            <a:r>
              <a:rPr lang="en-US" sz="2600" b="1" u="sng" dirty="0" smtClean="0">
                <a:latin typeface="Book Antiqua"/>
                <a:cs typeface="Book Antiqua"/>
              </a:rPr>
              <a:t>P451: Integrative Human Physiology (4 </a:t>
            </a:r>
            <a:r>
              <a:rPr lang="en-US" sz="2600" b="1" u="sng" dirty="0" err="1" smtClean="0">
                <a:latin typeface="Book Antiqua"/>
                <a:cs typeface="Book Antiqua"/>
              </a:rPr>
              <a:t>cr</a:t>
            </a:r>
            <a:r>
              <a:rPr lang="en-US" sz="2600" b="1" u="sng" dirty="0" smtClean="0">
                <a:latin typeface="Book Antiqua"/>
                <a:cs typeface="Book Antiqua"/>
              </a:rPr>
              <a:t>)</a:t>
            </a:r>
          </a:p>
          <a:p>
            <a:endParaRPr lang="en-US" sz="2600" b="1" u="sng" dirty="0">
              <a:latin typeface="Book Antiqua"/>
              <a:cs typeface="Book Antiqua"/>
            </a:endParaRPr>
          </a:p>
          <a:p>
            <a:endParaRPr lang="en-US" sz="2600" b="1" dirty="0" smtClean="0">
              <a:latin typeface="Book Antiqua"/>
              <a:cs typeface="Book Antiqua"/>
            </a:endParaRPr>
          </a:p>
          <a:p>
            <a:endParaRPr lang="en-US" sz="2600" b="1" dirty="0" smtClean="0">
              <a:latin typeface="Book Antiqua"/>
              <a:cs typeface="Book Antiqua"/>
            </a:endParaRPr>
          </a:p>
          <a:p>
            <a:endParaRPr lang="en-US" sz="2600" b="1" dirty="0" smtClean="0">
              <a:latin typeface="Book Antiqua"/>
              <a:cs typeface="Book Antiqua"/>
            </a:endParaRPr>
          </a:p>
          <a:p>
            <a:pPr marL="457200" indent="-457200">
              <a:buFont typeface="Arial"/>
              <a:buChar char="•"/>
            </a:pPr>
            <a:r>
              <a:rPr lang="en-US" sz="2600" dirty="0" smtClean="0">
                <a:latin typeface="Book Antiqua"/>
                <a:cs typeface="Book Antiqua"/>
              </a:rPr>
              <a:t>Lecture/Lab</a:t>
            </a:r>
          </a:p>
          <a:p>
            <a:pPr marL="457200" indent="-457200">
              <a:buFont typeface="Arial"/>
              <a:buChar char="•"/>
            </a:pPr>
            <a:r>
              <a:rPr lang="en-US" sz="2600" dirty="0" smtClean="0">
                <a:latin typeface="Book Antiqua"/>
                <a:cs typeface="Book Antiqua"/>
              </a:rPr>
              <a:t>Senior Level </a:t>
            </a:r>
          </a:p>
          <a:p>
            <a:pPr marL="457200" indent="-457200">
              <a:buFont typeface="Arial"/>
              <a:buChar char="•"/>
            </a:pPr>
            <a:r>
              <a:rPr lang="en-US" sz="2600" dirty="0" smtClean="0">
                <a:latin typeface="Book Antiqua"/>
                <a:cs typeface="Book Antiqua"/>
              </a:rPr>
              <a:t>Biology Majors</a:t>
            </a:r>
          </a:p>
          <a:p>
            <a:pPr marL="457200" indent="-457200">
              <a:buFont typeface="Arial"/>
              <a:buChar char="•"/>
            </a:pPr>
            <a:r>
              <a:rPr lang="en-US" sz="2600" dirty="0" smtClean="0">
                <a:latin typeface="Book Antiqua"/>
                <a:cs typeface="Book Antiqua"/>
              </a:rPr>
              <a:t>Considered a Capstone </a:t>
            </a:r>
            <a:r>
              <a:rPr lang="en-US" sz="2600" dirty="0">
                <a:latin typeface="Book Antiqua"/>
                <a:cs typeface="Book Antiqua"/>
              </a:rPr>
              <a:t>C</a:t>
            </a:r>
            <a:r>
              <a:rPr lang="en-US" sz="2600" dirty="0" smtClean="0">
                <a:latin typeface="Book Antiqua"/>
                <a:cs typeface="Book Antiqua"/>
              </a:rPr>
              <a:t>ourse in the Major</a:t>
            </a:r>
            <a:endParaRPr lang="en-US" sz="2600" dirty="0">
              <a:latin typeface="Book Antiqua"/>
              <a:cs typeface="Book Antiqua"/>
            </a:endParaRPr>
          </a:p>
        </p:txBody>
      </p:sp>
    </p:spTree>
    <p:extLst>
      <p:ext uri="{BB962C8B-B14F-4D97-AF65-F5344CB8AC3E}">
        <p14:creationId xmlns:p14="http://schemas.microsoft.com/office/powerpoint/2010/main" val="14891257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TotalTime>
  <Words>1236</Words>
  <Application>Microsoft Macintosh PowerPoint</Application>
  <PresentationFormat>On-screen Show (4:3)</PresentationFormat>
  <Paragraphs>197</Paragraphs>
  <Slides>28</Slides>
  <Notes>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Office Theme</vt:lpstr>
      <vt:lpstr>Document</vt:lpstr>
      <vt:lpstr>Worksheet</vt:lpstr>
      <vt:lpstr>Turning a Disciplinary Lens to Teaching and Learning</vt:lpstr>
      <vt:lpstr>Applying Backward Design Principles (Wiggins and McTighe, 1998)</vt:lpstr>
      <vt:lpstr>Team-Based Learning</vt:lpstr>
      <vt:lpstr>Team-Based Learning</vt:lpstr>
      <vt:lpstr>Student Centered Learning Theory and Practice</vt:lpstr>
      <vt:lpstr>PowerPoint Presentation</vt:lpstr>
      <vt:lpstr>PowerPoint Presentation</vt:lpstr>
      <vt:lpstr>PowerPoint Presentation</vt:lpstr>
      <vt:lpstr>PowerPoint Presentation</vt:lpstr>
      <vt:lpstr>PowerPoint Presentation</vt:lpstr>
      <vt:lpstr>PowerPoint Presentation</vt:lpstr>
      <vt:lpstr> </vt:lpstr>
      <vt:lpstr>STUDENT  SEMESTER TEAMS</vt:lpstr>
      <vt:lpstr>Time Management in the Team-Based and Case-Based Learning Environment</vt:lpstr>
      <vt:lpstr>LISTENING TO THE STUDENT VOICE</vt:lpstr>
      <vt:lpstr>Question? </vt:lpstr>
      <vt:lpstr>SEMESTER EXAMS</vt:lpstr>
      <vt:lpstr>Engage Students In Reflective Practice</vt:lpstr>
      <vt:lpstr>PowerPoint Presentation</vt:lpstr>
      <vt:lpstr>PowerPoint Presentation</vt:lpstr>
      <vt:lpstr>PowerPoint Presentation</vt:lpstr>
      <vt:lpstr>PowerPoint Presentation</vt:lpstr>
      <vt:lpstr>Team Learning and Exams</vt:lpstr>
      <vt:lpstr>Semester Exam Performance</vt:lpstr>
      <vt:lpstr>Focusing My Inquiry</vt:lpstr>
      <vt:lpstr>Student Learning Success</vt:lpstr>
      <vt:lpstr>Student Learning Success</vt:lpstr>
      <vt:lpstr>Directions This Work Has Taken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a Disciplinary Lens to Teaching and Learning</dc:title>
  <dc:creator>Whitney M. Schlegel</dc:creator>
  <cp:lastModifiedBy>Whitney M. Schlegel</cp:lastModifiedBy>
  <cp:revision>39</cp:revision>
  <dcterms:created xsi:type="dcterms:W3CDTF">2012-01-18T17:12:16Z</dcterms:created>
  <dcterms:modified xsi:type="dcterms:W3CDTF">2012-02-07T18:53:06Z</dcterms:modified>
</cp:coreProperties>
</file>