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424" r:id="rId3"/>
    <p:sldId id="425" r:id="rId4"/>
    <p:sldId id="427" r:id="rId5"/>
    <p:sldId id="454" r:id="rId6"/>
    <p:sldId id="266" r:id="rId7"/>
    <p:sldId id="268" r:id="rId8"/>
    <p:sldId id="283" r:id="rId9"/>
    <p:sldId id="284" r:id="rId10"/>
    <p:sldId id="285" r:id="rId11"/>
    <p:sldId id="461" r:id="rId12"/>
    <p:sldId id="457" r:id="rId13"/>
    <p:sldId id="459" r:id="rId14"/>
    <p:sldId id="460" r:id="rId15"/>
    <p:sldId id="462" r:id="rId16"/>
    <p:sldId id="345" r:id="rId17"/>
    <p:sldId id="458" r:id="rId18"/>
    <p:sldId id="463" r:id="rId19"/>
    <p:sldId id="464" r:id="rId20"/>
    <p:sldId id="465" r:id="rId21"/>
    <p:sldId id="466" r:id="rId22"/>
    <p:sldId id="468" r:id="rId23"/>
    <p:sldId id="387" r:id="rId24"/>
    <p:sldId id="388" r:id="rId25"/>
    <p:sldId id="469" r:id="rId26"/>
    <p:sldId id="467" r:id="rId27"/>
    <p:sldId id="470" r:id="rId28"/>
    <p:sldId id="4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3BA"/>
    <a:srgbClr val="0000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5890"/>
  </p:normalViewPr>
  <p:slideViewPr>
    <p:cSldViewPr snapToGrid="0">
      <p:cViewPr varScale="1">
        <p:scale>
          <a:sx n="117" d="100"/>
          <a:sy n="117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D4A88-AB11-2547-9D2A-24F4B18C326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FD2E8-CA67-244E-A1C9-C33A63A8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5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FD2E8-CA67-244E-A1C9-C33A63A8B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3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there is a controversy about whether the observer can really be treated as a quantum system or whether they should be treated as a classical system that causes irreversible collapse. Interestingly, a thought experiment proposed in 1985 by David Deutsch provides a way to experimentally distinguish the two cases where measurement causes irreversible collapse, and where measurement is reversible. I will refer you to my paper and an upcoming </a:t>
            </a:r>
            <a:r>
              <a:rPr lang="en-US" dirty="0" err="1"/>
              <a:t>Qiskit</a:t>
            </a:r>
            <a:r>
              <a:rPr lang="en-US" dirty="0"/>
              <a:t> video for the full explanation, but the overall idea is that we simulate an observer making a measurement, writing down that they definitely made a measurement, then try and reverse it all. Adding an irreversible measurement to collapse the qubit will lead to different outcomes at the end than a reversible measurement. </a:t>
            </a:r>
          </a:p>
          <a:p>
            <a:endParaRPr lang="en-US" dirty="0"/>
          </a:p>
          <a:p>
            <a:r>
              <a:rPr lang="en-US" dirty="0"/>
              <a:t>Another nice aspect of this thought experiment is that it was the first proposal for a universal quantum computer, though it was not called that at the time.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9D6DA-BEE2-6D4A-A3C9-B4A8EF58A4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5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there is a controversy about whether the observer can really be treated as a quantum system or whether they should be treated as a classical system that causes irreversible collapse. Interestingly, a thought experiment proposed in 1985 by David Deutsch provides a way to experimentally distinguish the two cases where measurement causes irreversible collapse, and where measurement is reversible. I will refer you to my paper and an upcoming </a:t>
            </a:r>
            <a:r>
              <a:rPr lang="en-US" dirty="0" err="1"/>
              <a:t>Qiskit</a:t>
            </a:r>
            <a:r>
              <a:rPr lang="en-US" dirty="0"/>
              <a:t> video for the full explanation, but the overall idea is that we simulate an observer making a measurement, writing down that they definitely made a measurement, then try and reverse it all. Adding an irreversible measurement to collapse the qubit will lead to different outcomes at the end than a reversible measurement. </a:t>
            </a:r>
          </a:p>
          <a:p>
            <a:endParaRPr lang="en-US" dirty="0"/>
          </a:p>
          <a:p>
            <a:r>
              <a:rPr lang="en-US" dirty="0"/>
              <a:t>Another nice aspect of this thought experiment is that it was the first proposal for a universal quantum computer, though it was not called that at the time.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9D6DA-BEE2-6D4A-A3C9-B4A8EF58A4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Now in all the six thought experiments in my paper there is a common theme for providing circuit representations of the thought experiments and resolutions to apparent paradoxes.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2min </a:t>
            </a:r>
            <a:endParaRPr lang="en-US" dirty="0"/>
          </a:p>
          <a:p>
            <a:pPr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Detectors as quantum systems 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Measurements as entangling CNOT gates 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Environment as quantum system inducing decoherence</a:t>
            </a:r>
          </a:p>
          <a:p>
            <a:pPr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Also works in EPR, quantum teleportation, Hardy, pigeonhole, </a:t>
            </a:r>
            <a:r>
              <a:rPr lang="en-US" dirty="0" err="1">
                <a:sym typeface="Wingdings" pitchFamily="2" charset="2"/>
              </a:rPr>
              <a:t>Frauchinger</a:t>
            </a:r>
            <a:r>
              <a:rPr lang="en-US" dirty="0">
                <a:sym typeface="Wingdings" pitchFamily="2" charset="2"/>
              </a:rPr>
              <a:t>-Renner, non-classicality in gravity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9D6DA-BEE2-6D4A-A3C9-B4A8EF58A4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7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Detectors as quantum systems 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Measurements as entangling CNOT gates 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Environment as quantum system inducing decoherence</a:t>
            </a:r>
          </a:p>
          <a:p>
            <a:pPr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Also works in EPR, quantum teleportation, Hardy, pigeonhole, </a:t>
            </a:r>
            <a:r>
              <a:rPr lang="en-US" dirty="0" err="1">
                <a:sym typeface="Wingdings" pitchFamily="2" charset="2"/>
              </a:rPr>
              <a:t>Frauchinger</a:t>
            </a:r>
            <a:r>
              <a:rPr lang="en-US" dirty="0">
                <a:sym typeface="Wingdings" pitchFamily="2" charset="2"/>
              </a:rPr>
              <a:t>-Renner, non-classicality in gravity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9D6DA-BEE2-6D4A-A3C9-B4A8EF58A4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Detectors as quantum systems 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Measurements as entangling CNOT gates 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Environment as quantum system inducing decoherence</a:t>
            </a:r>
          </a:p>
          <a:p>
            <a:pPr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Also works in EPR, quantum teleportation, Hardy, pigeonhole, </a:t>
            </a:r>
            <a:r>
              <a:rPr lang="en-US" dirty="0" err="1">
                <a:sym typeface="Wingdings" pitchFamily="2" charset="2"/>
              </a:rPr>
              <a:t>Frauchinger</a:t>
            </a:r>
            <a:r>
              <a:rPr lang="en-US" dirty="0">
                <a:sym typeface="Wingdings" pitchFamily="2" charset="2"/>
              </a:rPr>
              <a:t>-Renner, non-classicality in gravity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9D6DA-BEE2-6D4A-A3C9-B4A8EF58A4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9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9D6DA-BEE2-6D4A-A3C9-B4A8EF58A4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8F7F-AB0B-2F53-B630-E172A3863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7FEEF-296F-D7FD-2156-D9BE051FA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D1683-5049-5B39-4CDA-6E5397CB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3C6B5-5678-20B3-1E03-6A18EA38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E5039-A2B0-585B-1A20-A28A30E3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A136-D567-03F9-3134-37AE399C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59401-3B39-6C21-C6F7-F1C374EDA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5210-F53B-44E4-9005-6E877B8F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D65F-DF3C-0306-27F4-C17DADB3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1C4C3-ECAA-865B-C780-65666E3F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8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B54C8-4596-B71D-6DE7-8E566C456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A4214-DDD2-A514-4AD0-F30AEAF25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58F2F-B6F1-7D23-E4CB-5F71FEBF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C4F3-D244-183A-5BE3-442F875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A594F-97C1-842E-C60F-04F4C8CB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77FF-D8A9-6034-BE73-CCC5A66B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F5E76-FAB2-1622-9BBD-39BEE94E2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53AEB-388F-326D-DA68-67FC4666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4FDF5-7ED4-EA19-41E7-E90A3769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71AD-2246-10BA-C4E0-8D9FE30C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7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C328-A702-B458-7956-4E227D0D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27377-E991-BBE9-D6C8-F5EB81E1D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D2924-2070-410E-8C12-43C9D4A0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2B780-73C8-8C7D-2A75-C467AAEC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8AF15-F679-51B3-4730-4A286D83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8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9E5C-265E-4FBC-8B5C-5404F1E0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D73D-CC7A-467A-67C3-7CD1EBD44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78EEC-65C0-7F50-7BD2-C71F678DC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F0687-C98F-6C57-968C-77B6EA6B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5E-DEDC-6795-6E95-CF6305EB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41B7B-2984-2C7D-2251-C17933BE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0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4223-45E1-C36D-3202-C30116E5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D233A-D2DE-93A5-3404-FBD8620F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F1D93-1A26-10ED-AEB3-B979C6DB2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47C39-AB28-72DC-EC7A-5A3E42990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E51FE-91CB-76A5-1B91-CE71C8AFB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EFDA7-E97C-FCDF-D941-579DF784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6EA8D-64DB-C70A-2303-75FE0AFA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ABE78-D9C5-7265-4850-B2D21054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8157-AE3A-EE1E-AD30-F5B66C5F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91842-5BB5-2FEC-5751-5CC6D90F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4B3D9-665E-9CF8-9319-447D4527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EAD52-C009-7905-BB68-CCFE7B31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AB3FE5-B0E2-4290-8623-7CA52D77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D4EF6-F278-9CA9-D610-70AECFB6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1B873-C0F1-EB47-C235-10BB056D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F0EB-3342-0856-6490-DD7A97FD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2AD23-D600-179A-4547-F6F0C9DB3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9DE81-C7BF-EA94-1881-61B0C2683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28CCD-C074-349C-72BD-4C7C8011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403D5-FA20-8847-5CAF-64931F80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83F6F-7B7D-805C-FBBB-974F7B42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A53D-1614-AED4-71C1-67CBE8C0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F0FEA-816A-16D5-38F3-D0C6FA232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265FC-963E-F537-3771-C1C669A0C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A4C66-F0F5-136E-DA4D-FF873B6A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D09D9-90DF-7BA2-14A1-2F2AC98E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582FB-F3FF-3C76-F99F-F27CC531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18746-3932-4FF4-09EA-9D9A9500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4E2F5-F504-38AB-D6EA-29B21D1CD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C948-CCA1-01C4-FE02-D04338E77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F742-0DFF-E246-AF65-9760E1A4789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B024-D876-8E37-DED1-A6CF79A81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A7F3-10B6-0DB1-5E5C-6ED665045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8D8C-57FA-E64A-BC5E-7BF6B1F6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8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5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50.png"/><Relationship Id="rId5" Type="http://schemas.openxmlformats.org/officeDocument/2006/relationships/image" Target="../media/image12.png"/><Relationship Id="rId10" Type="http://schemas.openxmlformats.org/officeDocument/2006/relationships/image" Target="../media/image49.png"/><Relationship Id="rId4" Type="http://schemas.openxmlformats.org/officeDocument/2006/relationships/image" Target="../media/image11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5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15.svg"/><Relationship Id="rId4" Type="http://schemas.openxmlformats.org/officeDocument/2006/relationships/image" Target="../media/image53.png"/><Relationship Id="rId9" Type="http://schemas.openxmlformats.org/officeDocument/2006/relationships/image" Target="../media/image14.png"/><Relationship Id="rId1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6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15.svg"/><Relationship Id="rId4" Type="http://schemas.openxmlformats.org/officeDocument/2006/relationships/image" Target="../media/image53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hyperlink" Target="https://forms.gle/3EoU77i6GS6uV5yq7" TargetMode="External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Icf-pOe1dM?si=wyL9aXkPt6tGxTvq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arxiv.org/abs/quant-ph/9803060" TargetMode="External"/><Relationship Id="rId7" Type="http://schemas.openxmlformats.org/officeDocument/2006/relationships/hyperlink" Target="https://youtu.be/jR_ymDZkNxQ?si=H1OFp3MN390vjqYQ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research.physics.illinois.edu/QI/Photonics/papers/My%20Collection.Data/PDF/kwiat-prl-74-4763.pd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4rMDeHPuFVk?si=a8F7wQga60YBvIdC&amp;t=2820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iopscience.iop.org/article/10.1088/1367-2630/ac9e13/meta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hyperlink" Target="https://arxiv.org/abs/2005.00138" TargetMode="External"/><Relationship Id="rId9" Type="http://schemas.openxmlformats.org/officeDocument/2006/relationships/hyperlink" Target="https://youtu.be/YX5VxYvDfxM?si=FTVmHvoT7p3X63B0" TargetMode="Externa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71E9-2BCC-81F8-7C6D-74E64EBFA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705" y="1679947"/>
            <a:ext cx="7216589" cy="2387600"/>
          </a:xfrm>
        </p:spPr>
        <p:txBody>
          <a:bodyPr>
            <a:normAutofit/>
          </a:bodyPr>
          <a:lstStyle/>
          <a:p>
            <a:r>
              <a:rPr lang="en-US" b="1" dirty="0"/>
              <a:t>Quantum computing meets spacetime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687CB-6821-1452-EAC1-6CCD973DB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876"/>
            <a:ext cx="9144000" cy="1655762"/>
          </a:xfrm>
        </p:spPr>
        <p:txBody>
          <a:bodyPr/>
          <a:lstStyle/>
          <a:p>
            <a:r>
              <a:rPr lang="en-US" b="1" dirty="0"/>
              <a:t>Maria Violaris, University of Oxford</a:t>
            </a:r>
          </a:p>
          <a:p>
            <a:r>
              <a:rPr lang="en-US" b="1" dirty="0"/>
              <a:t>Indiana University Bloomington Quantum Summer School </a:t>
            </a:r>
          </a:p>
          <a:p>
            <a:r>
              <a:rPr lang="en-US" b="1" dirty="0"/>
              <a:t>24</a:t>
            </a:r>
            <a:r>
              <a:rPr lang="en-US" b="1" baseline="30000" dirty="0"/>
              <a:t>th</a:t>
            </a:r>
            <a:r>
              <a:rPr lang="en-US" b="1" dirty="0"/>
              <a:t> July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3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6157-3109-0AE9-46BF-5BC85493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resolutions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1A76F-C077-4528-55CB-BF412F02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35" y="1892394"/>
            <a:ext cx="5918200" cy="4140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FDE8D6B-6471-6C6B-5A69-42598FB2EB92}"/>
              </a:ext>
            </a:extLst>
          </p:cNvPr>
          <p:cNvSpPr/>
          <p:nvPr/>
        </p:nvSpPr>
        <p:spPr>
          <a:xfrm>
            <a:off x="4522694" y="3204510"/>
            <a:ext cx="1071282" cy="4706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E4CBB2-7C74-BF4D-C4D1-258E46773769}"/>
              </a:ext>
            </a:extLst>
          </p:cNvPr>
          <p:cNvSpPr/>
          <p:nvPr/>
        </p:nvSpPr>
        <p:spPr>
          <a:xfrm>
            <a:off x="6732494" y="2603875"/>
            <a:ext cx="690282" cy="11881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538180B-AE1E-8FB9-D8AE-53125C809E04}"/>
              </a:ext>
            </a:extLst>
          </p:cNvPr>
          <p:cNvSpPr/>
          <p:nvPr/>
        </p:nvSpPr>
        <p:spPr>
          <a:xfrm>
            <a:off x="4023335" y="3802903"/>
            <a:ext cx="1570641" cy="210035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60C8F4-0174-729E-2CE5-AEB0ED98EA65}"/>
              </a:ext>
            </a:extLst>
          </p:cNvPr>
          <p:cNvSpPr txBox="1"/>
          <p:nvPr/>
        </p:nvSpPr>
        <p:spPr>
          <a:xfrm>
            <a:off x="1198120" y="2663584"/>
            <a:ext cx="3939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Detectors / Observers 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 Quantum systems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46E5CC-5F99-069E-106E-9DB1731244CB}"/>
              </a:ext>
            </a:extLst>
          </p:cNvPr>
          <p:cNvSpPr txBox="1"/>
          <p:nvPr/>
        </p:nvSpPr>
        <p:spPr>
          <a:xfrm>
            <a:off x="6539753" y="1379789"/>
            <a:ext cx="3578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Measurements 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 Entangling CNOT gate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CF180-761F-247C-B718-F022B8A78154}"/>
              </a:ext>
            </a:extLst>
          </p:cNvPr>
          <p:cNvSpPr txBox="1"/>
          <p:nvPr/>
        </p:nvSpPr>
        <p:spPr>
          <a:xfrm>
            <a:off x="520375" y="4132645"/>
            <a:ext cx="3502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Environment 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 Quantum system inducing decoherence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8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223-EB85-ED5C-B1CA-79BDCB8F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&amp; uncertainty principle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91679-F10D-3CC5-E8CA-FC048254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1" y="1519243"/>
            <a:ext cx="2646533" cy="2646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DF15D8-3F0D-4E7C-95F3-CEF819E317F3}"/>
                  </a:ext>
                </a:extLst>
              </p:cNvPr>
              <p:cNvSpPr txBox="1"/>
              <p:nvPr/>
            </p:nvSpPr>
            <p:spPr>
              <a:xfrm>
                <a:off x="2628054" y="2108297"/>
                <a:ext cx="89768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7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DF15D8-3F0D-4E7C-95F3-CEF819E31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54" y="2108297"/>
                <a:ext cx="897682" cy="1107996"/>
              </a:xfrm>
              <a:prstGeom prst="rect">
                <a:avLst/>
              </a:prstGeom>
              <a:blipFill>
                <a:blip r:embed="rId3"/>
                <a:stretch>
                  <a:fillRect l="-18056" r="-18056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D8DA0F2-051E-B9B6-3EEA-C736847A3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704" y="1904611"/>
            <a:ext cx="2952090" cy="1539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38B1CD-6D8C-D3A8-4FFB-6EB2FEAED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27" y="3389407"/>
            <a:ext cx="2646533" cy="264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3512C-FB49-6C80-FCB9-84784ACA5B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731" y="2613040"/>
            <a:ext cx="4199269" cy="4199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337198-28EB-9898-F843-B3484776CCC7}"/>
              </a:ext>
            </a:extLst>
          </p:cNvPr>
          <p:cNvSpPr txBox="1"/>
          <p:nvPr/>
        </p:nvSpPr>
        <p:spPr>
          <a:xfrm>
            <a:off x="6371396" y="6134941"/>
            <a:ext cx="283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Size &amp; </a:t>
            </a:r>
            <a:r>
              <a:rPr lang="en-US" b="1" i="1" dirty="0" err="1"/>
              <a:t>colour</a:t>
            </a:r>
            <a:r>
              <a:rPr lang="en-US" b="1" i="1" dirty="0"/>
              <a:t> incompatible?</a:t>
            </a:r>
          </a:p>
        </p:txBody>
      </p:sp>
    </p:spTree>
    <p:extLst>
      <p:ext uri="{BB962C8B-B14F-4D97-AF65-F5344CB8AC3E}">
        <p14:creationId xmlns:p14="http://schemas.microsoft.com/office/powerpoint/2010/main" val="37744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3B679CF-2C66-9FC8-3E7A-354E01B18ADC}"/>
              </a:ext>
            </a:extLst>
          </p:cNvPr>
          <p:cNvSpPr/>
          <p:nvPr/>
        </p:nvSpPr>
        <p:spPr>
          <a:xfrm>
            <a:off x="838200" y="1980415"/>
            <a:ext cx="9297518" cy="1738312"/>
          </a:xfrm>
          <a:prstGeom prst="roundRect">
            <a:avLst/>
          </a:prstGeom>
          <a:solidFill>
            <a:srgbClr val="D873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82B3E-E15A-9294-DF64-7B4AEA37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Einstein-</a:t>
            </a:r>
            <a:r>
              <a:rPr lang="en-US" dirty="0" err="1"/>
              <a:t>Podolsky</a:t>
            </a:r>
            <a:r>
              <a:rPr lang="en-US" dirty="0"/>
              <a:t>-Rosen paradox &amp; 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3219-D9DB-9C72-E318-892C3383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077" y="2288491"/>
            <a:ext cx="8997763" cy="1122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Does entanglement violate the principle that no influence can travel faster than light?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B2A85-A7A6-532C-8AAB-54408E6A1825}"/>
              </a:ext>
            </a:extLst>
          </p:cNvPr>
          <p:cNvSpPr txBox="1"/>
          <p:nvPr/>
        </p:nvSpPr>
        <p:spPr>
          <a:xfrm>
            <a:off x="6815514" y="5682838"/>
            <a:ext cx="439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“local realism”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7AAF4F9-D7A0-7CF7-B1B5-A45A6D80A86E}"/>
              </a:ext>
            </a:extLst>
          </p:cNvPr>
          <p:cNvSpPr/>
          <p:nvPr/>
        </p:nvSpPr>
        <p:spPr>
          <a:xfrm>
            <a:off x="5015752" y="4270952"/>
            <a:ext cx="6952131" cy="112215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08EF38-DDE5-CF1D-12BB-64F5D24DAEAF}"/>
              </a:ext>
            </a:extLst>
          </p:cNvPr>
          <p:cNvSpPr txBox="1">
            <a:spLocks/>
          </p:cNvSpPr>
          <p:nvPr/>
        </p:nvSpPr>
        <p:spPr>
          <a:xfrm>
            <a:off x="3992935" y="4560679"/>
            <a:ext cx="8997763" cy="112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</a:rPr>
              <a:t>Is quantum theory “incomplete”?</a:t>
            </a:r>
          </a:p>
        </p:txBody>
      </p:sp>
    </p:spTree>
    <p:extLst>
      <p:ext uri="{BB962C8B-B14F-4D97-AF65-F5344CB8AC3E}">
        <p14:creationId xmlns:p14="http://schemas.microsoft.com/office/powerpoint/2010/main" val="29674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B3F7-A4C9-968A-60E4-5F2C03E9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&amp; Bob share an entangled pair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406F9-8471-2703-F861-E140ECB3F440}"/>
              </a:ext>
            </a:extLst>
          </p:cNvPr>
          <p:cNvSpPr/>
          <p:nvPr/>
        </p:nvSpPr>
        <p:spPr>
          <a:xfrm>
            <a:off x="7768200" y="1880848"/>
            <a:ext cx="2827827" cy="3979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B93B5-74CE-E6F6-EBB2-27D9009E6F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01" y="3622786"/>
            <a:ext cx="1504884" cy="22758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4D17AA-7AD0-B56E-420F-3FF8FC379EFD}"/>
              </a:ext>
            </a:extLst>
          </p:cNvPr>
          <p:cNvSpPr/>
          <p:nvPr/>
        </p:nvSpPr>
        <p:spPr>
          <a:xfrm>
            <a:off x="7754367" y="2459174"/>
            <a:ext cx="2820942" cy="3404691"/>
          </a:xfrm>
          <a:prstGeom prst="rect">
            <a:avLst/>
          </a:prstGeom>
          <a:noFill/>
          <a:ln w="57150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80" dirty="0">
              <a:solidFill>
                <a:srgbClr val="631455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2FCB1-22BB-3693-23B7-18E9C000ECC0}"/>
              </a:ext>
            </a:extLst>
          </p:cNvPr>
          <p:cNvCxnSpPr>
            <a:cxnSpLocks/>
          </p:cNvCxnSpPr>
          <p:nvPr/>
        </p:nvCxnSpPr>
        <p:spPr>
          <a:xfrm>
            <a:off x="8390493" y="3751577"/>
            <a:ext cx="0" cy="1708836"/>
          </a:xfrm>
          <a:prstGeom prst="line">
            <a:avLst/>
          </a:prstGeom>
          <a:ln w="571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5CEA4C-D3C4-E459-C06A-0C291221F9F4}"/>
              </a:ext>
            </a:extLst>
          </p:cNvPr>
          <p:cNvGrpSpPr>
            <a:grpSpLocks noChangeAspect="1"/>
          </p:cNvGrpSpPr>
          <p:nvPr/>
        </p:nvGrpSpPr>
        <p:grpSpPr>
          <a:xfrm>
            <a:off x="8095940" y="5385239"/>
            <a:ext cx="558410" cy="530667"/>
            <a:chOff x="7793406" y="3932535"/>
            <a:chExt cx="664083" cy="63109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D1E8E3-486F-C65B-4B55-B34C0792B690}"/>
                </a:ext>
              </a:extLst>
            </p:cNvPr>
            <p:cNvSpPr/>
            <p:nvPr/>
          </p:nvSpPr>
          <p:spPr>
            <a:xfrm>
              <a:off x="7793406" y="3932535"/>
              <a:ext cx="664083" cy="518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80" dirty="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0C997BD-5AA1-4561-4A43-51F752031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530" y="3994666"/>
              <a:ext cx="329058" cy="34664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A5CEA122-ACEF-334D-0CB5-3DB6B5A139E7}"/>
                </a:ext>
              </a:extLst>
            </p:cNvPr>
            <p:cNvSpPr/>
            <p:nvPr/>
          </p:nvSpPr>
          <p:spPr>
            <a:xfrm>
              <a:off x="7906309" y="4118988"/>
              <a:ext cx="438279" cy="444638"/>
            </a:xfrm>
            <a:prstGeom prst="arc">
              <a:avLst>
                <a:gd name="adj1" fmla="val 10726727"/>
                <a:gd name="adj2" fmla="val 0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780" dirty="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7396376-D65F-9BD2-1EB4-6DC26DC01F20}"/>
              </a:ext>
            </a:extLst>
          </p:cNvPr>
          <p:cNvSpPr/>
          <p:nvPr/>
        </p:nvSpPr>
        <p:spPr>
          <a:xfrm>
            <a:off x="8121253" y="4721193"/>
            <a:ext cx="558410" cy="465947"/>
          </a:xfrm>
          <a:prstGeom prst="rect">
            <a:avLst/>
          </a:prstGeom>
          <a:solidFill>
            <a:srgbClr val="808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6" b="1" dirty="0"/>
              <a:t>U’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86B9C4-2471-478F-06F9-0679CCCD4719}"/>
              </a:ext>
            </a:extLst>
          </p:cNvPr>
          <p:cNvCxnSpPr>
            <a:cxnSpLocks/>
          </p:cNvCxnSpPr>
          <p:nvPr/>
        </p:nvCxnSpPr>
        <p:spPr>
          <a:xfrm>
            <a:off x="6793975" y="1795007"/>
            <a:ext cx="1466210" cy="1705306"/>
          </a:xfrm>
          <a:prstGeom prst="line">
            <a:avLst/>
          </a:prstGeom>
          <a:ln w="571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ACB82E-33F5-6990-6560-57F1F4D7783D}"/>
              </a:ext>
            </a:extLst>
          </p:cNvPr>
          <p:cNvGrpSpPr>
            <a:grpSpLocks noChangeAspect="1"/>
          </p:cNvGrpSpPr>
          <p:nvPr/>
        </p:nvGrpSpPr>
        <p:grpSpPr>
          <a:xfrm rot="17133148">
            <a:off x="7851299" y="2807702"/>
            <a:ext cx="847493" cy="1374367"/>
            <a:chOff x="2746463" y="1708416"/>
            <a:chExt cx="855760" cy="1387775"/>
          </a:xfrm>
          <a:solidFill>
            <a:srgbClr val="D380FF"/>
          </a:solidFill>
        </p:grpSpPr>
        <p:sp>
          <p:nvSpPr>
            <p:cNvPr id="14" name="Arrow: Up 104">
              <a:extLst>
                <a:ext uri="{FF2B5EF4-FFF2-40B4-BE49-F238E27FC236}">
                  <a16:creationId xmlns:a16="http://schemas.microsoft.com/office/drawing/2014/main" id="{C1AFEE8B-BF01-02C5-9D8A-FA9F26F54AD9}"/>
                </a:ext>
              </a:extLst>
            </p:cNvPr>
            <p:cNvSpPr/>
            <p:nvPr/>
          </p:nvSpPr>
          <p:spPr>
            <a:xfrm rot="2645868">
              <a:off x="3084852" y="1708416"/>
              <a:ext cx="284620" cy="1387775"/>
            </a:xfrm>
            <a:prstGeom prst="upArrow">
              <a:avLst>
                <a:gd name="adj1" fmla="val 50000"/>
                <a:gd name="adj2" fmla="val 100247"/>
              </a:avLst>
            </a:prstGeom>
            <a:grpFill/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8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2F3AF3-34E5-36CE-C934-4B2E6A44DC56}"/>
                </a:ext>
              </a:extLst>
            </p:cNvPr>
            <p:cNvSpPr/>
            <p:nvPr/>
          </p:nvSpPr>
          <p:spPr>
            <a:xfrm rot="2645868">
              <a:off x="2746463" y="2003058"/>
              <a:ext cx="855760" cy="855797"/>
            </a:xfrm>
            <a:prstGeom prst="ellipse">
              <a:avLst/>
            </a:prstGeom>
            <a:grpFill/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8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96395BD5-256D-8AB3-09F7-0BBD7E34E6AA}"/>
              </a:ext>
            </a:extLst>
          </p:cNvPr>
          <p:cNvSpPr/>
          <p:nvPr/>
        </p:nvSpPr>
        <p:spPr>
          <a:xfrm>
            <a:off x="1509979" y="2455318"/>
            <a:ext cx="2820942" cy="3404691"/>
          </a:xfrm>
          <a:prstGeom prst="rect">
            <a:avLst/>
          </a:prstGeom>
          <a:solidFill>
            <a:schemeClr val="bg1"/>
          </a:solidFill>
          <a:ln w="57150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80" dirty="0">
              <a:solidFill>
                <a:srgbClr val="63145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FE7368-B19C-C5D7-86E6-D81B76AE5DD6}"/>
              </a:ext>
            </a:extLst>
          </p:cNvPr>
          <p:cNvSpPr/>
          <p:nvPr/>
        </p:nvSpPr>
        <p:spPr>
          <a:xfrm>
            <a:off x="1569839" y="2552700"/>
            <a:ext cx="2666613" cy="3282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50373A-D229-7DDE-06C1-7BD580E137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96" y="3051964"/>
            <a:ext cx="1644009" cy="2847929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889DD16-D782-4D7F-D303-6687CA640C1D}"/>
              </a:ext>
            </a:extLst>
          </p:cNvPr>
          <p:cNvCxnSpPr>
            <a:cxnSpLocks/>
          </p:cNvCxnSpPr>
          <p:nvPr/>
        </p:nvCxnSpPr>
        <p:spPr>
          <a:xfrm flipH="1">
            <a:off x="3767540" y="1795007"/>
            <a:ext cx="1247438" cy="1633993"/>
          </a:xfrm>
          <a:prstGeom prst="line">
            <a:avLst/>
          </a:prstGeom>
          <a:ln w="571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0BB3A4-233D-F273-CD65-7F8494F660EC}"/>
              </a:ext>
            </a:extLst>
          </p:cNvPr>
          <p:cNvCxnSpPr>
            <a:cxnSpLocks/>
          </p:cNvCxnSpPr>
          <p:nvPr/>
        </p:nvCxnSpPr>
        <p:spPr>
          <a:xfrm>
            <a:off x="3384756" y="3622786"/>
            <a:ext cx="0" cy="1729942"/>
          </a:xfrm>
          <a:prstGeom prst="line">
            <a:avLst/>
          </a:prstGeom>
          <a:ln w="571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F03B035-EAC5-9C48-433D-13498A525341}"/>
              </a:ext>
            </a:extLst>
          </p:cNvPr>
          <p:cNvSpPr/>
          <p:nvPr/>
        </p:nvSpPr>
        <p:spPr>
          <a:xfrm>
            <a:off x="4940301" y="1501951"/>
            <a:ext cx="1981200" cy="646331"/>
          </a:xfrm>
          <a:prstGeom prst="roundRect">
            <a:avLst/>
          </a:prstGeom>
          <a:solidFill>
            <a:srgbClr val="D873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EE735-B7F4-B4C9-A82F-716035067D44}"/>
              </a:ext>
            </a:extLst>
          </p:cNvPr>
          <p:cNvSpPr/>
          <p:nvPr/>
        </p:nvSpPr>
        <p:spPr>
          <a:xfrm>
            <a:off x="3156438" y="4785514"/>
            <a:ext cx="456636" cy="395702"/>
          </a:xfrm>
          <a:prstGeom prst="rect">
            <a:avLst/>
          </a:prstGeom>
          <a:solidFill>
            <a:srgbClr val="808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6" b="1" dirty="0"/>
              <a:t>U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DAF567-E0AC-EA71-1A7E-32DBB9DFD568}"/>
              </a:ext>
            </a:extLst>
          </p:cNvPr>
          <p:cNvGrpSpPr>
            <a:grpSpLocks noChangeAspect="1"/>
          </p:cNvGrpSpPr>
          <p:nvPr/>
        </p:nvGrpSpPr>
        <p:grpSpPr>
          <a:xfrm>
            <a:off x="3105551" y="5350842"/>
            <a:ext cx="558410" cy="530667"/>
            <a:chOff x="7793406" y="3932535"/>
            <a:chExt cx="664083" cy="63109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E969AD-4BAB-21B9-1C6C-649DA6D45C96}"/>
                </a:ext>
              </a:extLst>
            </p:cNvPr>
            <p:cNvSpPr/>
            <p:nvPr/>
          </p:nvSpPr>
          <p:spPr>
            <a:xfrm>
              <a:off x="7793406" y="3932535"/>
              <a:ext cx="664083" cy="518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80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1DB6793-09F7-9794-7223-DD51F569A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530" y="3994666"/>
              <a:ext cx="329058" cy="34664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177AC6A-C14C-51DE-6372-0532EC101A37}"/>
                </a:ext>
              </a:extLst>
            </p:cNvPr>
            <p:cNvSpPr/>
            <p:nvPr/>
          </p:nvSpPr>
          <p:spPr>
            <a:xfrm>
              <a:off x="7906309" y="4118988"/>
              <a:ext cx="438279" cy="444638"/>
            </a:xfrm>
            <a:prstGeom prst="arc">
              <a:avLst>
                <a:gd name="adj1" fmla="val 10726727"/>
                <a:gd name="adj2" fmla="val 0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78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6A4088-A71F-B32B-22B9-2F67453709A3}"/>
              </a:ext>
            </a:extLst>
          </p:cNvPr>
          <p:cNvGrpSpPr>
            <a:grpSpLocks noChangeAspect="1"/>
          </p:cNvGrpSpPr>
          <p:nvPr/>
        </p:nvGrpSpPr>
        <p:grpSpPr>
          <a:xfrm rot="10446768">
            <a:off x="2787586" y="2885860"/>
            <a:ext cx="1397923" cy="907315"/>
            <a:chOff x="2569179" y="2019800"/>
            <a:chExt cx="1318544" cy="855796"/>
          </a:xfrm>
          <a:solidFill>
            <a:srgbClr val="EB8CA5"/>
          </a:solidFill>
        </p:grpSpPr>
        <p:sp>
          <p:nvSpPr>
            <p:cNvPr id="20" name="Arrow: Up 104">
              <a:extLst>
                <a:ext uri="{FF2B5EF4-FFF2-40B4-BE49-F238E27FC236}">
                  <a16:creationId xmlns:a16="http://schemas.microsoft.com/office/drawing/2014/main" id="{4FE3CF27-BD84-3AC9-0AFD-7B6DC3C9A352}"/>
                </a:ext>
              </a:extLst>
            </p:cNvPr>
            <p:cNvSpPr/>
            <p:nvPr/>
          </p:nvSpPr>
          <p:spPr>
            <a:xfrm rot="13828943">
              <a:off x="3086041" y="1818705"/>
              <a:ext cx="284820" cy="1318544"/>
            </a:xfrm>
            <a:prstGeom prst="upArrow">
              <a:avLst>
                <a:gd name="adj1" fmla="val 50000"/>
                <a:gd name="adj2" fmla="val 100247"/>
              </a:avLst>
            </a:prstGeom>
            <a:grpFill/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8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0EF400-ACA9-1221-EBE1-A1957E4265F8}"/>
                </a:ext>
              </a:extLst>
            </p:cNvPr>
            <p:cNvSpPr/>
            <p:nvPr/>
          </p:nvSpPr>
          <p:spPr>
            <a:xfrm rot="2645868">
              <a:off x="2926441" y="2019800"/>
              <a:ext cx="855760" cy="855796"/>
            </a:xfrm>
            <a:prstGeom prst="ellipse">
              <a:avLst/>
            </a:prstGeom>
            <a:grpFill/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80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85D49B9-F3B1-BC5A-5584-2D71EDBC15F5}"/>
              </a:ext>
            </a:extLst>
          </p:cNvPr>
          <p:cNvSpPr txBox="1"/>
          <p:nvPr/>
        </p:nvSpPr>
        <p:spPr>
          <a:xfrm>
            <a:off x="4940301" y="150195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Entangled pair generator</a:t>
            </a:r>
          </a:p>
        </p:txBody>
      </p:sp>
    </p:spTree>
    <p:extLst>
      <p:ext uri="{BB962C8B-B14F-4D97-AF65-F5344CB8AC3E}">
        <p14:creationId xmlns:p14="http://schemas.microsoft.com/office/powerpoint/2010/main" val="144734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B3F7-A4C9-968A-60E4-5F2C03E9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Entangled pair as a quantum circuit: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9D46E-2AB8-8EC4-9CE9-62A2A0BC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7288"/>
            <a:ext cx="5308599" cy="296293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C3F9A11-0B2B-0C89-1375-B24206D42E5A}"/>
              </a:ext>
            </a:extLst>
          </p:cNvPr>
          <p:cNvGrpSpPr>
            <a:grpSpLocks noChangeAspect="1"/>
          </p:cNvGrpSpPr>
          <p:nvPr/>
        </p:nvGrpSpPr>
        <p:grpSpPr>
          <a:xfrm>
            <a:off x="1052699" y="2681514"/>
            <a:ext cx="4074177" cy="2454485"/>
            <a:chOff x="354279" y="2511215"/>
            <a:chExt cx="5737797" cy="34567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68E705-672F-B64D-3545-E3DC72643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92" y="3674827"/>
              <a:ext cx="1504884" cy="227585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267805-8E72-5CE9-B6E8-A94195C5F139}"/>
                </a:ext>
              </a:extLst>
            </p:cNvPr>
            <p:cNvSpPr/>
            <p:nvPr/>
          </p:nvSpPr>
          <p:spPr>
            <a:xfrm>
              <a:off x="3270158" y="2511215"/>
              <a:ext cx="2820942" cy="3404691"/>
            </a:xfrm>
            <a:prstGeom prst="rect">
              <a:avLst/>
            </a:prstGeom>
            <a:noFill/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solidFill>
                  <a:srgbClr val="631455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AFD254B-919B-2D17-ADED-B302DFE6890F}"/>
                </a:ext>
              </a:extLst>
            </p:cNvPr>
            <p:cNvCxnSpPr>
              <a:cxnSpLocks/>
            </p:cNvCxnSpPr>
            <p:nvPr/>
          </p:nvCxnSpPr>
          <p:spPr>
            <a:xfrm>
              <a:off x="3906284" y="3803618"/>
              <a:ext cx="0" cy="1708836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FED977-CA40-893F-C996-020251CDA6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11731" y="5437280"/>
              <a:ext cx="558410" cy="530667"/>
              <a:chOff x="7793406" y="3932535"/>
              <a:chExt cx="664083" cy="63109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025411-8C43-629E-585E-CF12DD883AB6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9ED6AF3-0934-61DB-6974-025030BD98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9083E575-83E2-C881-2973-3875787C2EC9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F354E4-EEF6-07D0-F519-4D0A37A60958}"/>
                </a:ext>
              </a:extLst>
            </p:cNvPr>
            <p:cNvSpPr/>
            <p:nvPr/>
          </p:nvSpPr>
          <p:spPr>
            <a:xfrm>
              <a:off x="3637044" y="4773234"/>
              <a:ext cx="558410" cy="465947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U’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25443D7-07C7-B382-688A-84C4F70F2F34}"/>
                </a:ext>
              </a:extLst>
            </p:cNvPr>
            <p:cNvGrpSpPr>
              <a:grpSpLocks noChangeAspect="1"/>
            </p:cNvGrpSpPr>
            <p:nvPr/>
          </p:nvGrpSpPr>
          <p:grpSpPr>
            <a:xfrm rot="17133148">
              <a:off x="3367090" y="2859743"/>
              <a:ext cx="847493" cy="1374367"/>
              <a:chOff x="2746463" y="1708416"/>
              <a:chExt cx="855760" cy="1387775"/>
            </a:xfrm>
            <a:solidFill>
              <a:srgbClr val="D380FF"/>
            </a:solidFill>
          </p:grpSpPr>
          <p:sp>
            <p:nvSpPr>
              <p:cNvPr id="13" name="Arrow: Up 104">
                <a:extLst>
                  <a:ext uri="{FF2B5EF4-FFF2-40B4-BE49-F238E27FC236}">
                    <a16:creationId xmlns:a16="http://schemas.microsoft.com/office/drawing/2014/main" id="{152895FE-7181-2584-B5CF-EA4A2F17B04C}"/>
                  </a:ext>
                </a:extLst>
              </p:cNvPr>
              <p:cNvSpPr/>
              <p:nvPr/>
            </p:nvSpPr>
            <p:spPr>
              <a:xfrm rot="2645868">
                <a:off x="3084852" y="1708416"/>
                <a:ext cx="284620" cy="1387775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8F00918-0228-C567-27AD-B1ACBAF75817}"/>
                  </a:ext>
                </a:extLst>
              </p:cNvPr>
              <p:cNvSpPr/>
              <p:nvPr/>
            </p:nvSpPr>
            <p:spPr>
              <a:xfrm rot="2645868">
                <a:off x="2746463" y="2003058"/>
                <a:ext cx="855760" cy="855797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CF4BA6-A78B-D1C1-E499-BE16877FB15E}"/>
                </a:ext>
              </a:extLst>
            </p:cNvPr>
            <p:cNvSpPr/>
            <p:nvPr/>
          </p:nvSpPr>
          <p:spPr>
            <a:xfrm>
              <a:off x="354279" y="2511215"/>
              <a:ext cx="2820942" cy="34046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solidFill>
                  <a:srgbClr val="631455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F478DA-BDBC-637F-5FD4-F379DEF9E43E}"/>
                </a:ext>
              </a:extLst>
            </p:cNvPr>
            <p:cNvSpPr/>
            <p:nvPr/>
          </p:nvSpPr>
          <p:spPr>
            <a:xfrm>
              <a:off x="414139" y="2608597"/>
              <a:ext cx="2666613" cy="328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766076-2EEB-BF6E-A73D-BA6283C32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96" y="3107861"/>
              <a:ext cx="1644009" cy="2847929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FA4AF1-1988-5B7D-1C78-21E08F55B4FA}"/>
                </a:ext>
              </a:extLst>
            </p:cNvPr>
            <p:cNvCxnSpPr>
              <a:cxnSpLocks/>
            </p:cNvCxnSpPr>
            <p:nvPr/>
          </p:nvCxnSpPr>
          <p:spPr>
            <a:xfrm>
              <a:off x="2229056" y="3678683"/>
              <a:ext cx="0" cy="1729942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80A407-EB7C-AB54-9F0B-AE185E3FE42D}"/>
                </a:ext>
              </a:extLst>
            </p:cNvPr>
            <p:cNvSpPr/>
            <p:nvPr/>
          </p:nvSpPr>
          <p:spPr>
            <a:xfrm>
              <a:off x="2000738" y="4841411"/>
              <a:ext cx="456636" cy="395702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24D6FE-2DEE-08C3-DD69-7932A47794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49851" y="5406739"/>
              <a:ext cx="558410" cy="530667"/>
              <a:chOff x="7793406" y="3932535"/>
              <a:chExt cx="664083" cy="63109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37241CB-BAA2-4278-8D4F-BE09BEC46C11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7518241-F103-0C3D-A524-3A7C4A28B5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8D4974C8-4DB5-2167-B555-58FD287BE1F3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143B31B-721C-1454-85F6-FC79C2481A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446768">
              <a:off x="1631886" y="2941757"/>
              <a:ext cx="1397923" cy="907315"/>
              <a:chOff x="2569179" y="2019800"/>
              <a:chExt cx="1318544" cy="855796"/>
            </a:xfrm>
            <a:solidFill>
              <a:srgbClr val="EB8CA5"/>
            </a:solidFill>
          </p:grpSpPr>
          <p:sp>
            <p:nvSpPr>
              <p:cNvPr id="25" name="Arrow: Up 104">
                <a:extLst>
                  <a:ext uri="{FF2B5EF4-FFF2-40B4-BE49-F238E27FC236}">
                    <a16:creationId xmlns:a16="http://schemas.microsoft.com/office/drawing/2014/main" id="{E2169C90-1BB8-D28E-EFB0-417611DFB5E8}"/>
                  </a:ext>
                </a:extLst>
              </p:cNvPr>
              <p:cNvSpPr/>
              <p:nvPr/>
            </p:nvSpPr>
            <p:spPr>
              <a:xfrm rot="13828943">
                <a:off x="3086041" y="1818705"/>
                <a:ext cx="284820" cy="1318544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8A11B30-5945-BC5F-54C7-E58F1C6EF142}"/>
                  </a:ext>
                </a:extLst>
              </p:cNvPr>
              <p:cNvSpPr/>
              <p:nvPr/>
            </p:nvSpPr>
            <p:spPr>
              <a:xfrm rot="2645868">
                <a:off x="2926441" y="2019800"/>
                <a:ext cx="855760" cy="855796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865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B3F7-A4C9-968A-60E4-5F2C03E9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Entangled pair as a quantum circuit: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9D46E-2AB8-8EC4-9CE9-62A2A0BC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8" y="1690688"/>
            <a:ext cx="4241428" cy="236730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F639206-CCD1-F865-8414-16129F22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76" y="3271508"/>
            <a:ext cx="7329268" cy="32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79746-28A7-5A54-0F3C-B3A517EF60D4}"/>
              </a:ext>
            </a:extLst>
          </p:cNvPr>
          <p:cNvSpPr txBox="1"/>
          <p:nvPr/>
        </p:nvSpPr>
        <p:spPr>
          <a:xfrm>
            <a:off x="4450976" y="148239"/>
            <a:ext cx="207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RKER FELT THIN" panose="02000400000000000000" pitchFamily="2" charset="77"/>
                <a:ea typeface="NOTEWORTHY LIGHT" panose="02000400000000000000" pitchFamily="2" charset="77"/>
              </a:rPr>
              <a:t>unitary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A6C057-DF9D-C9E0-FF40-4FEF86B35A09}"/>
                  </a:ext>
                </a:extLst>
              </p:cNvPr>
              <p:cNvSpPr txBox="1"/>
              <p:nvPr/>
            </p:nvSpPr>
            <p:spPr>
              <a:xfrm rot="15971093">
                <a:off x="5027195" y="600879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A6C057-DF9D-C9E0-FF40-4FEF86B35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71093">
                <a:off x="5027195" y="600879"/>
                <a:ext cx="351058" cy="430887"/>
              </a:xfrm>
              <a:prstGeom prst="rect">
                <a:avLst/>
              </a:prstGeom>
              <a:blipFill>
                <a:blip r:embed="rId4"/>
                <a:stretch>
                  <a:fillRect t="-12500" r="-270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CAAB3FC9-3E45-D405-E156-6134FA8465D4}"/>
              </a:ext>
            </a:extLst>
          </p:cNvPr>
          <p:cNvSpPr/>
          <p:nvPr/>
        </p:nvSpPr>
        <p:spPr>
          <a:xfrm rot="952793">
            <a:off x="3636106" y="4084510"/>
            <a:ext cx="1277470" cy="635027"/>
          </a:xfrm>
          <a:prstGeom prst="rightArrow">
            <a:avLst/>
          </a:prstGeom>
          <a:solidFill>
            <a:srgbClr val="D873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A6689D-6304-9D94-F999-ECF28A2E6A94}"/>
              </a:ext>
            </a:extLst>
          </p:cNvPr>
          <p:cNvGrpSpPr>
            <a:grpSpLocks noChangeAspect="1"/>
          </p:cNvGrpSpPr>
          <p:nvPr/>
        </p:nvGrpSpPr>
        <p:grpSpPr>
          <a:xfrm>
            <a:off x="251469" y="4686825"/>
            <a:ext cx="3322134" cy="2001417"/>
            <a:chOff x="354279" y="2511215"/>
            <a:chExt cx="5737797" cy="34567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2D5FEA-B9D4-85AD-0CE0-9AFFE5987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92" y="3674827"/>
              <a:ext cx="1504884" cy="227585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7DA8CD-0325-4BBC-5246-F70F60374182}"/>
                </a:ext>
              </a:extLst>
            </p:cNvPr>
            <p:cNvSpPr/>
            <p:nvPr/>
          </p:nvSpPr>
          <p:spPr>
            <a:xfrm>
              <a:off x="3270158" y="2511215"/>
              <a:ext cx="2820942" cy="3404691"/>
            </a:xfrm>
            <a:prstGeom prst="rect">
              <a:avLst/>
            </a:prstGeom>
            <a:noFill/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dirty="0">
                <a:solidFill>
                  <a:srgbClr val="631455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CCDF30-9275-91F3-72FB-3CE917F21C5A}"/>
                </a:ext>
              </a:extLst>
            </p:cNvPr>
            <p:cNvCxnSpPr>
              <a:cxnSpLocks/>
            </p:cNvCxnSpPr>
            <p:nvPr/>
          </p:nvCxnSpPr>
          <p:spPr>
            <a:xfrm>
              <a:off x="3906284" y="3803618"/>
              <a:ext cx="0" cy="1708836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15DA3B-F611-46E6-D204-8B050A7F65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11731" y="5437280"/>
              <a:ext cx="558410" cy="530667"/>
              <a:chOff x="7793406" y="3932535"/>
              <a:chExt cx="664083" cy="63109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3C56850-07FD-7B14-F066-53058D98538B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 dirty="0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C7EB546-E06D-68CC-10FE-511DF2F948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447A910E-4813-868F-FA9E-6DF7E231B3ED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00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87C3F1-0F6A-193B-D4FF-C010370A8188}"/>
                </a:ext>
              </a:extLst>
            </p:cNvPr>
            <p:cNvSpPr/>
            <p:nvPr/>
          </p:nvSpPr>
          <p:spPr>
            <a:xfrm>
              <a:off x="3637044" y="4773234"/>
              <a:ext cx="558410" cy="465947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U’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54960E-792A-7316-C5F5-8388F06BC9E3}"/>
                </a:ext>
              </a:extLst>
            </p:cNvPr>
            <p:cNvGrpSpPr>
              <a:grpSpLocks noChangeAspect="1"/>
            </p:cNvGrpSpPr>
            <p:nvPr/>
          </p:nvGrpSpPr>
          <p:grpSpPr>
            <a:xfrm rot="17133148">
              <a:off x="3367090" y="2859743"/>
              <a:ext cx="847493" cy="1374367"/>
              <a:chOff x="2746463" y="1708416"/>
              <a:chExt cx="855760" cy="1387775"/>
            </a:xfrm>
            <a:solidFill>
              <a:srgbClr val="D380FF"/>
            </a:solidFill>
          </p:grpSpPr>
          <p:sp>
            <p:nvSpPr>
              <p:cNvPr id="26" name="Arrow: Up 104">
                <a:extLst>
                  <a:ext uri="{FF2B5EF4-FFF2-40B4-BE49-F238E27FC236}">
                    <a16:creationId xmlns:a16="http://schemas.microsoft.com/office/drawing/2014/main" id="{4D9CC11D-CDC8-1376-3437-F9241E882A53}"/>
                  </a:ext>
                </a:extLst>
              </p:cNvPr>
              <p:cNvSpPr/>
              <p:nvPr/>
            </p:nvSpPr>
            <p:spPr>
              <a:xfrm rot="2645868">
                <a:off x="3084852" y="1708416"/>
                <a:ext cx="284620" cy="1387775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057981D-4EEC-852D-1A4F-B45FEA5D507A}"/>
                  </a:ext>
                </a:extLst>
              </p:cNvPr>
              <p:cNvSpPr/>
              <p:nvPr/>
            </p:nvSpPr>
            <p:spPr>
              <a:xfrm rot="2645868">
                <a:off x="2746463" y="2003058"/>
                <a:ext cx="855760" cy="855797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2A11B9-FE1E-0B65-669C-F628062FDE43}"/>
                </a:ext>
              </a:extLst>
            </p:cNvPr>
            <p:cNvSpPr/>
            <p:nvPr/>
          </p:nvSpPr>
          <p:spPr>
            <a:xfrm>
              <a:off x="354279" y="2511215"/>
              <a:ext cx="2820942" cy="34046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dirty="0">
                <a:solidFill>
                  <a:srgbClr val="631455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86B721-F49F-CBB5-41E3-8FA17DAAE465}"/>
                </a:ext>
              </a:extLst>
            </p:cNvPr>
            <p:cNvSpPr/>
            <p:nvPr/>
          </p:nvSpPr>
          <p:spPr>
            <a:xfrm>
              <a:off x="414139" y="2608597"/>
              <a:ext cx="2666613" cy="328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CC0BDE-AAA5-F6CB-906A-522FF4CDF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96" y="3107861"/>
              <a:ext cx="1644009" cy="2847929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3CE0C5-0326-FA96-7D05-A85C9BDF210D}"/>
                </a:ext>
              </a:extLst>
            </p:cNvPr>
            <p:cNvCxnSpPr>
              <a:cxnSpLocks/>
            </p:cNvCxnSpPr>
            <p:nvPr/>
          </p:nvCxnSpPr>
          <p:spPr>
            <a:xfrm>
              <a:off x="2229056" y="3678683"/>
              <a:ext cx="0" cy="1729942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88F0FB-6055-88B6-8DA5-FFC46BC8B510}"/>
                </a:ext>
              </a:extLst>
            </p:cNvPr>
            <p:cNvSpPr/>
            <p:nvPr/>
          </p:nvSpPr>
          <p:spPr>
            <a:xfrm>
              <a:off x="2000738" y="4841411"/>
              <a:ext cx="456636" cy="395702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U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4AAAD51-B326-117D-1586-C026A2A65F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49851" y="5406739"/>
              <a:ext cx="558410" cy="530667"/>
              <a:chOff x="7793406" y="3932535"/>
              <a:chExt cx="664083" cy="63109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8FD25E-6EAA-E372-9EEF-E0D66B69B046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 dirty="0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4799825-1C10-C115-036F-8CCFD6DBE3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B417810D-F8F0-B8FA-F126-3950F1E182A6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215FD6-2E48-DC31-4716-DC6B14700DE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446768">
              <a:off x="1631886" y="2941757"/>
              <a:ext cx="1397923" cy="907315"/>
              <a:chOff x="2569179" y="2019800"/>
              <a:chExt cx="1318544" cy="855796"/>
            </a:xfrm>
            <a:solidFill>
              <a:srgbClr val="EB8CA5"/>
            </a:solidFill>
          </p:grpSpPr>
          <p:sp>
            <p:nvSpPr>
              <p:cNvPr id="21" name="Arrow: Up 104">
                <a:extLst>
                  <a:ext uri="{FF2B5EF4-FFF2-40B4-BE49-F238E27FC236}">
                    <a16:creationId xmlns:a16="http://schemas.microsoft.com/office/drawing/2014/main" id="{0893D7A3-7D20-4641-BE6C-1287C3F9374D}"/>
                  </a:ext>
                </a:extLst>
              </p:cNvPr>
              <p:cNvSpPr/>
              <p:nvPr/>
            </p:nvSpPr>
            <p:spPr>
              <a:xfrm rot="13828943">
                <a:off x="3086041" y="1818705"/>
                <a:ext cx="284820" cy="1318544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43F3779-543A-0D49-1D53-F3B15679A49C}"/>
                  </a:ext>
                </a:extLst>
              </p:cNvPr>
              <p:cNvSpPr/>
              <p:nvPr/>
            </p:nvSpPr>
            <p:spPr>
              <a:xfrm rot="2645868">
                <a:off x="2926441" y="2019800"/>
                <a:ext cx="855760" cy="855796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803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3889-549F-18DA-962E-91426FFA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4169" cy="1325563"/>
          </a:xfrm>
        </p:spPr>
        <p:txBody>
          <a:bodyPr/>
          <a:lstStyle/>
          <a:p>
            <a:r>
              <a:rPr lang="en-US" dirty="0"/>
              <a:t>Local, complete description of quantum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B1D9B2-A3B8-43FF-77FA-BD813F777D06}"/>
                  </a:ext>
                </a:extLst>
              </p:cNvPr>
              <p:cNvSpPr txBox="1"/>
              <p:nvPr/>
            </p:nvSpPr>
            <p:spPr>
              <a:xfrm>
                <a:off x="2858585" y="3813794"/>
                <a:ext cx="1110176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B1D9B2-A3B8-43FF-77FA-BD813F777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585" y="3813794"/>
                <a:ext cx="1110176" cy="1107996"/>
              </a:xfrm>
              <a:prstGeom prst="rect">
                <a:avLst/>
              </a:prstGeom>
              <a:blipFill>
                <a:blip r:embed="rId2"/>
                <a:stretch>
                  <a:fillRect l="-19318" r="-5682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20E2D-91B6-623C-9A5C-762BD15DE7FE}"/>
                  </a:ext>
                </a:extLst>
              </p:cNvPr>
              <p:cNvSpPr txBox="1"/>
              <p:nvPr/>
            </p:nvSpPr>
            <p:spPr>
              <a:xfrm>
                <a:off x="2713341" y="5115235"/>
                <a:ext cx="127663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20E2D-91B6-623C-9A5C-762BD15DE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341" y="5115235"/>
                <a:ext cx="1276632" cy="1200329"/>
              </a:xfrm>
              <a:prstGeom prst="rect">
                <a:avLst/>
              </a:prstGeom>
              <a:blipFill>
                <a:blip r:embed="rId3"/>
                <a:stretch>
                  <a:fillRect l="-196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6D5C26A-4258-538C-2C60-65875DBFF9D0}"/>
              </a:ext>
            </a:extLst>
          </p:cNvPr>
          <p:cNvSpPr txBox="1"/>
          <p:nvPr/>
        </p:nvSpPr>
        <p:spPr>
          <a:xfrm>
            <a:off x="4693414" y="1889858"/>
            <a:ext cx="1769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Local?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441AA-8B2D-32ED-4EA2-BD9A001F1A30}"/>
              </a:ext>
            </a:extLst>
          </p:cNvPr>
          <p:cNvSpPr txBox="1"/>
          <p:nvPr/>
        </p:nvSpPr>
        <p:spPr>
          <a:xfrm>
            <a:off x="7853709" y="1889858"/>
            <a:ext cx="2926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Complete?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92B431-BDFC-19BA-4F01-A61096B23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436" y="2612409"/>
            <a:ext cx="1418642" cy="1325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23A11C-7055-9EDA-5A4A-54DC370EB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615" y="3936428"/>
            <a:ext cx="1418642" cy="1325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E0E2AD-5BFC-B327-90F7-C1D35B66D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919" y="5152001"/>
            <a:ext cx="1418642" cy="1325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6DA506-6307-6861-C35B-052D7651E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436" y="5261992"/>
            <a:ext cx="1418642" cy="1325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C174BB-037C-DA50-D6E9-35A2CD75744B}"/>
                  </a:ext>
                </a:extLst>
              </p:cNvPr>
              <p:cNvSpPr txBox="1"/>
              <p:nvPr/>
            </p:nvSpPr>
            <p:spPr>
              <a:xfrm>
                <a:off x="2783088" y="2859692"/>
                <a:ext cx="4081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</m:oMath>
                  </m:oMathPara>
                </a14:m>
                <a:endParaRPr lang="en-US" sz="6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C174BB-037C-DA50-D6E9-35A2CD75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88" y="2859692"/>
                <a:ext cx="408172" cy="830997"/>
              </a:xfrm>
              <a:prstGeom prst="rect">
                <a:avLst/>
              </a:prstGeom>
              <a:blipFill>
                <a:blip r:embed="rId5"/>
                <a:stretch>
                  <a:fillRect l="-87879" t="-148485" r="-351515" b="-2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46FD74E2-5012-4C3A-AEDB-8AE704B34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320" y="3013501"/>
            <a:ext cx="856027" cy="8309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54BBC1-91E3-94F2-7D37-35A60AD88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140" y="4321004"/>
            <a:ext cx="85602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350E-E3B6-A0C4-B8F7-2C261B20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information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44E878-54E8-C163-465E-24685F0CB47B}"/>
                  </a:ext>
                </a:extLst>
              </p:cNvPr>
              <p:cNvSpPr txBox="1"/>
              <p:nvPr/>
            </p:nvSpPr>
            <p:spPr>
              <a:xfrm>
                <a:off x="8745959" y="3525020"/>
                <a:ext cx="822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44E878-54E8-C163-465E-24685F0CB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959" y="3525020"/>
                <a:ext cx="822918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73216A-B2EE-C94C-DEA5-DE1BC6CA41D0}"/>
                  </a:ext>
                </a:extLst>
              </p:cNvPr>
              <p:cNvSpPr txBox="1"/>
              <p:nvPr/>
            </p:nvSpPr>
            <p:spPr>
              <a:xfrm>
                <a:off x="9568877" y="3525020"/>
                <a:ext cx="1154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73216A-B2EE-C94C-DEA5-DE1BC6CA4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877" y="3525020"/>
                <a:ext cx="1154596" cy="369332"/>
              </a:xfrm>
              <a:prstGeom prst="rect">
                <a:avLst/>
              </a:prstGeom>
              <a:blipFill>
                <a:blip r:embed="rId3"/>
                <a:stretch>
                  <a:fillRect t="-66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C9F8626-D0BA-AC4F-A58F-7B51F7245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927" y="1568576"/>
            <a:ext cx="7423523" cy="27877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8D43734-5269-0E49-3C7C-D50591E7F2F5}"/>
              </a:ext>
            </a:extLst>
          </p:cNvPr>
          <p:cNvGrpSpPr>
            <a:grpSpLocks noChangeAspect="1"/>
          </p:cNvGrpSpPr>
          <p:nvPr/>
        </p:nvGrpSpPr>
        <p:grpSpPr>
          <a:xfrm>
            <a:off x="100199" y="4356366"/>
            <a:ext cx="4074177" cy="2454485"/>
            <a:chOff x="354279" y="2511215"/>
            <a:chExt cx="5737797" cy="345673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984C7F-80EE-1153-9BE9-77A2FFA65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92" y="3674827"/>
              <a:ext cx="1504884" cy="227585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973291-58CC-324F-EF05-662DD6916A69}"/>
                </a:ext>
              </a:extLst>
            </p:cNvPr>
            <p:cNvSpPr/>
            <p:nvPr/>
          </p:nvSpPr>
          <p:spPr>
            <a:xfrm>
              <a:off x="3270158" y="2511215"/>
              <a:ext cx="2820942" cy="3404691"/>
            </a:xfrm>
            <a:prstGeom prst="rect">
              <a:avLst/>
            </a:prstGeom>
            <a:noFill/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solidFill>
                  <a:srgbClr val="631455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556BF5-43B8-3757-3BC0-FF0E9CB4C51F}"/>
                </a:ext>
              </a:extLst>
            </p:cNvPr>
            <p:cNvCxnSpPr>
              <a:cxnSpLocks/>
            </p:cNvCxnSpPr>
            <p:nvPr/>
          </p:nvCxnSpPr>
          <p:spPr>
            <a:xfrm>
              <a:off x="3906284" y="3803618"/>
              <a:ext cx="0" cy="1708836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598E25-8B81-5DE7-DD12-FA8956B921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11731" y="5437280"/>
              <a:ext cx="558410" cy="530667"/>
              <a:chOff x="7793406" y="3932535"/>
              <a:chExt cx="664083" cy="63109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C75C352-5008-8948-BA79-3E2B68075CBC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96C310B4-A566-1D5C-163C-02E716D442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3496D80A-C53C-3F21-1870-F963504946F3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65B5C2-1DFF-F4F8-A111-79560384F4E7}"/>
                </a:ext>
              </a:extLst>
            </p:cNvPr>
            <p:cNvSpPr/>
            <p:nvPr/>
          </p:nvSpPr>
          <p:spPr>
            <a:xfrm>
              <a:off x="3637044" y="4773234"/>
              <a:ext cx="558410" cy="465947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U’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7C1816F-C808-103B-1503-9493FB43BC76}"/>
                </a:ext>
              </a:extLst>
            </p:cNvPr>
            <p:cNvGrpSpPr>
              <a:grpSpLocks noChangeAspect="1"/>
            </p:cNvGrpSpPr>
            <p:nvPr/>
          </p:nvGrpSpPr>
          <p:grpSpPr>
            <a:xfrm rot="17133148">
              <a:off x="3367090" y="2859743"/>
              <a:ext cx="847493" cy="1374367"/>
              <a:chOff x="2746463" y="1708416"/>
              <a:chExt cx="855760" cy="1387775"/>
            </a:xfrm>
            <a:solidFill>
              <a:srgbClr val="D380FF"/>
            </a:solidFill>
          </p:grpSpPr>
          <p:sp>
            <p:nvSpPr>
              <p:cNvPr id="37" name="Arrow: Up 104">
                <a:extLst>
                  <a:ext uri="{FF2B5EF4-FFF2-40B4-BE49-F238E27FC236}">
                    <a16:creationId xmlns:a16="http://schemas.microsoft.com/office/drawing/2014/main" id="{B16C3A0E-C992-1D3D-23C4-45D3C0203EA0}"/>
                  </a:ext>
                </a:extLst>
              </p:cNvPr>
              <p:cNvSpPr/>
              <p:nvPr/>
            </p:nvSpPr>
            <p:spPr>
              <a:xfrm rot="2645868">
                <a:off x="3084852" y="1708416"/>
                <a:ext cx="284620" cy="1387775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AA818FF-ECE2-B220-06D0-61011EB53C92}"/>
                  </a:ext>
                </a:extLst>
              </p:cNvPr>
              <p:cNvSpPr/>
              <p:nvPr/>
            </p:nvSpPr>
            <p:spPr>
              <a:xfrm rot="2645868">
                <a:off x="2746463" y="2003058"/>
                <a:ext cx="855760" cy="855797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7CEF39-CB2D-EE79-6182-8EBA3852FBEF}"/>
                </a:ext>
              </a:extLst>
            </p:cNvPr>
            <p:cNvSpPr/>
            <p:nvPr/>
          </p:nvSpPr>
          <p:spPr>
            <a:xfrm>
              <a:off x="354279" y="2511215"/>
              <a:ext cx="2820942" cy="34046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solidFill>
                  <a:srgbClr val="631455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C0B35F-85C8-BCCE-7D0C-30A956667708}"/>
                </a:ext>
              </a:extLst>
            </p:cNvPr>
            <p:cNvSpPr/>
            <p:nvPr/>
          </p:nvSpPr>
          <p:spPr>
            <a:xfrm>
              <a:off x="414139" y="2608597"/>
              <a:ext cx="2666613" cy="328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7670681-75F9-7818-BEBD-EFA53C5A5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96" y="3107861"/>
              <a:ext cx="1644009" cy="2847929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C2849C-B71F-D9E2-DAE2-B250379D23DD}"/>
                </a:ext>
              </a:extLst>
            </p:cNvPr>
            <p:cNvCxnSpPr>
              <a:cxnSpLocks/>
            </p:cNvCxnSpPr>
            <p:nvPr/>
          </p:nvCxnSpPr>
          <p:spPr>
            <a:xfrm>
              <a:off x="2229056" y="3678683"/>
              <a:ext cx="0" cy="1729942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479129B-498E-6A82-6539-6559F11D2178}"/>
                </a:ext>
              </a:extLst>
            </p:cNvPr>
            <p:cNvSpPr/>
            <p:nvPr/>
          </p:nvSpPr>
          <p:spPr>
            <a:xfrm>
              <a:off x="2000738" y="4841411"/>
              <a:ext cx="456636" cy="395702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7A5DA8D-2210-530D-96B5-F1721E9ECA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49851" y="5406739"/>
              <a:ext cx="558410" cy="530667"/>
              <a:chOff x="7793406" y="3932535"/>
              <a:chExt cx="664083" cy="63109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70A664-3B29-E234-9FB4-DCCCF1154FB4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578CC2F-E1E2-B8B9-561E-F030B5A27F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032EBDDD-044D-7E1F-6975-FCE8B86543B2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46847B-2BBE-7ABA-B1D1-432CAC592DE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446768">
              <a:off x="1631886" y="2941757"/>
              <a:ext cx="1397923" cy="907315"/>
              <a:chOff x="2569179" y="2019800"/>
              <a:chExt cx="1318544" cy="855796"/>
            </a:xfrm>
            <a:solidFill>
              <a:srgbClr val="EB8CA5"/>
            </a:solidFill>
          </p:grpSpPr>
          <p:sp>
            <p:nvSpPr>
              <p:cNvPr id="32" name="Arrow: Up 104">
                <a:extLst>
                  <a:ext uri="{FF2B5EF4-FFF2-40B4-BE49-F238E27FC236}">
                    <a16:creationId xmlns:a16="http://schemas.microsoft.com/office/drawing/2014/main" id="{EFD5E548-DE87-6179-218C-8B454949A9EA}"/>
                  </a:ext>
                </a:extLst>
              </p:cNvPr>
              <p:cNvSpPr/>
              <p:nvPr/>
            </p:nvSpPr>
            <p:spPr>
              <a:xfrm rot="13828943">
                <a:off x="3086041" y="1818705"/>
                <a:ext cx="284820" cy="1318544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BF3B670-E6F7-BE43-FC80-3AEB296F81EC}"/>
                  </a:ext>
                </a:extLst>
              </p:cNvPr>
              <p:cNvSpPr/>
              <p:nvPr/>
            </p:nvSpPr>
            <p:spPr>
              <a:xfrm rot="2645868">
                <a:off x="2926441" y="2019800"/>
                <a:ext cx="855760" cy="855796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75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B91D12-84E8-D168-52E7-33FCE42E0A81}"/>
              </a:ext>
            </a:extLst>
          </p:cNvPr>
          <p:cNvGrpSpPr>
            <a:grpSpLocks noChangeAspect="1"/>
          </p:cNvGrpSpPr>
          <p:nvPr/>
        </p:nvGrpSpPr>
        <p:grpSpPr>
          <a:xfrm>
            <a:off x="100199" y="4356366"/>
            <a:ext cx="4074177" cy="2454485"/>
            <a:chOff x="354279" y="2511215"/>
            <a:chExt cx="5737797" cy="345673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205A8D-C11D-9981-45FF-C847BE0F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92" y="3674827"/>
              <a:ext cx="1504884" cy="227585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192F75-B1F3-472B-8FC8-0ED590BDBB48}"/>
                </a:ext>
              </a:extLst>
            </p:cNvPr>
            <p:cNvSpPr/>
            <p:nvPr/>
          </p:nvSpPr>
          <p:spPr>
            <a:xfrm>
              <a:off x="3270158" y="2511215"/>
              <a:ext cx="2820942" cy="3404691"/>
            </a:xfrm>
            <a:prstGeom prst="rect">
              <a:avLst/>
            </a:prstGeom>
            <a:noFill/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solidFill>
                  <a:srgbClr val="631455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755B65-161A-5BC3-0995-30F08AAF5A1D}"/>
                </a:ext>
              </a:extLst>
            </p:cNvPr>
            <p:cNvCxnSpPr>
              <a:cxnSpLocks/>
            </p:cNvCxnSpPr>
            <p:nvPr/>
          </p:nvCxnSpPr>
          <p:spPr>
            <a:xfrm>
              <a:off x="3906284" y="3803618"/>
              <a:ext cx="0" cy="1708836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977A75-3006-5A65-0DAE-AA494249D73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11731" y="5437280"/>
              <a:ext cx="558410" cy="530667"/>
              <a:chOff x="7793406" y="3932535"/>
              <a:chExt cx="664083" cy="63109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05E770F-C478-B6F5-7BC0-8684C54914AB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1098C4F-46CC-F56E-54EB-3D467F4089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A9A58E80-5A94-1887-77BB-70FBC7B54E50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491883-0DAB-DD18-8640-0B98AB41A7AE}"/>
                </a:ext>
              </a:extLst>
            </p:cNvPr>
            <p:cNvSpPr/>
            <p:nvPr/>
          </p:nvSpPr>
          <p:spPr>
            <a:xfrm>
              <a:off x="3637044" y="4773234"/>
              <a:ext cx="558410" cy="465947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U’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3C873D6-FC20-1EA5-5B17-E6F9590B1A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7133148">
              <a:off x="3367090" y="2859743"/>
              <a:ext cx="847493" cy="1374367"/>
              <a:chOff x="2746463" y="1708416"/>
              <a:chExt cx="855760" cy="1387775"/>
            </a:xfrm>
            <a:solidFill>
              <a:srgbClr val="D380FF"/>
            </a:solidFill>
          </p:grpSpPr>
          <p:sp>
            <p:nvSpPr>
              <p:cNvPr id="35" name="Arrow: Up 104">
                <a:extLst>
                  <a:ext uri="{FF2B5EF4-FFF2-40B4-BE49-F238E27FC236}">
                    <a16:creationId xmlns:a16="http://schemas.microsoft.com/office/drawing/2014/main" id="{FAF79C25-6175-D8F0-7708-2AD3C181051F}"/>
                  </a:ext>
                </a:extLst>
              </p:cNvPr>
              <p:cNvSpPr/>
              <p:nvPr/>
            </p:nvSpPr>
            <p:spPr>
              <a:xfrm rot="2645868">
                <a:off x="3084852" y="1708416"/>
                <a:ext cx="284620" cy="1387775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38714DA-48E5-BF7D-7329-C5B6E5655280}"/>
                  </a:ext>
                </a:extLst>
              </p:cNvPr>
              <p:cNvSpPr/>
              <p:nvPr/>
            </p:nvSpPr>
            <p:spPr>
              <a:xfrm rot="2645868">
                <a:off x="2746463" y="2003058"/>
                <a:ext cx="855760" cy="855797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3B08C2-2902-62DF-D736-160FC1184657}"/>
                </a:ext>
              </a:extLst>
            </p:cNvPr>
            <p:cNvSpPr/>
            <p:nvPr/>
          </p:nvSpPr>
          <p:spPr>
            <a:xfrm>
              <a:off x="354279" y="2511215"/>
              <a:ext cx="2820942" cy="34046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solidFill>
                  <a:srgbClr val="631455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F949E5-BDE7-AF5B-1C78-7EF1AFD095FF}"/>
                </a:ext>
              </a:extLst>
            </p:cNvPr>
            <p:cNvSpPr/>
            <p:nvPr/>
          </p:nvSpPr>
          <p:spPr>
            <a:xfrm>
              <a:off x="414139" y="2608597"/>
              <a:ext cx="2666613" cy="328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2C0FBA-6FD8-4B16-0267-8A773764B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96" y="3107861"/>
              <a:ext cx="1644009" cy="2847929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0DB8F4-98A3-C720-B600-70A4F14BC6E7}"/>
                </a:ext>
              </a:extLst>
            </p:cNvPr>
            <p:cNvCxnSpPr>
              <a:cxnSpLocks/>
            </p:cNvCxnSpPr>
            <p:nvPr/>
          </p:nvCxnSpPr>
          <p:spPr>
            <a:xfrm>
              <a:off x="2229056" y="3678683"/>
              <a:ext cx="0" cy="1729942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DA5786-BB6B-C0F5-A874-934B17217962}"/>
                </a:ext>
              </a:extLst>
            </p:cNvPr>
            <p:cNvSpPr/>
            <p:nvPr/>
          </p:nvSpPr>
          <p:spPr>
            <a:xfrm>
              <a:off x="2000738" y="4841411"/>
              <a:ext cx="456636" cy="395702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9BEF8B4-A5A4-A50B-D016-17ECB207E5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49851" y="5406739"/>
              <a:ext cx="558410" cy="530667"/>
              <a:chOff x="7793406" y="3932535"/>
              <a:chExt cx="664083" cy="63109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7CB90AE-58FB-0AB3-F9E4-6A66CB51A020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DB1F667D-6465-0F6C-0569-2A40596E2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8FCC5137-A573-D5FC-DE7D-E3BDFF434457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12FCEDD-ADCF-DA18-2500-46E72FB3E34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446768">
              <a:off x="1631886" y="2941757"/>
              <a:ext cx="1397923" cy="907315"/>
              <a:chOff x="2569179" y="2019800"/>
              <a:chExt cx="1318544" cy="855796"/>
            </a:xfrm>
            <a:solidFill>
              <a:srgbClr val="EB8CA5"/>
            </a:solidFill>
          </p:grpSpPr>
          <p:sp>
            <p:nvSpPr>
              <p:cNvPr id="30" name="Arrow: Up 104">
                <a:extLst>
                  <a:ext uri="{FF2B5EF4-FFF2-40B4-BE49-F238E27FC236}">
                    <a16:creationId xmlns:a16="http://schemas.microsoft.com/office/drawing/2014/main" id="{EE4C89E6-6B7C-CFAB-5C83-B1CE5353ECF5}"/>
                  </a:ext>
                </a:extLst>
              </p:cNvPr>
              <p:cNvSpPr/>
              <p:nvPr/>
            </p:nvSpPr>
            <p:spPr>
              <a:xfrm rot="13828943">
                <a:off x="3086041" y="1818705"/>
                <a:ext cx="284820" cy="1318544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16CC34F-D51E-853F-0D62-63A640687ED0}"/>
                  </a:ext>
                </a:extLst>
              </p:cNvPr>
              <p:cNvSpPr/>
              <p:nvPr/>
            </p:nvSpPr>
            <p:spPr>
              <a:xfrm rot="2645868">
                <a:off x="2926441" y="2019800"/>
                <a:ext cx="855760" cy="855796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19350E-E3B6-A0C4-B8F7-2C261B20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information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89BE2-7868-82CD-C56D-68A85FB2B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06" y="1690688"/>
            <a:ext cx="7844118" cy="3330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94AAD1-2B3A-DA07-DE26-BB3021AF8640}"/>
                  </a:ext>
                </a:extLst>
              </p:cNvPr>
              <p:cNvSpPr txBox="1"/>
              <p:nvPr/>
            </p:nvSpPr>
            <p:spPr>
              <a:xfrm>
                <a:off x="6998422" y="1727614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94AAD1-2B3A-DA07-DE26-BB3021AF8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422" y="1727614"/>
                <a:ext cx="4939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5A11-FC01-D8C9-AC0E-848D1D831118}"/>
                  </a:ext>
                </a:extLst>
              </p:cNvPr>
              <p:cNvSpPr txBox="1"/>
              <p:nvPr/>
            </p:nvSpPr>
            <p:spPr>
              <a:xfrm>
                <a:off x="7593030" y="1739646"/>
                <a:ext cx="822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5A11-FC01-D8C9-AC0E-848D1D831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30" y="1739646"/>
                <a:ext cx="822918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237876-DC9B-5817-9F40-B55FDD8DCE50}"/>
                  </a:ext>
                </a:extLst>
              </p:cNvPr>
              <p:cNvSpPr txBox="1"/>
              <p:nvPr/>
            </p:nvSpPr>
            <p:spPr>
              <a:xfrm>
                <a:off x="7580302" y="2369004"/>
                <a:ext cx="848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237876-DC9B-5817-9F40-B55FDD8DC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302" y="2369004"/>
                <a:ext cx="84837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BE259F-A30C-AC84-779C-6272269EAEFB}"/>
                  </a:ext>
                </a:extLst>
              </p:cNvPr>
              <p:cNvSpPr txBox="1"/>
              <p:nvPr/>
            </p:nvSpPr>
            <p:spPr>
              <a:xfrm>
                <a:off x="6994717" y="2355667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BE259F-A30C-AC84-779C-6272269EA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17" y="2355667"/>
                <a:ext cx="4939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62E93D-62C8-E024-86EC-906315D4EC04}"/>
                  </a:ext>
                </a:extLst>
              </p:cNvPr>
              <p:cNvSpPr txBox="1"/>
              <p:nvPr/>
            </p:nvSpPr>
            <p:spPr>
              <a:xfrm>
                <a:off x="6989083" y="3002056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62E93D-62C8-E024-86EC-906315D4E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083" y="3002056"/>
                <a:ext cx="49398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0828DC-BE5E-D905-4A6E-6D72A11F83A6}"/>
                  </a:ext>
                </a:extLst>
              </p:cNvPr>
              <p:cNvSpPr txBox="1"/>
              <p:nvPr/>
            </p:nvSpPr>
            <p:spPr>
              <a:xfrm>
                <a:off x="6994717" y="3632948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0828DC-BE5E-D905-4A6E-6D72A11F8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17" y="3632948"/>
                <a:ext cx="49398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133B1E-CAFD-35F0-EC16-130B05CAA6BB}"/>
                  </a:ext>
                </a:extLst>
              </p:cNvPr>
              <p:cNvSpPr txBox="1"/>
              <p:nvPr/>
            </p:nvSpPr>
            <p:spPr>
              <a:xfrm>
                <a:off x="6989083" y="4263840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133B1E-CAFD-35F0-EC16-130B05CAA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083" y="4263840"/>
                <a:ext cx="49398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C45426-44BA-1D6E-74FA-CC13FB64CB0E}"/>
                  </a:ext>
                </a:extLst>
              </p:cNvPr>
              <p:cNvSpPr txBox="1"/>
              <p:nvPr/>
            </p:nvSpPr>
            <p:spPr>
              <a:xfrm>
                <a:off x="8275549" y="3624156"/>
                <a:ext cx="822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C45426-44BA-1D6E-74FA-CC13FB64C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549" y="3624156"/>
                <a:ext cx="822918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53944D-6649-3BB2-877E-A446F32ADEC1}"/>
                  </a:ext>
                </a:extLst>
              </p:cNvPr>
              <p:cNvSpPr txBox="1"/>
              <p:nvPr/>
            </p:nvSpPr>
            <p:spPr>
              <a:xfrm>
                <a:off x="8822927" y="4225789"/>
                <a:ext cx="848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53944D-6649-3BB2-877E-A446F32AD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927" y="4225789"/>
                <a:ext cx="84837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44E878-54E8-C163-465E-24685F0CB47B}"/>
                  </a:ext>
                </a:extLst>
              </p:cNvPr>
              <p:cNvSpPr txBox="1"/>
              <p:nvPr/>
            </p:nvSpPr>
            <p:spPr>
              <a:xfrm>
                <a:off x="9998683" y="2897417"/>
                <a:ext cx="822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44E878-54E8-C163-465E-24685F0CB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683" y="2897417"/>
                <a:ext cx="822918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73216A-B2EE-C94C-DEA5-DE1BC6CA41D0}"/>
                  </a:ext>
                </a:extLst>
              </p:cNvPr>
              <p:cNvSpPr txBox="1"/>
              <p:nvPr/>
            </p:nvSpPr>
            <p:spPr>
              <a:xfrm>
                <a:off x="10821601" y="2897417"/>
                <a:ext cx="1154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73216A-B2EE-C94C-DEA5-DE1BC6CA4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601" y="2897417"/>
                <a:ext cx="1154596" cy="369332"/>
              </a:xfrm>
              <a:prstGeom prst="rect">
                <a:avLst/>
              </a:prstGeom>
              <a:blipFill>
                <a:blip r:embed="rId15"/>
                <a:stretch>
                  <a:fillRect t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0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6935-61AA-D572-D30A-D0B66707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quantum theory local realistic?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ECF9-6A6C-B053-E8BE-E71F950A8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your assumptions for what is the “real” description of a quantum system</a:t>
            </a:r>
          </a:p>
          <a:p>
            <a:r>
              <a:rPr lang="en-US" dirty="0"/>
              <a:t>If you describe is as a “</a:t>
            </a:r>
            <a:r>
              <a:rPr lang="en-US" dirty="0" err="1"/>
              <a:t>multiversal</a:t>
            </a:r>
            <a:r>
              <a:rPr lang="en-US" dirty="0"/>
              <a:t>” object, described by the matrices</a:t>
            </a:r>
          </a:p>
          <a:p>
            <a:pPr marL="0" indent="0">
              <a:buNone/>
            </a:pPr>
            <a:r>
              <a:rPr lang="en-US" dirty="0"/>
              <a:t>   then there is a local realistic description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36AADC-13AA-538C-CB0E-5AE0C6D6802D}"/>
                  </a:ext>
                </a:extLst>
              </p:cNvPr>
              <p:cNvSpPr txBox="1"/>
              <p:nvPr/>
            </p:nvSpPr>
            <p:spPr>
              <a:xfrm>
                <a:off x="11015854" y="2573741"/>
                <a:ext cx="6758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36AADC-13AA-538C-CB0E-5AE0C6D6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854" y="2573741"/>
                <a:ext cx="675891" cy="646331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614B982-A653-7D54-F57B-7DEE69753B51}"/>
              </a:ext>
            </a:extLst>
          </p:cNvPr>
          <p:cNvGrpSpPr>
            <a:grpSpLocks noChangeAspect="1"/>
          </p:cNvGrpSpPr>
          <p:nvPr/>
        </p:nvGrpSpPr>
        <p:grpSpPr>
          <a:xfrm>
            <a:off x="100199" y="4356366"/>
            <a:ext cx="4074177" cy="2454485"/>
            <a:chOff x="354279" y="2511215"/>
            <a:chExt cx="5737797" cy="34567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6BAAB2-71CD-DB24-74F1-874EDBBD1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92" y="3674827"/>
              <a:ext cx="1504884" cy="227585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EE8BAE-A335-E807-B621-F8D048F5596B}"/>
                </a:ext>
              </a:extLst>
            </p:cNvPr>
            <p:cNvSpPr/>
            <p:nvPr/>
          </p:nvSpPr>
          <p:spPr>
            <a:xfrm>
              <a:off x="3270158" y="2511215"/>
              <a:ext cx="2820942" cy="3404691"/>
            </a:xfrm>
            <a:prstGeom prst="rect">
              <a:avLst/>
            </a:prstGeom>
            <a:noFill/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solidFill>
                  <a:srgbClr val="631455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537AAF-F990-9D5E-E7E2-6BCBA84DEC1B}"/>
                </a:ext>
              </a:extLst>
            </p:cNvPr>
            <p:cNvCxnSpPr>
              <a:cxnSpLocks/>
            </p:cNvCxnSpPr>
            <p:nvPr/>
          </p:nvCxnSpPr>
          <p:spPr>
            <a:xfrm>
              <a:off x="3906284" y="3803618"/>
              <a:ext cx="0" cy="1708836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1C8527-2D9C-C5EE-7DCF-7810BEF0E3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11731" y="5437280"/>
              <a:ext cx="558410" cy="530667"/>
              <a:chOff x="7793406" y="3932535"/>
              <a:chExt cx="664083" cy="63109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162BEB-E217-6CE0-125D-C819FEA4F0E5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75986DA-0F88-7055-DBC1-687D6758DF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AB6F68B8-D659-A826-5416-C71B60F4771A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0A84DF-8521-DA4E-F4B7-82F9FFAF4A4B}"/>
                </a:ext>
              </a:extLst>
            </p:cNvPr>
            <p:cNvSpPr/>
            <p:nvPr/>
          </p:nvSpPr>
          <p:spPr>
            <a:xfrm>
              <a:off x="3637044" y="4773234"/>
              <a:ext cx="558410" cy="465947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U’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0E100F-74E9-8C67-CF12-F637944EEBBE}"/>
                </a:ext>
              </a:extLst>
            </p:cNvPr>
            <p:cNvGrpSpPr>
              <a:grpSpLocks noChangeAspect="1"/>
            </p:cNvGrpSpPr>
            <p:nvPr/>
          </p:nvGrpSpPr>
          <p:grpSpPr>
            <a:xfrm rot="17133148">
              <a:off x="3367090" y="2859743"/>
              <a:ext cx="847493" cy="1374367"/>
              <a:chOff x="2746463" y="1708416"/>
              <a:chExt cx="855760" cy="1387775"/>
            </a:xfrm>
            <a:solidFill>
              <a:srgbClr val="D380FF"/>
            </a:solidFill>
          </p:grpSpPr>
          <p:sp>
            <p:nvSpPr>
              <p:cNvPr id="25" name="Arrow: Up 104">
                <a:extLst>
                  <a:ext uri="{FF2B5EF4-FFF2-40B4-BE49-F238E27FC236}">
                    <a16:creationId xmlns:a16="http://schemas.microsoft.com/office/drawing/2014/main" id="{624059BA-B60A-1318-104A-45FC7C5DCFD4}"/>
                  </a:ext>
                </a:extLst>
              </p:cNvPr>
              <p:cNvSpPr/>
              <p:nvPr/>
            </p:nvSpPr>
            <p:spPr>
              <a:xfrm rot="2645868">
                <a:off x="3084852" y="1708416"/>
                <a:ext cx="284620" cy="1387775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193F437-1BC9-9D9A-BF05-337204020E2F}"/>
                  </a:ext>
                </a:extLst>
              </p:cNvPr>
              <p:cNvSpPr/>
              <p:nvPr/>
            </p:nvSpPr>
            <p:spPr>
              <a:xfrm rot="2645868">
                <a:off x="2746463" y="2003058"/>
                <a:ext cx="855760" cy="855797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95BE15-2252-C170-F366-070EA71A933C}"/>
                </a:ext>
              </a:extLst>
            </p:cNvPr>
            <p:cNvSpPr/>
            <p:nvPr/>
          </p:nvSpPr>
          <p:spPr>
            <a:xfrm>
              <a:off x="354279" y="2511215"/>
              <a:ext cx="2820942" cy="34046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solidFill>
                  <a:srgbClr val="631455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D9AEF9-A7D0-EC9B-B837-3475505C0906}"/>
                </a:ext>
              </a:extLst>
            </p:cNvPr>
            <p:cNvSpPr/>
            <p:nvPr/>
          </p:nvSpPr>
          <p:spPr>
            <a:xfrm>
              <a:off x="414139" y="2608597"/>
              <a:ext cx="2666613" cy="328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21D5B0-56BC-025F-D457-87958F90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96" y="3107861"/>
              <a:ext cx="1644009" cy="2847929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1D7F7F-8F6A-791F-7F99-D3EC8CC66AA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056" y="3678683"/>
              <a:ext cx="0" cy="1729942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19C4DC-3F5E-11CB-01D4-6316CD8E4EE7}"/>
                </a:ext>
              </a:extLst>
            </p:cNvPr>
            <p:cNvSpPr/>
            <p:nvPr/>
          </p:nvSpPr>
          <p:spPr>
            <a:xfrm>
              <a:off x="2000738" y="4841411"/>
              <a:ext cx="456636" cy="395702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6E974A9-C150-E756-03B4-0719F15804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49851" y="5406739"/>
              <a:ext cx="558410" cy="530667"/>
              <a:chOff x="7793406" y="3932535"/>
              <a:chExt cx="664083" cy="63109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465E822-74F7-65B8-3C1D-D9C66F4E7139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234DFEC-1DF1-412B-E070-51665514B1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F1F50FFC-1AC7-2D07-C041-D7F94CEB62D9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0F9410-EE21-3A50-9B5F-84561C88CC2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446768">
              <a:off x="1631886" y="2941757"/>
              <a:ext cx="1397923" cy="907315"/>
              <a:chOff x="2569179" y="2019800"/>
              <a:chExt cx="1318544" cy="855796"/>
            </a:xfrm>
            <a:solidFill>
              <a:srgbClr val="EB8CA5"/>
            </a:solidFill>
          </p:grpSpPr>
          <p:sp>
            <p:nvSpPr>
              <p:cNvPr id="20" name="Arrow: Up 104">
                <a:extLst>
                  <a:ext uri="{FF2B5EF4-FFF2-40B4-BE49-F238E27FC236}">
                    <a16:creationId xmlns:a16="http://schemas.microsoft.com/office/drawing/2014/main" id="{3C79A098-979F-9C3A-26BE-B12617A278C2}"/>
                  </a:ext>
                </a:extLst>
              </p:cNvPr>
              <p:cNvSpPr/>
              <p:nvPr/>
            </p:nvSpPr>
            <p:spPr>
              <a:xfrm rot="13828943">
                <a:off x="3086041" y="1818705"/>
                <a:ext cx="284820" cy="1318544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718D064-BF6A-1EAD-1317-FE962DDB2E67}"/>
                  </a:ext>
                </a:extLst>
              </p:cNvPr>
              <p:cNvSpPr/>
              <p:nvPr/>
            </p:nvSpPr>
            <p:spPr>
              <a:xfrm rot="2645868">
                <a:off x="2926441" y="2019800"/>
                <a:ext cx="855760" cy="855796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17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22FB-B305-945B-950C-C1FFAE0B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to come….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06E47-4F58-0862-16DC-795D71E9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1, Wednesday 10</a:t>
            </a:r>
            <a:r>
              <a:rPr lang="en-US" baseline="30000" dirty="0"/>
              <a:t>th</a:t>
            </a:r>
            <a:r>
              <a:rPr lang="en-US" dirty="0"/>
              <a:t> July </a:t>
            </a:r>
          </a:p>
          <a:p>
            <a:pPr lvl="1"/>
            <a:r>
              <a:rPr lang="en-US" b="1" dirty="0"/>
              <a:t>The Quantum Bomb Tester and Quantum Computing Basics </a:t>
            </a:r>
          </a:p>
          <a:p>
            <a:r>
              <a:rPr lang="en-US" dirty="0">
                <a:solidFill>
                  <a:srgbClr val="000000"/>
                </a:solidFill>
              </a:rPr>
              <a:t>Lecture 2, Wednesday 17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July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Collapse vs Many-Worlds: Demystifying Schrödinger’s Cat, the Double-Slit, and Quantum Observers</a:t>
            </a:r>
          </a:p>
          <a:p>
            <a:r>
              <a:rPr lang="en-US" dirty="0">
                <a:solidFill>
                  <a:srgbClr val="D873BA"/>
                </a:solidFill>
              </a:rPr>
              <a:t>Lecture 3, Wednesday 24</a:t>
            </a:r>
            <a:r>
              <a:rPr lang="en-US" baseline="30000" dirty="0">
                <a:solidFill>
                  <a:srgbClr val="D873BA"/>
                </a:solidFill>
              </a:rPr>
              <a:t>th</a:t>
            </a:r>
            <a:r>
              <a:rPr lang="en-US" dirty="0">
                <a:solidFill>
                  <a:srgbClr val="D873BA"/>
                </a:solidFill>
              </a:rPr>
              <a:t> July</a:t>
            </a:r>
          </a:p>
          <a:p>
            <a:pPr lvl="1"/>
            <a:r>
              <a:rPr lang="en-US" b="1" dirty="0">
                <a:solidFill>
                  <a:srgbClr val="D873BA"/>
                </a:solidFill>
              </a:rPr>
              <a:t>Continue “Collapse vs Many-Worlds” from last week.</a:t>
            </a:r>
          </a:p>
          <a:p>
            <a:pPr lvl="1"/>
            <a:r>
              <a:rPr lang="en-US" b="1" dirty="0">
                <a:solidFill>
                  <a:srgbClr val="D873BA"/>
                </a:solidFill>
              </a:rPr>
              <a:t>Quantum computing meets spacetime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6935-61AA-D572-D30A-D0B66707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quantum theory local realistic?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ECF9-6A6C-B053-E8BE-E71F950A8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your assumptions for what is the “real” description of a quantum system</a:t>
            </a:r>
          </a:p>
          <a:p>
            <a:r>
              <a:rPr lang="en-US" dirty="0"/>
              <a:t>If you describe is as a “</a:t>
            </a:r>
            <a:r>
              <a:rPr lang="en-US" dirty="0" err="1"/>
              <a:t>multiversal</a:t>
            </a:r>
            <a:r>
              <a:rPr lang="en-US" dirty="0"/>
              <a:t>” object, described by the matrices</a:t>
            </a:r>
          </a:p>
          <a:p>
            <a:pPr marL="0" indent="0">
              <a:buNone/>
            </a:pPr>
            <a:r>
              <a:rPr lang="en-US" dirty="0"/>
              <a:t>   then there is a local realistic description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36AADC-13AA-538C-CB0E-5AE0C6D6802D}"/>
                  </a:ext>
                </a:extLst>
              </p:cNvPr>
              <p:cNvSpPr txBox="1"/>
              <p:nvPr/>
            </p:nvSpPr>
            <p:spPr>
              <a:xfrm>
                <a:off x="11015854" y="2573741"/>
                <a:ext cx="6758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36AADC-13AA-538C-CB0E-5AE0C6D6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854" y="2573741"/>
                <a:ext cx="675891" cy="646331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5F5763-A52F-2E61-DCD2-50B235C3AC27}"/>
              </a:ext>
            </a:extLst>
          </p:cNvPr>
          <p:cNvSpPr txBox="1"/>
          <p:nvPr/>
        </p:nvSpPr>
        <p:spPr>
          <a:xfrm>
            <a:off x="5493959" y="4596989"/>
            <a:ext cx="409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 more detail see my YouTube podcast: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66764-E0F3-5526-E8DF-5359D27E7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906" y="4966321"/>
            <a:ext cx="3069189" cy="1752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BABAE-F034-5CB8-D146-6D6D86D8D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870" y="4966321"/>
            <a:ext cx="3069189" cy="17453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1BF501-C386-3F35-383A-8F069FFE3922}"/>
              </a:ext>
            </a:extLst>
          </p:cNvPr>
          <p:cNvGrpSpPr>
            <a:grpSpLocks noChangeAspect="1"/>
          </p:cNvGrpSpPr>
          <p:nvPr/>
        </p:nvGrpSpPr>
        <p:grpSpPr>
          <a:xfrm>
            <a:off x="100199" y="4356366"/>
            <a:ext cx="4074177" cy="2454485"/>
            <a:chOff x="354279" y="2511215"/>
            <a:chExt cx="5737797" cy="3456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178C5F-8819-5B05-25F2-8E76913FB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92" y="3674827"/>
              <a:ext cx="1504884" cy="227585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C2B885-A4B6-0D3C-FB5D-DC4162842ECB}"/>
                </a:ext>
              </a:extLst>
            </p:cNvPr>
            <p:cNvSpPr/>
            <p:nvPr/>
          </p:nvSpPr>
          <p:spPr>
            <a:xfrm>
              <a:off x="3270158" y="2511215"/>
              <a:ext cx="2820942" cy="3404691"/>
            </a:xfrm>
            <a:prstGeom prst="rect">
              <a:avLst/>
            </a:prstGeom>
            <a:noFill/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solidFill>
                  <a:srgbClr val="631455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01F43F-3B87-0AF2-810D-79C1496BA475}"/>
                </a:ext>
              </a:extLst>
            </p:cNvPr>
            <p:cNvCxnSpPr>
              <a:cxnSpLocks/>
            </p:cNvCxnSpPr>
            <p:nvPr/>
          </p:nvCxnSpPr>
          <p:spPr>
            <a:xfrm>
              <a:off x="3906284" y="3803618"/>
              <a:ext cx="0" cy="1708836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C7FF10-EF8D-E9DA-4B79-792FB2BE3C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11731" y="5437280"/>
              <a:ext cx="558410" cy="530667"/>
              <a:chOff x="7793406" y="3932535"/>
              <a:chExt cx="664083" cy="63109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F6566A8-0E27-6243-D20A-C4B88AEF3459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0474719-879C-5054-BB3D-EA487742F6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68731146-D90A-87A2-15BE-CF5FDA3426F7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904FF-7C70-3A32-18F3-71D80922BB9B}"/>
                </a:ext>
              </a:extLst>
            </p:cNvPr>
            <p:cNvSpPr/>
            <p:nvPr/>
          </p:nvSpPr>
          <p:spPr>
            <a:xfrm>
              <a:off x="3637044" y="4773234"/>
              <a:ext cx="558410" cy="465947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U’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0EF555E-D1FF-58AC-4DBF-C70C7D14D8B0}"/>
                </a:ext>
              </a:extLst>
            </p:cNvPr>
            <p:cNvGrpSpPr>
              <a:grpSpLocks noChangeAspect="1"/>
            </p:cNvGrpSpPr>
            <p:nvPr/>
          </p:nvGrpSpPr>
          <p:grpSpPr>
            <a:xfrm rot="17133148">
              <a:off x="3367090" y="2859743"/>
              <a:ext cx="847493" cy="1374367"/>
              <a:chOff x="2746463" y="1708416"/>
              <a:chExt cx="855760" cy="1387775"/>
            </a:xfrm>
            <a:solidFill>
              <a:srgbClr val="D380FF"/>
            </a:solidFill>
          </p:grpSpPr>
          <p:sp>
            <p:nvSpPr>
              <p:cNvPr id="27" name="Arrow: Up 104">
                <a:extLst>
                  <a:ext uri="{FF2B5EF4-FFF2-40B4-BE49-F238E27FC236}">
                    <a16:creationId xmlns:a16="http://schemas.microsoft.com/office/drawing/2014/main" id="{9E778ABB-622C-17FF-A794-AA41A7782ECC}"/>
                  </a:ext>
                </a:extLst>
              </p:cNvPr>
              <p:cNvSpPr/>
              <p:nvPr/>
            </p:nvSpPr>
            <p:spPr>
              <a:xfrm rot="2645868">
                <a:off x="3084852" y="1708416"/>
                <a:ext cx="284620" cy="1387775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5AE66BE-2BE2-9139-890E-27F91E1C044D}"/>
                  </a:ext>
                </a:extLst>
              </p:cNvPr>
              <p:cNvSpPr/>
              <p:nvPr/>
            </p:nvSpPr>
            <p:spPr>
              <a:xfrm rot="2645868">
                <a:off x="2746463" y="2003058"/>
                <a:ext cx="855760" cy="855797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7F4240-E622-F408-7C7F-B432C519BED8}"/>
                </a:ext>
              </a:extLst>
            </p:cNvPr>
            <p:cNvSpPr/>
            <p:nvPr/>
          </p:nvSpPr>
          <p:spPr>
            <a:xfrm>
              <a:off x="354279" y="2511215"/>
              <a:ext cx="2820942" cy="34046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solidFill>
                  <a:srgbClr val="631455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B8FF8C-0BBE-9A15-858E-1B965ED52B41}"/>
                </a:ext>
              </a:extLst>
            </p:cNvPr>
            <p:cNvSpPr/>
            <p:nvPr/>
          </p:nvSpPr>
          <p:spPr>
            <a:xfrm>
              <a:off x="414139" y="2608597"/>
              <a:ext cx="2666613" cy="328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204BAEF-86DF-84F1-9CBE-F46CEE37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96" y="3107861"/>
              <a:ext cx="1644009" cy="2847929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90446D-05BC-EABD-3A00-21EA0D412C7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056" y="3678683"/>
              <a:ext cx="0" cy="1729942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02DC4B-8F36-FB20-73F4-100985021E0C}"/>
                </a:ext>
              </a:extLst>
            </p:cNvPr>
            <p:cNvSpPr/>
            <p:nvPr/>
          </p:nvSpPr>
          <p:spPr>
            <a:xfrm>
              <a:off x="2000738" y="4841411"/>
              <a:ext cx="456636" cy="395702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2EAE35-BA73-5B55-81EB-5A151D6326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49851" y="5406739"/>
              <a:ext cx="558410" cy="530667"/>
              <a:chOff x="7793406" y="3932535"/>
              <a:chExt cx="664083" cy="63109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CF1FBE6-D55B-F041-C6CD-E71648135D43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45456EA-47C4-79FD-27F1-676B30F65B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DA03236A-4956-45FC-0967-0C15AA000D66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A9C4C2C-E523-0CFF-AF6A-6DF0E418B98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446768">
              <a:off x="1631886" y="2941757"/>
              <a:ext cx="1397923" cy="907315"/>
              <a:chOff x="2569179" y="2019800"/>
              <a:chExt cx="1318544" cy="855796"/>
            </a:xfrm>
            <a:solidFill>
              <a:srgbClr val="EB8CA5"/>
            </a:solidFill>
          </p:grpSpPr>
          <p:sp>
            <p:nvSpPr>
              <p:cNvPr id="22" name="Arrow: Up 104">
                <a:extLst>
                  <a:ext uri="{FF2B5EF4-FFF2-40B4-BE49-F238E27FC236}">
                    <a16:creationId xmlns:a16="http://schemas.microsoft.com/office/drawing/2014/main" id="{148D949D-95E7-E01D-F46F-F391FB009F5B}"/>
                  </a:ext>
                </a:extLst>
              </p:cNvPr>
              <p:cNvSpPr/>
              <p:nvPr/>
            </p:nvSpPr>
            <p:spPr>
              <a:xfrm rot="13828943">
                <a:off x="3086041" y="1818705"/>
                <a:ext cx="284820" cy="1318544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05FF6B3-926E-FA0A-4FCD-B9B3F1AD0393}"/>
                  </a:ext>
                </a:extLst>
              </p:cNvPr>
              <p:cNvSpPr/>
              <p:nvPr/>
            </p:nvSpPr>
            <p:spPr>
              <a:xfrm rot="2645868">
                <a:off x="2926441" y="2019800"/>
                <a:ext cx="855760" cy="855796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87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7DFB-0E1A-DCAA-D7FD-755FB685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Time-travel paradoxes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C7F4-68BC-6458-6CB0-3DB0A46D1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resolve the grandfather paradox using quantum computing?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971D-D3CA-F8E5-52BC-C90E89C3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grandfather paradox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B585-A2DF-53B9-B959-D568099F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problem with classical resolutions?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43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15FF90-6159-19D3-B333-A98FF83A3102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607423"/>
            <a:ext cx="7824219" cy="4548794"/>
            <a:chOff x="300034" y="259491"/>
            <a:chExt cx="10308060" cy="59928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66C383-8428-1D13-1A58-A7721A90D728}"/>
                </a:ext>
              </a:extLst>
            </p:cNvPr>
            <p:cNvSpPr/>
            <p:nvPr/>
          </p:nvSpPr>
          <p:spPr>
            <a:xfrm>
              <a:off x="2625857" y="1827258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3BD532-B8AC-E6E3-A38B-586638E0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106" y="847568"/>
              <a:ext cx="1411410" cy="24449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A8567B-1A52-356C-E040-70DDFEFE9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3331" y="3613602"/>
              <a:ext cx="1372934" cy="252948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986A66-146F-A443-89B2-2CA93B614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362" y="912858"/>
              <a:ext cx="1250359" cy="2323070"/>
            </a:xfrm>
            <a:prstGeom prst="rect">
              <a:avLst/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0CC3A48-6754-CBBE-8FD6-7F44F3E1492C}"/>
                </a:ext>
              </a:extLst>
            </p:cNvPr>
            <p:cNvSpPr/>
            <p:nvPr/>
          </p:nvSpPr>
          <p:spPr>
            <a:xfrm>
              <a:off x="8260674" y="998327"/>
              <a:ext cx="2347420" cy="2362197"/>
            </a:xfrm>
            <a:prstGeom prst="roundRect">
              <a:avLst/>
            </a:prstGeom>
            <a:noFill/>
            <a:ln w="76200">
              <a:solidFill>
                <a:srgbClr val="CA76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19" name="Graphic 18" descr="Clock">
              <a:extLst>
                <a:ext uri="{FF2B5EF4-FFF2-40B4-BE49-F238E27FC236}">
                  <a16:creationId xmlns:a16="http://schemas.microsoft.com/office/drawing/2014/main" id="{D3021992-8845-CFCD-776C-F8EE301E3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04024" y="1431842"/>
              <a:ext cx="1860720" cy="1860720"/>
            </a:xfrm>
            <a:prstGeom prst="rect">
              <a:avLst/>
            </a:prstGeom>
          </p:spPr>
        </p:pic>
        <p:pic>
          <p:nvPicPr>
            <p:cNvPr id="21" name="Graphic 20" descr="Back">
              <a:extLst>
                <a:ext uri="{FF2B5EF4-FFF2-40B4-BE49-F238E27FC236}">
                  <a16:creationId xmlns:a16="http://schemas.microsoft.com/office/drawing/2014/main" id="{1B06454D-BB98-D025-9A2F-00F9EB2D4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80929" y="912858"/>
              <a:ext cx="914400" cy="914400"/>
            </a:xfrm>
            <a:prstGeom prst="rect">
              <a:avLst/>
            </a:prstGeom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B6005F8-82B1-A2AB-8010-5602344715E7}"/>
                </a:ext>
              </a:extLst>
            </p:cNvPr>
            <p:cNvSpPr/>
            <p:nvPr/>
          </p:nvSpPr>
          <p:spPr>
            <a:xfrm>
              <a:off x="3224777" y="758912"/>
              <a:ext cx="2357311" cy="5382396"/>
            </a:xfrm>
            <a:prstGeom prst="roundRect">
              <a:avLst/>
            </a:prstGeom>
            <a:noFill/>
            <a:ln w="76200">
              <a:solidFill>
                <a:srgbClr val="CA76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ED7A1D2A-9903-0D30-C221-B9470AE90B2F}"/>
                </a:ext>
              </a:extLst>
            </p:cNvPr>
            <p:cNvSpPr/>
            <p:nvPr/>
          </p:nvSpPr>
          <p:spPr>
            <a:xfrm>
              <a:off x="3779345" y="1893269"/>
              <a:ext cx="1452396" cy="701495"/>
            </a:xfrm>
            <a:prstGeom prst="wedgeEllipseCallout">
              <a:avLst>
                <a:gd name="adj1" fmla="val -35309"/>
                <a:gd name="adj2" fmla="val 73375"/>
              </a:avLst>
            </a:prstGeom>
            <a:solidFill>
              <a:srgbClr val="E88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???</a:t>
              </a:r>
            </a:p>
          </p:txBody>
        </p:sp>
        <p:sp>
          <p:nvSpPr>
            <p:cNvPr id="28" name="Oval Callout 27">
              <a:extLst>
                <a:ext uri="{FF2B5EF4-FFF2-40B4-BE49-F238E27FC236}">
                  <a16:creationId xmlns:a16="http://schemas.microsoft.com/office/drawing/2014/main" id="{228B8A09-6E44-4765-A965-4B6E31988A5B}"/>
                </a:ext>
              </a:extLst>
            </p:cNvPr>
            <p:cNvSpPr/>
            <p:nvPr/>
          </p:nvSpPr>
          <p:spPr>
            <a:xfrm>
              <a:off x="3414599" y="4485432"/>
              <a:ext cx="1452396" cy="701495"/>
            </a:xfrm>
            <a:prstGeom prst="wedgeEllipseCallout">
              <a:avLst>
                <a:gd name="adj1" fmla="val 40864"/>
                <a:gd name="adj2" fmla="val -107792"/>
              </a:avLst>
            </a:prstGeom>
            <a:solidFill>
              <a:srgbClr val="E88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!!!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AB50DCF-52CA-EAE5-B19B-71E9C54E4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2479" y="2722404"/>
              <a:ext cx="1064895" cy="178239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B9D9265-C757-A1E2-7187-219F9AC6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1266" y="2792144"/>
              <a:ext cx="884275" cy="164291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65C50A-7629-9087-666E-DD01842934C1}"/>
                </a:ext>
              </a:extLst>
            </p:cNvPr>
            <p:cNvSpPr/>
            <p:nvPr/>
          </p:nvSpPr>
          <p:spPr>
            <a:xfrm>
              <a:off x="7451123" y="1827258"/>
              <a:ext cx="826123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5065AF-3078-55A3-A5BE-27A146FBD36A}"/>
                </a:ext>
              </a:extLst>
            </p:cNvPr>
            <p:cNvSpPr/>
            <p:nvPr/>
          </p:nvSpPr>
          <p:spPr>
            <a:xfrm rot="5400000">
              <a:off x="9078572" y="547341"/>
              <a:ext cx="738835" cy="163136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B55CD2-DA33-0F72-5A0A-AB332A5AACC7}"/>
                </a:ext>
              </a:extLst>
            </p:cNvPr>
            <p:cNvSpPr/>
            <p:nvPr/>
          </p:nvSpPr>
          <p:spPr>
            <a:xfrm>
              <a:off x="308920" y="259491"/>
              <a:ext cx="9216044" cy="154717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D97C40-62AD-DB49-ED76-D9F64894E7C7}"/>
                </a:ext>
              </a:extLst>
            </p:cNvPr>
            <p:cNvSpPr/>
            <p:nvPr/>
          </p:nvSpPr>
          <p:spPr>
            <a:xfrm rot="16200000">
              <a:off x="-2043187" y="2602712"/>
              <a:ext cx="4849580" cy="163137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3CECD7-C1C7-D660-ADF7-97053AAC9E4B}"/>
                </a:ext>
              </a:extLst>
            </p:cNvPr>
            <p:cNvSpPr/>
            <p:nvPr/>
          </p:nvSpPr>
          <p:spPr>
            <a:xfrm>
              <a:off x="306918" y="4946870"/>
              <a:ext cx="833340" cy="165916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C4BB44-6DA4-32FF-FE28-A95C08FE31BA}"/>
                </a:ext>
              </a:extLst>
            </p:cNvPr>
            <p:cNvSpPr txBox="1"/>
            <p:nvPr/>
          </p:nvSpPr>
          <p:spPr>
            <a:xfrm>
              <a:off x="825661" y="473545"/>
              <a:ext cx="1327634" cy="44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Alice-0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F0A1636-E34E-5D12-52AD-F60C615F2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60" y="3807331"/>
              <a:ext cx="1411410" cy="244499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8CF2E2-A623-2AB6-AB2B-15A352A3F8EA}"/>
                </a:ext>
              </a:extLst>
            </p:cNvPr>
            <p:cNvSpPr txBox="1"/>
            <p:nvPr/>
          </p:nvSpPr>
          <p:spPr>
            <a:xfrm>
              <a:off x="900672" y="3426389"/>
              <a:ext cx="1327634" cy="44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Alice-1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CECA68F-7D42-1BA1-51E5-086902DCB44A}"/>
                    </a:ext>
                  </a:extLst>
                </p:cNvPr>
                <p:cNvSpPr txBox="1"/>
                <p:nvPr/>
              </p:nvSpPr>
              <p:spPr>
                <a:xfrm>
                  <a:off x="1794022" y="1626558"/>
                  <a:ext cx="630862" cy="3649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CECA68F-7D42-1BA1-51E5-086902DCB4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022" y="1626558"/>
                  <a:ext cx="630862" cy="364934"/>
                </a:xfrm>
                <a:prstGeom prst="rect">
                  <a:avLst/>
                </a:prstGeom>
                <a:blipFill>
                  <a:blip r:embed="rId9"/>
                  <a:stretch>
                    <a:fillRect l="-18421" t="-168182" r="-63158" b="-2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25BF434-0DC8-781D-0CE1-82730582CFC0}"/>
                    </a:ext>
                  </a:extLst>
                </p:cNvPr>
                <p:cNvSpPr txBox="1"/>
                <p:nvPr/>
              </p:nvSpPr>
              <p:spPr>
                <a:xfrm>
                  <a:off x="2069607" y="4672225"/>
                  <a:ext cx="365525" cy="3649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25BF434-0DC8-781D-0CE1-82730582C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607" y="4672225"/>
                  <a:ext cx="365525" cy="364934"/>
                </a:xfrm>
                <a:prstGeom prst="rect">
                  <a:avLst/>
                </a:prstGeom>
                <a:blipFill>
                  <a:blip r:embed="rId10"/>
                  <a:stretch>
                    <a:fillRect l="-17391" r="-434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535BA3-E590-9462-D9AC-E7A677366FD0}"/>
                </a:ext>
              </a:extLst>
            </p:cNvPr>
            <p:cNvSpPr/>
            <p:nvPr/>
          </p:nvSpPr>
          <p:spPr>
            <a:xfrm>
              <a:off x="2625857" y="4946870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C04B49-6DD2-D4E3-DFF9-CCA9D46D9524}"/>
                    </a:ext>
                  </a:extLst>
                </p:cNvPr>
                <p:cNvSpPr txBox="1"/>
                <p:nvPr/>
              </p:nvSpPr>
              <p:spPr>
                <a:xfrm>
                  <a:off x="6181008" y="1581035"/>
                  <a:ext cx="365525" cy="3649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C04B49-6DD2-D4E3-DFF9-CCA9D46D9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08" y="1581035"/>
                  <a:ext cx="365525" cy="364934"/>
                </a:xfrm>
                <a:prstGeom prst="rect">
                  <a:avLst/>
                </a:prstGeom>
                <a:blipFill>
                  <a:blip r:embed="rId11"/>
                  <a:stretch>
                    <a:fillRect l="-21739" r="-434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B52BE3-2BDC-E07E-1A08-588B5C2C9991}"/>
                </a:ext>
              </a:extLst>
            </p:cNvPr>
            <p:cNvSpPr/>
            <p:nvPr/>
          </p:nvSpPr>
          <p:spPr>
            <a:xfrm>
              <a:off x="5582088" y="1827257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5F2B0F-B302-EA34-7A3F-C2CE1700F5AB}"/>
                    </a:ext>
                  </a:extLst>
                </p:cNvPr>
                <p:cNvSpPr txBox="1"/>
                <p:nvPr/>
              </p:nvSpPr>
              <p:spPr>
                <a:xfrm>
                  <a:off x="6181008" y="4672225"/>
                  <a:ext cx="365525" cy="3649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5F2B0F-B302-EA34-7A3F-C2CE1700F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08" y="4672225"/>
                  <a:ext cx="365525" cy="364934"/>
                </a:xfrm>
                <a:prstGeom prst="rect">
                  <a:avLst/>
                </a:prstGeom>
                <a:blipFill>
                  <a:blip r:embed="rId12"/>
                  <a:stretch>
                    <a:fillRect l="-21739" r="-434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BDE914-369B-FC78-22D7-4570E80310EF}"/>
                </a:ext>
              </a:extLst>
            </p:cNvPr>
            <p:cNvSpPr/>
            <p:nvPr/>
          </p:nvSpPr>
          <p:spPr>
            <a:xfrm>
              <a:off x="5575472" y="4946870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E6CA93-E544-6FFB-3643-7FCDB4613522}"/>
                    </a:ext>
                  </a:extLst>
                </p:cNvPr>
                <p:cNvSpPr txBox="1"/>
                <p:nvPr/>
              </p:nvSpPr>
              <p:spPr>
                <a:xfrm>
                  <a:off x="4069007" y="836281"/>
                  <a:ext cx="594031" cy="5676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E6CA93-E544-6FFB-3643-7FCDB4613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007" y="836281"/>
                  <a:ext cx="594031" cy="567674"/>
                </a:xfrm>
                <a:prstGeom prst="rect">
                  <a:avLst/>
                </a:prstGeom>
                <a:blipFill>
                  <a:blip r:embed="rId13"/>
                  <a:stretch>
                    <a:fillRect l="-19444" r="-2778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8097B57-9BFC-7FE3-833A-084248A4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Time travel as a quantum circuit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846A02-402E-4BA0-8394-175A9292F1F3}"/>
              </a:ext>
            </a:extLst>
          </p:cNvPr>
          <p:cNvSpPr txBox="1"/>
          <p:nvPr/>
        </p:nvSpPr>
        <p:spPr>
          <a:xfrm>
            <a:off x="7058118" y="6072951"/>
            <a:ext cx="470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“consistency condition”</a:t>
            </a:r>
          </a:p>
        </p:txBody>
      </p:sp>
    </p:spTree>
    <p:extLst>
      <p:ext uri="{BB962C8B-B14F-4D97-AF65-F5344CB8AC3E}">
        <p14:creationId xmlns:p14="http://schemas.microsoft.com/office/powerpoint/2010/main" val="658553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630E16-4F7F-222D-3074-1A5C638581F1}"/>
              </a:ext>
            </a:extLst>
          </p:cNvPr>
          <p:cNvGrpSpPr>
            <a:grpSpLocks noChangeAspect="1"/>
          </p:cNvGrpSpPr>
          <p:nvPr/>
        </p:nvGrpSpPr>
        <p:grpSpPr>
          <a:xfrm>
            <a:off x="977900" y="1652776"/>
            <a:ext cx="7772400" cy="4255336"/>
            <a:chOff x="300034" y="255775"/>
            <a:chExt cx="11059162" cy="605481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66C383-8428-1D13-1A58-A7721A90D728}"/>
                </a:ext>
              </a:extLst>
            </p:cNvPr>
            <p:cNvSpPr/>
            <p:nvPr/>
          </p:nvSpPr>
          <p:spPr>
            <a:xfrm>
              <a:off x="2636017" y="1827258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986A66-146F-A443-89B2-2CA93B614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362" y="912858"/>
              <a:ext cx="1250359" cy="2323070"/>
            </a:xfrm>
            <a:prstGeom prst="rect">
              <a:avLst/>
            </a:prstGeom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B6005F8-82B1-A2AB-8010-5602344715E7}"/>
                </a:ext>
              </a:extLst>
            </p:cNvPr>
            <p:cNvSpPr/>
            <p:nvPr/>
          </p:nvSpPr>
          <p:spPr>
            <a:xfrm>
              <a:off x="3224777" y="1626558"/>
              <a:ext cx="2401430" cy="3809042"/>
            </a:xfrm>
            <a:prstGeom prst="roundRect">
              <a:avLst/>
            </a:prstGeom>
            <a:noFill/>
            <a:ln w="76200">
              <a:solidFill>
                <a:srgbClr val="CA768D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ED7A1D2A-9903-0D30-C221-B9470AE90B2F}"/>
                </a:ext>
              </a:extLst>
            </p:cNvPr>
            <p:cNvSpPr/>
            <p:nvPr/>
          </p:nvSpPr>
          <p:spPr>
            <a:xfrm>
              <a:off x="3779345" y="1893269"/>
              <a:ext cx="1452396" cy="701495"/>
            </a:xfrm>
            <a:prstGeom prst="wedgeEllipseCallout">
              <a:avLst>
                <a:gd name="adj1" fmla="val -35309"/>
                <a:gd name="adj2" fmla="val 73375"/>
              </a:avLst>
            </a:prstGeom>
            <a:solidFill>
              <a:srgbClr val="E88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???</a:t>
              </a:r>
            </a:p>
          </p:txBody>
        </p:sp>
        <p:sp>
          <p:nvSpPr>
            <p:cNvPr id="28" name="Oval Callout 27">
              <a:extLst>
                <a:ext uri="{FF2B5EF4-FFF2-40B4-BE49-F238E27FC236}">
                  <a16:creationId xmlns:a16="http://schemas.microsoft.com/office/drawing/2014/main" id="{228B8A09-6E44-4765-A965-4B6E31988A5B}"/>
                </a:ext>
              </a:extLst>
            </p:cNvPr>
            <p:cNvSpPr/>
            <p:nvPr/>
          </p:nvSpPr>
          <p:spPr>
            <a:xfrm>
              <a:off x="3414599" y="4485432"/>
              <a:ext cx="1452396" cy="701495"/>
            </a:xfrm>
            <a:prstGeom prst="wedgeEllipseCallout">
              <a:avLst>
                <a:gd name="adj1" fmla="val 40864"/>
                <a:gd name="adj2" fmla="val -107792"/>
              </a:avLst>
            </a:prstGeom>
            <a:solidFill>
              <a:srgbClr val="E88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!!!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AB50DCF-52CA-EAE5-B19B-71E9C54E4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2479" y="2722404"/>
              <a:ext cx="1064895" cy="178239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B9D9265-C757-A1E2-7187-219F9AC6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1266" y="2792144"/>
              <a:ext cx="884275" cy="1642915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B55CD2-DA33-0F72-5A0A-AB332A5AACC7}"/>
                </a:ext>
              </a:extLst>
            </p:cNvPr>
            <p:cNvSpPr/>
            <p:nvPr/>
          </p:nvSpPr>
          <p:spPr>
            <a:xfrm>
              <a:off x="308919" y="255775"/>
              <a:ext cx="10007837" cy="184781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D97C40-62AD-DB49-ED76-D9F64894E7C7}"/>
                </a:ext>
              </a:extLst>
            </p:cNvPr>
            <p:cNvSpPr/>
            <p:nvPr/>
          </p:nvSpPr>
          <p:spPr>
            <a:xfrm rot="16200000">
              <a:off x="-2043187" y="2602712"/>
              <a:ext cx="4849580" cy="163137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3CECD7-C1C7-D660-ADF7-97053AAC9E4B}"/>
                </a:ext>
              </a:extLst>
            </p:cNvPr>
            <p:cNvSpPr/>
            <p:nvPr/>
          </p:nvSpPr>
          <p:spPr>
            <a:xfrm>
              <a:off x="306918" y="5001081"/>
              <a:ext cx="833340" cy="165916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C4BB44-6DA4-32FF-FE28-A95C08FE31BA}"/>
                </a:ext>
              </a:extLst>
            </p:cNvPr>
            <p:cNvSpPr txBox="1"/>
            <p:nvPr/>
          </p:nvSpPr>
          <p:spPr>
            <a:xfrm>
              <a:off x="825660" y="473543"/>
              <a:ext cx="1327634" cy="437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Alice-0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F0A1636-E34E-5D12-52AD-F60C615F2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60" y="3807331"/>
              <a:ext cx="1411410" cy="244499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8CF2E2-A623-2AB6-AB2B-15A352A3F8EA}"/>
                </a:ext>
              </a:extLst>
            </p:cNvPr>
            <p:cNvSpPr txBox="1"/>
            <p:nvPr/>
          </p:nvSpPr>
          <p:spPr>
            <a:xfrm>
              <a:off x="900673" y="3426390"/>
              <a:ext cx="1327634" cy="437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Alice-1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CECA68F-7D42-1BA1-51E5-086902DCB44A}"/>
                    </a:ext>
                  </a:extLst>
                </p:cNvPr>
                <p:cNvSpPr txBox="1"/>
                <p:nvPr/>
              </p:nvSpPr>
              <p:spPr>
                <a:xfrm>
                  <a:off x="1794023" y="1626558"/>
                  <a:ext cx="605161" cy="350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CECA68F-7D42-1BA1-51E5-086902DCB4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023" y="1626558"/>
                  <a:ext cx="605161" cy="350342"/>
                </a:xfrm>
                <a:prstGeom prst="rect">
                  <a:avLst/>
                </a:prstGeom>
                <a:blipFill>
                  <a:blip r:embed="rId4"/>
                  <a:stretch>
                    <a:fillRect l="-14706" t="-157143" r="-67647" b="-2476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25BF434-0DC8-781D-0CE1-82730582CFC0}"/>
                    </a:ext>
                  </a:extLst>
                </p:cNvPr>
                <p:cNvSpPr txBox="1"/>
                <p:nvPr/>
              </p:nvSpPr>
              <p:spPr>
                <a:xfrm>
                  <a:off x="2069607" y="4672227"/>
                  <a:ext cx="349612" cy="350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25BF434-0DC8-781D-0CE1-82730582C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607" y="4672227"/>
                  <a:ext cx="349612" cy="350342"/>
                </a:xfrm>
                <a:prstGeom prst="rect">
                  <a:avLst/>
                </a:prstGeom>
                <a:blipFill>
                  <a:blip r:embed="rId5"/>
                  <a:stretch>
                    <a:fillRect l="-19048" r="-4762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535BA3-E590-9462-D9AC-E7A677366FD0}"/>
                </a:ext>
              </a:extLst>
            </p:cNvPr>
            <p:cNvSpPr/>
            <p:nvPr/>
          </p:nvSpPr>
          <p:spPr>
            <a:xfrm>
              <a:off x="2625857" y="5001081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7DEFAF-CD6A-E09A-9948-4DDE3A3B4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020" y="3724373"/>
              <a:ext cx="1411410" cy="244499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9FB96D3-B248-BEC9-02A8-D4886091F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9105" y="929178"/>
              <a:ext cx="1372934" cy="2529482"/>
            </a:xfrm>
            <a:prstGeom prst="rect">
              <a:avLst/>
            </a:prstGeom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0E5B45F-9523-41DF-3EF1-1A005FA96D66}"/>
                </a:ext>
              </a:extLst>
            </p:cNvPr>
            <p:cNvSpPr/>
            <p:nvPr/>
          </p:nvSpPr>
          <p:spPr>
            <a:xfrm>
              <a:off x="9011776" y="3948394"/>
              <a:ext cx="2347420" cy="2362197"/>
            </a:xfrm>
            <a:prstGeom prst="roundRect">
              <a:avLst/>
            </a:prstGeom>
            <a:noFill/>
            <a:ln w="76200">
              <a:solidFill>
                <a:srgbClr val="CA76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23" name="Graphic 22" descr="Clock">
              <a:extLst>
                <a:ext uri="{FF2B5EF4-FFF2-40B4-BE49-F238E27FC236}">
                  <a16:creationId xmlns:a16="http://schemas.microsoft.com/office/drawing/2014/main" id="{2AD9684A-6CA9-E41D-ECCD-4841ADB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55126" y="4381909"/>
              <a:ext cx="1860720" cy="1860720"/>
            </a:xfrm>
            <a:prstGeom prst="rect">
              <a:avLst/>
            </a:prstGeom>
          </p:spPr>
        </p:pic>
        <p:pic>
          <p:nvPicPr>
            <p:cNvPr id="25" name="Graphic 24" descr="Back">
              <a:extLst>
                <a:ext uri="{FF2B5EF4-FFF2-40B4-BE49-F238E27FC236}">
                  <a16:creationId xmlns:a16="http://schemas.microsoft.com/office/drawing/2014/main" id="{C3957B3D-ED76-104D-F6D2-0B3DAD76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32031" y="3862925"/>
              <a:ext cx="914400" cy="9144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1D9743-9205-D1C1-F37D-A4CA815C3F46}"/>
                </a:ext>
              </a:extLst>
            </p:cNvPr>
            <p:cNvSpPr/>
            <p:nvPr/>
          </p:nvSpPr>
          <p:spPr>
            <a:xfrm rot="4289627">
              <a:off x="4430696" y="3429770"/>
              <a:ext cx="3412675" cy="92907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631A58-D81B-17FE-B02E-DBE4A2766A9A}"/>
                </a:ext>
              </a:extLst>
            </p:cNvPr>
            <p:cNvSpPr/>
            <p:nvPr/>
          </p:nvSpPr>
          <p:spPr>
            <a:xfrm rot="5400000">
              <a:off x="8394995" y="2035185"/>
              <a:ext cx="3675890" cy="167632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208AD76-D309-B46E-DE52-0147B32A2A53}"/>
                </a:ext>
              </a:extLst>
            </p:cNvPr>
            <p:cNvSpPr/>
            <p:nvPr/>
          </p:nvSpPr>
          <p:spPr>
            <a:xfrm rot="17251227">
              <a:off x="4426859" y="3444652"/>
              <a:ext cx="3412675" cy="88638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8DB98D-81D7-F6CE-C1FB-AB97C5145F9A}"/>
                </a:ext>
              </a:extLst>
            </p:cNvPr>
            <p:cNvSpPr/>
            <p:nvPr/>
          </p:nvSpPr>
          <p:spPr>
            <a:xfrm>
              <a:off x="6608575" y="1836685"/>
              <a:ext cx="469007" cy="137244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D68940-47DF-1755-7493-A8B07C2CA447}"/>
                </a:ext>
              </a:extLst>
            </p:cNvPr>
            <p:cNvSpPr/>
            <p:nvPr/>
          </p:nvSpPr>
          <p:spPr>
            <a:xfrm>
              <a:off x="6651136" y="4971929"/>
              <a:ext cx="469007" cy="137244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3A53F28-86DF-0D29-FC6D-7FBA842E1D6F}"/>
                </a:ext>
              </a:extLst>
            </p:cNvPr>
            <p:cNvSpPr/>
            <p:nvPr/>
          </p:nvSpPr>
          <p:spPr>
            <a:xfrm>
              <a:off x="8460032" y="4971060"/>
              <a:ext cx="575548" cy="158433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53517E92-9614-5724-1114-BF8168814869}"/>
                </a:ext>
              </a:extLst>
            </p:cNvPr>
            <p:cNvSpPr/>
            <p:nvPr/>
          </p:nvSpPr>
          <p:spPr>
            <a:xfrm>
              <a:off x="3048562" y="996762"/>
              <a:ext cx="3771379" cy="4940610"/>
            </a:xfrm>
            <a:prstGeom prst="roundRect">
              <a:avLst/>
            </a:prstGeom>
            <a:noFill/>
            <a:ln w="76200">
              <a:solidFill>
                <a:srgbClr val="CA76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A5C6D9E-3ECB-DCDD-A77C-FCC2C4FA8A75}"/>
                    </a:ext>
                  </a:extLst>
                </p:cNvPr>
                <p:cNvSpPr txBox="1"/>
                <p:nvPr/>
              </p:nvSpPr>
              <p:spPr>
                <a:xfrm>
                  <a:off x="4671576" y="942327"/>
                  <a:ext cx="488108" cy="6130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A5C6D9E-3ECB-DCDD-A77C-FCC2C4FA8A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576" y="942327"/>
                  <a:ext cx="488108" cy="613099"/>
                </a:xfrm>
                <a:prstGeom prst="rect">
                  <a:avLst/>
                </a:prstGeom>
                <a:blipFill>
                  <a:blip r:embed="rId11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65D8848-C375-AC40-FE60-9219C7936135}"/>
                    </a:ext>
                  </a:extLst>
                </p:cNvPr>
                <p:cNvSpPr txBox="1"/>
                <p:nvPr/>
              </p:nvSpPr>
              <p:spPr>
                <a:xfrm>
                  <a:off x="7116949" y="4724837"/>
                  <a:ext cx="349612" cy="350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65D8848-C375-AC40-FE60-9219C7936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949" y="4724837"/>
                  <a:ext cx="349612" cy="350342"/>
                </a:xfrm>
                <a:prstGeom prst="rect">
                  <a:avLst/>
                </a:prstGeom>
                <a:blipFill>
                  <a:blip r:embed="rId12"/>
                  <a:stretch>
                    <a:fillRect l="-20000" r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9E26AF1-DC5D-3A90-CF74-4180B0544CFD}"/>
                    </a:ext>
                  </a:extLst>
                </p:cNvPr>
                <p:cNvSpPr txBox="1"/>
                <p:nvPr/>
              </p:nvSpPr>
              <p:spPr>
                <a:xfrm>
                  <a:off x="7093986" y="1590464"/>
                  <a:ext cx="349612" cy="350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9E26AF1-DC5D-3A90-CF74-4180B0544C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986" y="1590464"/>
                  <a:ext cx="349612" cy="350342"/>
                </a:xfrm>
                <a:prstGeom prst="rect">
                  <a:avLst/>
                </a:prstGeom>
                <a:blipFill>
                  <a:blip r:embed="rId13"/>
                  <a:stretch>
                    <a:fillRect l="-20000" r="-5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D67A9DB-5E47-CCA1-23AD-41629C44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Time travel as a quantum circuit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73AFC-2B3E-4A93-9C7C-809AC5EC1443}"/>
              </a:ext>
            </a:extLst>
          </p:cNvPr>
          <p:cNvSpPr txBox="1"/>
          <p:nvPr/>
        </p:nvSpPr>
        <p:spPr>
          <a:xfrm>
            <a:off x="2859274" y="66793"/>
            <a:ext cx="339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RKER FELT THIN" panose="02000400000000000000" pitchFamily="2" charset="77"/>
                <a:ea typeface="NOTEWORTHY LIGHT" panose="02000400000000000000" pitchFamily="2" charset="77"/>
              </a:rPr>
              <a:t>more convenient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23A4F5-A51D-51E6-26DB-CA4A75E70FE0}"/>
                  </a:ext>
                </a:extLst>
              </p:cNvPr>
              <p:cNvSpPr txBox="1"/>
              <p:nvPr/>
            </p:nvSpPr>
            <p:spPr>
              <a:xfrm rot="15971093">
                <a:off x="4284861" y="572763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23A4F5-A51D-51E6-26DB-CA4A75E70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71093">
                <a:off x="4284861" y="572763"/>
                <a:ext cx="351058" cy="430887"/>
              </a:xfrm>
              <a:prstGeom prst="rect">
                <a:avLst/>
              </a:prstGeom>
              <a:blipFill>
                <a:blip r:embed="rId14"/>
                <a:stretch>
                  <a:fillRect t="-1612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11285A-94C8-1E0B-2AA9-3530C2F28F7C}"/>
              </a:ext>
            </a:extLst>
          </p:cNvPr>
          <p:cNvSpPr txBox="1"/>
          <p:nvPr/>
        </p:nvSpPr>
        <p:spPr>
          <a:xfrm>
            <a:off x="7058118" y="6072951"/>
            <a:ext cx="470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“consistency condition”</a:t>
            </a:r>
          </a:p>
        </p:txBody>
      </p:sp>
    </p:spTree>
    <p:extLst>
      <p:ext uri="{BB962C8B-B14F-4D97-AF65-F5344CB8AC3E}">
        <p14:creationId xmlns:p14="http://schemas.microsoft.com/office/powerpoint/2010/main" val="3538129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AC94-2E2F-87D6-C255-80455FF3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 with quantum time-loops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93A63-CE2A-8C63-A0A7-C764C8E9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paradox </a:t>
            </a:r>
          </a:p>
          <a:p>
            <a:r>
              <a:rPr lang="en-US" dirty="0"/>
              <a:t>Locality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F0EA0D-4A4E-F795-5F29-904BEDFD02FD}"/>
              </a:ext>
            </a:extLst>
          </p:cNvPr>
          <p:cNvGrpSpPr>
            <a:grpSpLocks noChangeAspect="1"/>
          </p:cNvGrpSpPr>
          <p:nvPr/>
        </p:nvGrpSpPr>
        <p:grpSpPr>
          <a:xfrm>
            <a:off x="4013200" y="2363976"/>
            <a:ext cx="7772400" cy="4255336"/>
            <a:chOff x="300034" y="255775"/>
            <a:chExt cx="11059162" cy="60548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117BAC-9623-DFA3-064C-7A4C7CF7D665}"/>
                </a:ext>
              </a:extLst>
            </p:cNvPr>
            <p:cNvSpPr/>
            <p:nvPr/>
          </p:nvSpPr>
          <p:spPr>
            <a:xfrm>
              <a:off x="2636017" y="1827258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DDB213-8F98-2243-FED1-D310160A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362" y="912858"/>
              <a:ext cx="1250359" cy="2323070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2B53AB8-D758-878D-819D-FE60DBC46191}"/>
                </a:ext>
              </a:extLst>
            </p:cNvPr>
            <p:cNvSpPr/>
            <p:nvPr/>
          </p:nvSpPr>
          <p:spPr>
            <a:xfrm>
              <a:off x="3224777" y="1626558"/>
              <a:ext cx="2401430" cy="3809042"/>
            </a:xfrm>
            <a:prstGeom prst="roundRect">
              <a:avLst/>
            </a:prstGeom>
            <a:noFill/>
            <a:ln w="76200">
              <a:solidFill>
                <a:srgbClr val="CA768D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2B779C20-8306-E155-71AA-7E5DE1781C93}"/>
                </a:ext>
              </a:extLst>
            </p:cNvPr>
            <p:cNvSpPr/>
            <p:nvPr/>
          </p:nvSpPr>
          <p:spPr>
            <a:xfrm>
              <a:off x="3779345" y="1893269"/>
              <a:ext cx="1452396" cy="701495"/>
            </a:xfrm>
            <a:prstGeom prst="wedgeEllipseCallout">
              <a:avLst>
                <a:gd name="adj1" fmla="val -35309"/>
                <a:gd name="adj2" fmla="val 73375"/>
              </a:avLst>
            </a:prstGeom>
            <a:solidFill>
              <a:srgbClr val="E88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???</a:t>
              </a:r>
            </a:p>
          </p:txBody>
        </p:sp>
        <p:sp>
          <p:nvSpPr>
            <p:cNvPr id="9" name="Oval Callout 8">
              <a:extLst>
                <a:ext uri="{FF2B5EF4-FFF2-40B4-BE49-F238E27FC236}">
                  <a16:creationId xmlns:a16="http://schemas.microsoft.com/office/drawing/2014/main" id="{1009AECC-21C1-4620-CF24-F4909A6D6A06}"/>
                </a:ext>
              </a:extLst>
            </p:cNvPr>
            <p:cNvSpPr/>
            <p:nvPr/>
          </p:nvSpPr>
          <p:spPr>
            <a:xfrm>
              <a:off x="3414599" y="4485432"/>
              <a:ext cx="1452396" cy="701495"/>
            </a:xfrm>
            <a:prstGeom prst="wedgeEllipseCallout">
              <a:avLst>
                <a:gd name="adj1" fmla="val 40864"/>
                <a:gd name="adj2" fmla="val -107792"/>
              </a:avLst>
            </a:prstGeom>
            <a:solidFill>
              <a:srgbClr val="E88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!!!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232C89-93FF-0792-AA78-6BDA4074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2479" y="2722404"/>
              <a:ext cx="1064895" cy="178239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58C02E-EB80-7868-91AD-39619E56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1266" y="2792144"/>
              <a:ext cx="884275" cy="164291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19C637-0E5C-39D1-3AD3-EE268801FF7B}"/>
                </a:ext>
              </a:extLst>
            </p:cNvPr>
            <p:cNvSpPr/>
            <p:nvPr/>
          </p:nvSpPr>
          <p:spPr>
            <a:xfrm>
              <a:off x="308919" y="255775"/>
              <a:ext cx="10007837" cy="184781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0FF33E-C4C0-9694-CCB8-8A7C9E610EC0}"/>
                </a:ext>
              </a:extLst>
            </p:cNvPr>
            <p:cNvSpPr/>
            <p:nvPr/>
          </p:nvSpPr>
          <p:spPr>
            <a:xfrm rot="16200000">
              <a:off x="-2043187" y="2602712"/>
              <a:ext cx="4849580" cy="163137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958BB4-D1DC-64E4-3666-2683AE599C69}"/>
                </a:ext>
              </a:extLst>
            </p:cNvPr>
            <p:cNvSpPr/>
            <p:nvPr/>
          </p:nvSpPr>
          <p:spPr>
            <a:xfrm>
              <a:off x="306918" y="5001081"/>
              <a:ext cx="833340" cy="165916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DF2EF1-0F6C-D07A-8343-B461B6005108}"/>
                </a:ext>
              </a:extLst>
            </p:cNvPr>
            <p:cNvSpPr txBox="1"/>
            <p:nvPr/>
          </p:nvSpPr>
          <p:spPr>
            <a:xfrm>
              <a:off x="825660" y="473543"/>
              <a:ext cx="1327634" cy="437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Alice-0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502F48-945E-2B46-C8C9-0C0E87103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60" y="3807331"/>
              <a:ext cx="1411410" cy="244499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43858D-8C31-75E6-5B4E-8DCCE5D71D94}"/>
                </a:ext>
              </a:extLst>
            </p:cNvPr>
            <p:cNvSpPr txBox="1"/>
            <p:nvPr/>
          </p:nvSpPr>
          <p:spPr>
            <a:xfrm>
              <a:off x="900673" y="3426390"/>
              <a:ext cx="1327634" cy="437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Alice-1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B734688-9BCC-49FD-276C-B0D4C52010BD}"/>
                    </a:ext>
                  </a:extLst>
                </p:cNvPr>
                <p:cNvSpPr txBox="1"/>
                <p:nvPr/>
              </p:nvSpPr>
              <p:spPr>
                <a:xfrm>
                  <a:off x="1794023" y="1626558"/>
                  <a:ext cx="605161" cy="350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B734688-9BCC-49FD-276C-B0D4C5201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023" y="1626558"/>
                  <a:ext cx="605161" cy="350342"/>
                </a:xfrm>
                <a:prstGeom prst="rect">
                  <a:avLst/>
                </a:prstGeom>
                <a:blipFill>
                  <a:blip r:embed="rId4"/>
                  <a:stretch>
                    <a:fillRect l="-14286" t="-170000" r="-62857" b="-2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765809D-C73F-F4F9-3688-FCCB071AEA29}"/>
                    </a:ext>
                  </a:extLst>
                </p:cNvPr>
                <p:cNvSpPr txBox="1"/>
                <p:nvPr/>
              </p:nvSpPr>
              <p:spPr>
                <a:xfrm>
                  <a:off x="2069607" y="4672227"/>
                  <a:ext cx="349612" cy="350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765809D-C73F-F4F9-3688-FCCB071AE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607" y="4672227"/>
                  <a:ext cx="349612" cy="350342"/>
                </a:xfrm>
                <a:prstGeom prst="rect">
                  <a:avLst/>
                </a:prstGeom>
                <a:blipFill>
                  <a:blip r:embed="rId5"/>
                  <a:stretch>
                    <a:fillRect l="-19048" r="-476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D08FC9-410A-B11D-B5A2-E147010917D4}"/>
                </a:ext>
              </a:extLst>
            </p:cNvPr>
            <p:cNvSpPr/>
            <p:nvPr/>
          </p:nvSpPr>
          <p:spPr>
            <a:xfrm>
              <a:off x="2625857" y="5001081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77AA7A6-2AE2-0937-3CB4-4D346EAA6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020" y="3724373"/>
              <a:ext cx="1411410" cy="24449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53DBE2-3885-E803-0551-497B1FA97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9105" y="929178"/>
              <a:ext cx="1372934" cy="2529482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3A11D34-DE18-09C0-78DD-090CA02D6E20}"/>
                </a:ext>
              </a:extLst>
            </p:cNvPr>
            <p:cNvSpPr/>
            <p:nvPr/>
          </p:nvSpPr>
          <p:spPr>
            <a:xfrm>
              <a:off x="9011776" y="3948394"/>
              <a:ext cx="2347420" cy="2362197"/>
            </a:xfrm>
            <a:prstGeom prst="roundRect">
              <a:avLst/>
            </a:prstGeom>
            <a:noFill/>
            <a:ln w="76200">
              <a:solidFill>
                <a:srgbClr val="CA76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24" name="Graphic 23" descr="Clock">
              <a:extLst>
                <a:ext uri="{FF2B5EF4-FFF2-40B4-BE49-F238E27FC236}">
                  <a16:creationId xmlns:a16="http://schemas.microsoft.com/office/drawing/2014/main" id="{F931F5EA-9A1F-2F11-BDD8-C3D716FB0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55126" y="4381909"/>
              <a:ext cx="1860720" cy="1860720"/>
            </a:xfrm>
            <a:prstGeom prst="rect">
              <a:avLst/>
            </a:prstGeom>
          </p:spPr>
        </p:pic>
        <p:pic>
          <p:nvPicPr>
            <p:cNvPr id="25" name="Graphic 24" descr="Back">
              <a:extLst>
                <a:ext uri="{FF2B5EF4-FFF2-40B4-BE49-F238E27FC236}">
                  <a16:creationId xmlns:a16="http://schemas.microsoft.com/office/drawing/2014/main" id="{9947DB03-A021-441D-561B-E3A5A5B1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32031" y="3862925"/>
              <a:ext cx="914400" cy="9144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892415-3CB2-18F8-00D1-C59597ACF887}"/>
                </a:ext>
              </a:extLst>
            </p:cNvPr>
            <p:cNvSpPr/>
            <p:nvPr/>
          </p:nvSpPr>
          <p:spPr>
            <a:xfrm rot="4289627">
              <a:off x="4430696" y="3429770"/>
              <a:ext cx="3412675" cy="92907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9FBA2B-9C84-0EAD-EEAA-C870F148D748}"/>
                </a:ext>
              </a:extLst>
            </p:cNvPr>
            <p:cNvSpPr/>
            <p:nvPr/>
          </p:nvSpPr>
          <p:spPr>
            <a:xfrm rot="5400000">
              <a:off x="8394995" y="2035185"/>
              <a:ext cx="3675890" cy="167632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9E02AE-1B05-D530-AC93-D98F1994EF99}"/>
                </a:ext>
              </a:extLst>
            </p:cNvPr>
            <p:cNvSpPr/>
            <p:nvPr/>
          </p:nvSpPr>
          <p:spPr>
            <a:xfrm rot="17251227">
              <a:off x="4426859" y="3444652"/>
              <a:ext cx="3412675" cy="88638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5B9C938-2E4E-1D96-0376-96911DC1DCA2}"/>
                </a:ext>
              </a:extLst>
            </p:cNvPr>
            <p:cNvSpPr/>
            <p:nvPr/>
          </p:nvSpPr>
          <p:spPr>
            <a:xfrm>
              <a:off x="6608575" y="1836685"/>
              <a:ext cx="469007" cy="137244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6BFC16-3667-401C-617F-07B86F53657F}"/>
                </a:ext>
              </a:extLst>
            </p:cNvPr>
            <p:cNvSpPr/>
            <p:nvPr/>
          </p:nvSpPr>
          <p:spPr>
            <a:xfrm>
              <a:off x="6651136" y="4971929"/>
              <a:ext cx="469007" cy="137244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66AA89-7A32-9E3A-EA63-5A0D83BA937E}"/>
                </a:ext>
              </a:extLst>
            </p:cNvPr>
            <p:cNvSpPr/>
            <p:nvPr/>
          </p:nvSpPr>
          <p:spPr>
            <a:xfrm>
              <a:off x="8460032" y="4971060"/>
              <a:ext cx="575548" cy="158433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437B103-5252-B984-19D7-54F8E74F0DD1}"/>
                </a:ext>
              </a:extLst>
            </p:cNvPr>
            <p:cNvSpPr/>
            <p:nvPr/>
          </p:nvSpPr>
          <p:spPr>
            <a:xfrm>
              <a:off x="3048562" y="996762"/>
              <a:ext cx="3771379" cy="4940610"/>
            </a:xfrm>
            <a:prstGeom prst="roundRect">
              <a:avLst/>
            </a:prstGeom>
            <a:noFill/>
            <a:ln w="76200">
              <a:solidFill>
                <a:srgbClr val="CA76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BFABFDD-602F-469C-236A-CDC40E46C207}"/>
                    </a:ext>
                  </a:extLst>
                </p:cNvPr>
                <p:cNvSpPr txBox="1"/>
                <p:nvPr/>
              </p:nvSpPr>
              <p:spPr>
                <a:xfrm>
                  <a:off x="4671576" y="942327"/>
                  <a:ext cx="488108" cy="6130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BFABFDD-602F-469C-236A-CDC40E46C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576" y="942327"/>
                  <a:ext cx="488108" cy="613099"/>
                </a:xfrm>
                <a:prstGeom prst="rect">
                  <a:avLst/>
                </a:prstGeom>
                <a:blipFill>
                  <a:blip r:embed="rId11"/>
                  <a:stretch>
                    <a:fillRect l="-20690" r="-20690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845E007-9AF4-2FEB-93F7-580E7EFD3ADD}"/>
                    </a:ext>
                  </a:extLst>
                </p:cNvPr>
                <p:cNvSpPr txBox="1"/>
                <p:nvPr/>
              </p:nvSpPr>
              <p:spPr>
                <a:xfrm>
                  <a:off x="7116949" y="4724837"/>
                  <a:ext cx="349612" cy="350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845E007-9AF4-2FEB-93F7-580E7EFD3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949" y="4724837"/>
                  <a:ext cx="349612" cy="350342"/>
                </a:xfrm>
                <a:prstGeom prst="rect">
                  <a:avLst/>
                </a:prstGeom>
                <a:blipFill>
                  <a:blip r:embed="rId12"/>
                  <a:stretch>
                    <a:fillRect l="-20000" r="-10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C926CAB-A89F-FA1F-4EC8-42EA0281E03E}"/>
                    </a:ext>
                  </a:extLst>
                </p:cNvPr>
                <p:cNvSpPr txBox="1"/>
                <p:nvPr/>
              </p:nvSpPr>
              <p:spPr>
                <a:xfrm>
                  <a:off x="7093986" y="1590464"/>
                  <a:ext cx="349612" cy="350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C926CAB-A89F-FA1F-4EC8-42EA0281E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986" y="1590464"/>
                  <a:ext cx="349612" cy="350342"/>
                </a:xfrm>
                <a:prstGeom prst="rect">
                  <a:avLst/>
                </a:prstGeom>
                <a:blipFill>
                  <a:blip r:embed="rId13"/>
                  <a:stretch>
                    <a:fillRect l="-20000" r="-5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8398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5D34-9E97-4AF4-2887-7C2CD7EA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99600" cy="1325563"/>
          </a:xfrm>
        </p:spPr>
        <p:txBody>
          <a:bodyPr/>
          <a:lstStyle/>
          <a:p>
            <a:r>
              <a:rPr lang="en-US" dirty="0"/>
              <a:t>Computational power of time-loops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EB20A80-FA70-9F40-1A89-CAEB89015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66" y="1504755"/>
            <a:ext cx="6098133" cy="13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4482408-0E48-BB28-F29F-379A35022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65" y="2893416"/>
            <a:ext cx="6098133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060F3B17-A936-463B-C1BC-821281775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49" y="5183298"/>
            <a:ext cx="3124200" cy="15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5EEF05-605C-98AF-16A5-D0C16887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/>
              <a:t>Distinguish quantum states perfectly (violating uncertainty principle)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unbounded classical information in a single qubit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16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2418-121D-6A62-8017-79618700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6729-55FE-F5BD-DC71-87C09F4D9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Many-worlds and Copenhagen are experimentally distinguishable!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Entanglement defies classical description of measurement outcomes; but we can save locality by shifting our assumptions about local realism</a:t>
            </a:r>
          </a:p>
          <a:p>
            <a:endParaRPr lang="en-US" dirty="0"/>
          </a:p>
          <a:p>
            <a:r>
              <a:rPr lang="en-US" dirty="0"/>
              <a:t>The grandfather paradox can be resolved using quantum computing, but there remain open problems  </a:t>
            </a:r>
          </a:p>
        </p:txBody>
      </p:sp>
    </p:spTree>
    <p:extLst>
      <p:ext uri="{BB962C8B-B14F-4D97-AF65-F5344CB8AC3E}">
        <p14:creationId xmlns:p14="http://schemas.microsoft.com/office/powerpoint/2010/main" val="16441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2E4C-C04C-C70F-640B-CD6B34B8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8EBD7-A1E3-BB29-A4C2-B56A71E0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fill in my feedback form! </a:t>
            </a:r>
          </a:p>
          <a:p>
            <a:pPr marL="0" indent="0">
              <a:buNone/>
            </a:pPr>
            <a:r>
              <a:rPr lang="en-US" sz="1800" dirty="0"/>
              <a:t>It’s anonymous, you can leave your name in the final box if you like.</a:t>
            </a:r>
          </a:p>
          <a:p>
            <a:pPr marL="0" indent="0">
              <a:buNone/>
            </a:pPr>
            <a:r>
              <a:rPr lang="en-US" sz="1800" dirty="0"/>
              <a:t>Fill in as many questions as you like, any are useful! (there’s 6 total)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492C77-F16E-4CFB-FD46-4CDDB746BBA1}"/>
              </a:ext>
            </a:extLst>
          </p:cNvPr>
          <p:cNvSpPr txBox="1"/>
          <p:nvPr/>
        </p:nvSpPr>
        <p:spPr>
          <a:xfrm>
            <a:off x="31469" y="5525363"/>
            <a:ext cx="11582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873BA"/>
                </a:solidFill>
              </a:rPr>
              <a:t>* For recap of the thought experiments I discussed (&amp; some more), links to Quantum Paradoxes videos, blogs and code tutorials are on my website, </a:t>
            </a:r>
            <a:r>
              <a:rPr lang="en-US" sz="2800" b="1" dirty="0" err="1">
                <a:solidFill>
                  <a:srgbClr val="D873BA"/>
                </a:solidFill>
              </a:rPr>
              <a:t>mariaviolaris.com</a:t>
            </a:r>
            <a:r>
              <a:rPr lang="en-US" sz="2800" b="1" dirty="0">
                <a:solidFill>
                  <a:srgbClr val="D873BA"/>
                </a:solidFill>
              </a:rPr>
              <a:t>/quantum-paradoxes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0AA66-5AD4-E309-247C-9715C80EEAA3}"/>
              </a:ext>
            </a:extLst>
          </p:cNvPr>
          <p:cNvSpPr txBox="1"/>
          <p:nvPr/>
        </p:nvSpPr>
        <p:spPr>
          <a:xfrm>
            <a:off x="10241979" y="-77526"/>
            <a:ext cx="2743779" cy="120353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maria@violaris.com</a:t>
            </a:r>
            <a:r>
              <a:rPr lang="en-US" sz="1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Maria Violaris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@maria__violaris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25C69C-4E2F-F635-03E8-153518E366AC}"/>
              </a:ext>
            </a:extLst>
          </p:cNvPr>
          <p:cNvGrpSpPr>
            <a:grpSpLocks noChangeAspect="1"/>
          </p:cNvGrpSpPr>
          <p:nvPr/>
        </p:nvGrpSpPr>
        <p:grpSpPr>
          <a:xfrm>
            <a:off x="9775528" y="-77526"/>
            <a:ext cx="3210230" cy="2442873"/>
            <a:chOff x="10208411" y="66261"/>
            <a:chExt cx="2447376" cy="18623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E07E24-0D57-A1E5-F212-FCCA53B8FBDD}"/>
                </a:ext>
              </a:extLst>
            </p:cNvPr>
            <p:cNvSpPr/>
            <p:nvPr/>
          </p:nvSpPr>
          <p:spPr>
            <a:xfrm>
              <a:off x="10208411" y="141167"/>
              <a:ext cx="1808947" cy="17874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DD73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Graphic 7" descr="Envelope">
              <a:extLst>
                <a:ext uri="{FF2B5EF4-FFF2-40B4-BE49-F238E27FC236}">
                  <a16:creationId xmlns:a16="http://schemas.microsoft.com/office/drawing/2014/main" id="{EF33D1D1-62D0-9D59-C921-5A149C54B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85494" y="129822"/>
              <a:ext cx="282458" cy="282458"/>
            </a:xfrm>
            <a:prstGeom prst="rect">
              <a:avLst/>
            </a:prstGeom>
          </p:spPr>
        </p:pic>
        <p:pic>
          <p:nvPicPr>
            <p:cNvPr id="9" name="Picture 2" descr="Linkedin - Free social media icons">
              <a:extLst>
                <a:ext uri="{FF2B5EF4-FFF2-40B4-BE49-F238E27FC236}">
                  <a16:creationId xmlns:a16="http://schemas.microsoft.com/office/drawing/2014/main" id="{2000BC7A-A2CE-A247-401E-7C2309A2B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1265" y="431028"/>
              <a:ext cx="230916" cy="23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About Twitter | Our logo, brand guidelines, and Tweet tools">
              <a:extLst>
                <a:ext uri="{FF2B5EF4-FFF2-40B4-BE49-F238E27FC236}">
                  <a16:creationId xmlns:a16="http://schemas.microsoft.com/office/drawing/2014/main" id="{1B076022-D63C-EBB1-EDA3-24467EFE3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0334993" y="733770"/>
              <a:ext cx="188713" cy="19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phic 10" descr="Cursor">
              <a:extLst>
                <a:ext uri="{FF2B5EF4-FFF2-40B4-BE49-F238E27FC236}">
                  <a16:creationId xmlns:a16="http://schemas.microsoft.com/office/drawing/2014/main" id="{359FF306-D138-C3BF-8F06-B65E9C63F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73587" y="968031"/>
              <a:ext cx="344016" cy="3440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9A297E-763C-D957-9E06-A793FE26ACE0}"/>
                </a:ext>
              </a:extLst>
            </p:cNvPr>
            <p:cNvSpPr txBox="1"/>
            <p:nvPr/>
          </p:nvSpPr>
          <p:spPr>
            <a:xfrm>
              <a:off x="10570542" y="1003773"/>
              <a:ext cx="1264851" cy="258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mariaviolaris.com</a:t>
              </a:r>
              <a:endParaRPr lang="en-US" sz="1600" dirty="0"/>
            </a:p>
          </p:txBody>
        </p:sp>
        <p:pic>
          <p:nvPicPr>
            <p:cNvPr id="13" name="Picture 2" descr="Substack - A new economic engine for culture">
              <a:extLst>
                <a:ext uri="{FF2B5EF4-FFF2-40B4-BE49-F238E27FC236}">
                  <a16:creationId xmlns:a16="http://schemas.microsoft.com/office/drawing/2014/main" id="{F16B46D4-BECB-C215-C89C-E332E9559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898" y="1576311"/>
              <a:ext cx="321392" cy="32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Youtube Logo Transparent PNGs for Free Download">
              <a:extLst>
                <a:ext uri="{FF2B5EF4-FFF2-40B4-BE49-F238E27FC236}">
                  <a16:creationId xmlns:a16="http://schemas.microsoft.com/office/drawing/2014/main" id="{6AB0F833-0E19-EBBD-33D1-F90EB5DBD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3032" y="1268790"/>
              <a:ext cx="365125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CB5531-3A44-BA1D-CBDB-2D3C72A02089}"/>
                </a:ext>
              </a:extLst>
            </p:cNvPr>
            <p:cNvSpPr txBox="1"/>
            <p:nvPr/>
          </p:nvSpPr>
          <p:spPr>
            <a:xfrm>
              <a:off x="10574697" y="1268297"/>
              <a:ext cx="1018235" cy="322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/>
                <a:t>Maria Violaris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788AB4-F7D4-5061-C27E-3B1464ADFF41}"/>
                </a:ext>
              </a:extLst>
            </p:cNvPr>
            <p:cNvSpPr txBox="1"/>
            <p:nvPr/>
          </p:nvSpPr>
          <p:spPr>
            <a:xfrm>
              <a:off x="10570542" y="1543399"/>
              <a:ext cx="1018235" cy="322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/>
                <a:t>Maria Violaris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4FD06C-69CA-1F10-3185-6A0A55C1A0F0}"/>
                </a:ext>
              </a:extLst>
            </p:cNvPr>
            <p:cNvSpPr txBox="1"/>
            <p:nvPr/>
          </p:nvSpPr>
          <p:spPr>
            <a:xfrm>
              <a:off x="10564018" y="66261"/>
              <a:ext cx="2091769" cy="91753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 err="1"/>
                <a:t>maria@violaris.com</a:t>
              </a:r>
              <a:r>
                <a:rPr lang="en-US" sz="1600" dirty="0"/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Maria Violaris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@maria__violaris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346C56-7C24-BC33-07AD-A835D9D62F49}"/>
              </a:ext>
            </a:extLst>
          </p:cNvPr>
          <p:cNvSpPr txBox="1"/>
          <p:nvPr/>
        </p:nvSpPr>
        <p:spPr>
          <a:xfrm>
            <a:off x="1063625" y="3059668"/>
            <a:ext cx="6496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https://forms.gle/3EoU77i6GS6uV5yq7</a:t>
            </a:r>
            <a:r>
              <a:rPr lang="en-US" dirty="0"/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C37EE1-8175-4B33-C3B5-F823A66F2F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3964" y="3026112"/>
            <a:ext cx="2235200" cy="22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BD88-AA29-73B7-C4F9-7890DED7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6957-377E-97DF-9584-B72F7D585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56576" cy="50323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Any questions?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Resources for questions asked in Week 1: </a:t>
            </a:r>
          </a:p>
          <a:p>
            <a:pPr lvl="1"/>
            <a:r>
              <a:rPr lang="en-US" dirty="0">
                <a:hlinkClick r:id="rId2"/>
              </a:rPr>
              <a:t>Paper</a:t>
            </a:r>
            <a:r>
              <a:rPr lang="en-US" dirty="0"/>
              <a:t> on experimental implementation of bomb tester</a:t>
            </a:r>
          </a:p>
          <a:p>
            <a:pPr lvl="1"/>
            <a:r>
              <a:rPr lang="en-US" dirty="0">
                <a:hlinkClick r:id="rId3"/>
              </a:rPr>
              <a:t>Paper</a:t>
            </a:r>
            <a:r>
              <a:rPr lang="en-US" dirty="0"/>
              <a:t> on interaction-free imaging </a:t>
            </a:r>
          </a:p>
          <a:p>
            <a:pPr lvl="1"/>
            <a:r>
              <a:rPr lang="en-US" dirty="0">
                <a:hlinkClick r:id="rId4"/>
              </a:rPr>
              <a:t>Paper</a:t>
            </a:r>
            <a:r>
              <a:rPr lang="en-US" dirty="0"/>
              <a:t> on momentum conservation in beam-splitter </a:t>
            </a:r>
          </a:p>
          <a:p>
            <a:pPr lvl="1"/>
            <a:r>
              <a:rPr lang="en-US" dirty="0"/>
              <a:t>Resources on my project on irreversibility and quantum thermodynamics:</a:t>
            </a:r>
          </a:p>
          <a:p>
            <a:pPr marL="457200" lvl="1" indent="0">
              <a:buNone/>
            </a:pPr>
            <a:r>
              <a:rPr lang="en-US" dirty="0">
                <a:hlinkClick r:id="rId5"/>
              </a:rPr>
              <a:t>Paper</a:t>
            </a:r>
            <a:r>
              <a:rPr lang="en-US" dirty="0"/>
              <a:t> with video abstract; accessible </a:t>
            </a:r>
            <a:r>
              <a:rPr lang="en-US" dirty="0">
                <a:hlinkClick r:id="rId6"/>
              </a:rPr>
              <a:t>20-min talk</a:t>
            </a:r>
            <a:r>
              <a:rPr lang="en-US" dirty="0"/>
              <a:t>; accessible </a:t>
            </a:r>
            <a:r>
              <a:rPr lang="en-US" dirty="0">
                <a:hlinkClick r:id="rId7"/>
              </a:rPr>
              <a:t>3-min talk </a:t>
            </a:r>
            <a:r>
              <a:rPr lang="en-US" dirty="0"/>
              <a:t>(also another </a:t>
            </a:r>
            <a:r>
              <a:rPr lang="en-US" dirty="0">
                <a:hlinkClick r:id="rId8"/>
              </a:rPr>
              <a:t>3-min talk </a:t>
            </a:r>
            <a:r>
              <a:rPr lang="en-US" dirty="0"/>
              <a:t>about entropy &amp; Boltzmann brains). I also made a </a:t>
            </a:r>
            <a:r>
              <a:rPr lang="en-US" dirty="0">
                <a:hlinkClick r:id="rId9"/>
              </a:rPr>
              <a:t>quantum Maxwell’s Demon </a:t>
            </a:r>
            <a:r>
              <a:rPr lang="en-US" dirty="0" err="1"/>
              <a:t>Qiskit</a:t>
            </a:r>
            <a:r>
              <a:rPr lang="en-US" dirty="0"/>
              <a:t> video, blog and code tutorial in description.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1D40B9-CE12-63E8-D363-F2D0FEA24CB0}"/>
              </a:ext>
            </a:extLst>
          </p:cNvPr>
          <p:cNvGrpSpPr>
            <a:grpSpLocks noChangeAspect="1"/>
          </p:cNvGrpSpPr>
          <p:nvPr/>
        </p:nvGrpSpPr>
        <p:grpSpPr>
          <a:xfrm>
            <a:off x="6432451" y="353513"/>
            <a:ext cx="5279610" cy="3849397"/>
            <a:chOff x="4395247" y="-4775"/>
            <a:chExt cx="7125628" cy="51953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BCB72D-DF79-7D00-0A3C-4DFDAB593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6501" y="0"/>
              <a:ext cx="2375518" cy="15375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E95B5F-EBFA-63CF-7499-AE9C7578D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35112" y="-4775"/>
              <a:ext cx="3285763" cy="1986835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713FBD3-3286-7291-4747-C4E288CF8D95}"/>
                </a:ext>
              </a:extLst>
            </p:cNvPr>
            <p:cNvSpPr/>
            <p:nvPr/>
          </p:nvSpPr>
          <p:spPr>
            <a:xfrm>
              <a:off x="7893171" y="0"/>
              <a:ext cx="121024" cy="5190565"/>
            </a:xfrm>
            <a:prstGeom prst="roundRect">
              <a:avLst/>
            </a:prstGeom>
            <a:solidFill>
              <a:srgbClr val="D873B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8A750F-C086-74DA-B408-989BA62A9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5247" y="1554035"/>
              <a:ext cx="3274633" cy="17410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8070F38-ACBC-797D-F5E9-1E9296463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4225" y="2810729"/>
            <a:ext cx="1932259" cy="135175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5FB5462-193C-F1AA-3812-F602C3CC8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/>
          <a:stretch/>
        </p:blipFill>
        <p:spPr bwMode="auto">
          <a:xfrm>
            <a:off x="9108531" y="3047089"/>
            <a:ext cx="2772530" cy="11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BC1F46-A351-E5A2-9A14-E869DD5C36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21891"/>
          <a:stretch/>
        </p:blipFill>
        <p:spPr>
          <a:xfrm>
            <a:off x="9220692" y="1833698"/>
            <a:ext cx="2607086" cy="84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B168-8D13-F36C-E5F1-6102C885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8B4B1-F9B1-1939-486A-35F968E0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6" y="1825625"/>
            <a:ext cx="7820094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Experimentally testing many-worlds vs Copenhagen collapse &amp; recipe for resolving paradoxes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EPR paradox: does entanglement imply “faster than light” influences that violate relativity principles?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Time-travel: how to resolve the Grandfather Paradox using quantum computing (and the quantum multiverse)</a:t>
            </a:r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2C61C-022F-ADF6-813D-E31F1F558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821" y="519259"/>
            <a:ext cx="3001510" cy="17065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52A8A2B-81FF-970F-57CD-4A589F9ACA79}"/>
              </a:ext>
            </a:extLst>
          </p:cNvPr>
          <p:cNvGrpSpPr>
            <a:grpSpLocks noChangeAspect="1"/>
          </p:cNvGrpSpPr>
          <p:nvPr/>
        </p:nvGrpSpPr>
        <p:grpSpPr>
          <a:xfrm>
            <a:off x="8450695" y="2368528"/>
            <a:ext cx="3422113" cy="2061650"/>
            <a:chOff x="354279" y="2511215"/>
            <a:chExt cx="5737797" cy="34567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F7C839-8406-5C95-A1C9-12675B73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92" y="3674827"/>
              <a:ext cx="1504884" cy="227585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946592-787E-F9C8-53E4-C76E83EA0FFB}"/>
                </a:ext>
              </a:extLst>
            </p:cNvPr>
            <p:cNvSpPr/>
            <p:nvPr/>
          </p:nvSpPr>
          <p:spPr>
            <a:xfrm>
              <a:off x="3270158" y="2511215"/>
              <a:ext cx="2820942" cy="3404691"/>
            </a:xfrm>
            <a:prstGeom prst="rect">
              <a:avLst/>
            </a:prstGeom>
            <a:noFill/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rgbClr val="631455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8FB300-63D8-CAF0-8097-BBF36717BBC8}"/>
                </a:ext>
              </a:extLst>
            </p:cNvPr>
            <p:cNvCxnSpPr>
              <a:cxnSpLocks/>
            </p:cNvCxnSpPr>
            <p:nvPr/>
          </p:nvCxnSpPr>
          <p:spPr>
            <a:xfrm>
              <a:off x="3906284" y="3803618"/>
              <a:ext cx="0" cy="1708836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8BA715-9011-9009-112B-55137DECD0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11731" y="5437280"/>
              <a:ext cx="558410" cy="530667"/>
              <a:chOff x="7793406" y="3932535"/>
              <a:chExt cx="664083" cy="63109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A3290C4-B523-2B3F-9B4E-4A5B26BA5796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" dirty="0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B9D76B4-9304-E95F-6C03-FA84725B73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B1714F69-7D18-F6A4-0234-E3A56FDDBF84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0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40D79D-F9FD-C44D-7A07-45A334EA8267}"/>
                </a:ext>
              </a:extLst>
            </p:cNvPr>
            <p:cNvSpPr/>
            <p:nvPr/>
          </p:nvSpPr>
          <p:spPr>
            <a:xfrm>
              <a:off x="3637044" y="4773234"/>
              <a:ext cx="558410" cy="465947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U’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8C53CB-A407-9A49-DE59-DCA652DA0CCA}"/>
                </a:ext>
              </a:extLst>
            </p:cNvPr>
            <p:cNvGrpSpPr>
              <a:grpSpLocks noChangeAspect="1"/>
            </p:cNvGrpSpPr>
            <p:nvPr/>
          </p:nvGrpSpPr>
          <p:grpSpPr>
            <a:xfrm rot="17133148">
              <a:off x="3367090" y="2859743"/>
              <a:ext cx="847493" cy="1374367"/>
              <a:chOff x="2746463" y="1708416"/>
              <a:chExt cx="855760" cy="1387775"/>
            </a:xfrm>
            <a:solidFill>
              <a:srgbClr val="D380FF"/>
            </a:solidFill>
          </p:grpSpPr>
          <p:sp>
            <p:nvSpPr>
              <p:cNvPr id="25" name="Arrow: Up 104">
                <a:extLst>
                  <a:ext uri="{FF2B5EF4-FFF2-40B4-BE49-F238E27FC236}">
                    <a16:creationId xmlns:a16="http://schemas.microsoft.com/office/drawing/2014/main" id="{5D89E834-8502-386E-9851-2772EBFEE3E7}"/>
                  </a:ext>
                </a:extLst>
              </p:cNvPr>
              <p:cNvSpPr/>
              <p:nvPr/>
            </p:nvSpPr>
            <p:spPr>
              <a:xfrm rot="2645868">
                <a:off x="3084852" y="1708416"/>
                <a:ext cx="284620" cy="1387775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1C5B8A1-EE2B-FDAE-E46B-0C2004CACEC6}"/>
                  </a:ext>
                </a:extLst>
              </p:cNvPr>
              <p:cNvSpPr/>
              <p:nvPr/>
            </p:nvSpPr>
            <p:spPr>
              <a:xfrm rot="2645868">
                <a:off x="2746463" y="2003058"/>
                <a:ext cx="855760" cy="855797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CE5272-F070-BDC1-0D39-FB53F92C3D39}"/>
                </a:ext>
              </a:extLst>
            </p:cNvPr>
            <p:cNvSpPr/>
            <p:nvPr/>
          </p:nvSpPr>
          <p:spPr>
            <a:xfrm>
              <a:off x="354279" y="2511215"/>
              <a:ext cx="2820942" cy="34046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rgbClr val="631455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A44980-F556-7A86-B4C7-156CB5211B9F}"/>
                </a:ext>
              </a:extLst>
            </p:cNvPr>
            <p:cNvSpPr/>
            <p:nvPr/>
          </p:nvSpPr>
          <p:spPr>
            <a:xfrm>
              <a:off x="414139" y="2608597"/>
              <a:ext cx="2666613" cy="328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94AC2B-D05B-24F1-9531-2B81670D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96" y="3107861"/>
              <a:ext cx="1644009" cy="2847929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476A1F-DF04-41B0-6FDE-31DCD02B71A5}"/>
                </a:ext>
              </a:extLst>
            </p:cNvPr>
            <p:cNvCxnSpPr>
              <a:cxnSpLocks/>
            </p:cNvCxnSpPr>
            <p:nvPr/>
          </p:nvCxnSpPr>
          <p:spPr>
            <a:xfrm>
              <a:off x="2229056" y="3678683"/>
              <a:ext cx="0" cy="1729942"/>
            </a:xfrm>
            <a:prstGeom prst="line">
              <a:avLst/>
            </a:prstGeom>
            <a:ln w="57150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C55B3A-4B1C-8CB4-1535-5FAF1D2C7421}"/>
                </a:ext>
              </a:extLst>
            </p:cNvPr>
            <p:cNvSpPr/>
            <p:nvPr/>
          </p:nvSpPr>
          <p:spPr>
            <a:xfrm>
              <a:off x="2000738" y="4841411"/>
              <a:ext cx="456636" cy="395702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U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4AF0DA4-DF96-ED9B-A0D4-A47B0A5487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49851" y="5406739"/>
              <a:ext cx="558410" cy="530667"/>
              <a:chOff x="7793406" y="3932535"/>
              <a:chExt cx="664083" cy="63109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4401C39-3C3A-962B-CDEA-2D8BFC1BCA6F}"/>
                  </a:ext>
                </a:extLst>
              </p:cNvPr>
              <p:cNvSpPr/>
              <p:nvPr/>
            </p:nvSpPr>
            <p:spPr>
              <a:xfrm>
                <a:off x="7793406" y="3932535"/>
                <a:ext cx="664083" cy="518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" dirty="0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42D1315-2474-C1D8-4FCA-2715E30A4D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5530" y="3994666"/>
                <a:ext cx="329058" cy="346642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F2C42EFC-31A9-5993-87C9-AA3E3152415A}"/>
                  </a:ext>
                </a:extLst>
              </p:cNvPr>
              <p:cNvSpPr/>
              <p:nvPr/>
            </p:nvSpPr>
            <p:spPr>
              <a:xfrm>
                <a:off x="7906309" y="4118988"/>
                <a:ext cx="438279" cy="444638"/>
              </a:xfrm>
              <a:prstGeom prst="arc">
                <a:avLst>
                  <a:gd name="adj1" fmla="val 10726727"/>
                  <a:gd name="adj2" fmla="val 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449C66-7591-D96C-6EDE-A968F7C5AD3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446768">
              <a:off x="1631886" y="2941757"/>
              <a:ext cx="1397923" cy="907315"/>
              <a:chOff x="2569179" y="2019800"/>
              <a:chExt cx="1318544" cy="855796"/>
            </a:xfrm>
            <a:solidFill>
              <a:srgbClr val="EB8CA5"/>
            </a:solidFill>
          </p:grpSpPr>
          <p:sp>
            <p:nvSpPr>
              <p:cNvPr id="20" name="Arrow: Up 104">
                <a:extLst>
                  <a:ext uri="{FF2B5EF4-FFF2-40B4-BE49-F238E27FC236}">
                    <a16:creationId xmlns:a16="http://schemas.microsoft.com/office/drawing/2014/main" id="{EF54490C-61EF-EAC5-318A-E78E7FD29D75}"/>
                  </a:ext>
                </a:extLst>
              </p:cNvPr>
              <p:cNvSpPr/>
              <p:nvPr/>
            </p:nvSpPr>
            <p:spPr>
              <a:xfrm rot="13828943">
                <a:off x="3086041" y="1818705"/>
                <a:ext cx="284820" cy="1318544"/>
              </a:xfrm>
              <a:prstGeom prst="upArrow">
                <a:avLst>
                  <a:gd name="adj1" fmla="val 50000"/>
                  <a:gd name="adj2" fmla="val 100247"/>
                </a:avLst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F68B12D-2C11-E4A8-9203-636F2E1162E5}"/>
                  </a:ext>
                </a:extLst>
              </p:cNvPr>
              <p:cNvSpPr/>
              <p:nvPr/>
            </p:nvSpPr>
            <p:spPr>
              <a:xfrm rot="2645868">
                <a:off x="2926441" y="2019800"/>
                <a:ext cx="855760" cy="855796"/>
              </a:xfrm>
              <a:prstGeom prst="ellipse">
                <a:avLst/>
              </a:prstGeom>
              <a:grpFill/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BAFCA6-2355-8F57-F2A9-CCA87812B701}"/>
              </a:ext>
            </a:extLst>
          </p:cNvPr>
          <p:cNvGrpSpPr>
            <a:grpSpLocks noChangeAspect="1"/>
          </p:cNvGrpSpPr>
          <p:nvPr/>
        </p:nvGrpSpPr>
        <p:grpSpPr>
          <a:xfrm>
            <a:off x="7579578" y="4536732"/>
            <a:ext cx="3722119" cy="2163942"/>
            <a:chOff x="300034" y="259491"/>
            <a:chExt cx="10308060" cy="599283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BDB89B-8B7D-BD37-1EA5-5630A0655336}"/>
                </a:ext>
              </a:extLst>
            </p:cNvPr>
            <p:cNvSpPr/>
            <p:nvPr/>
          </p:nvSpPr>
          <p:spPr>
            <a:xfrm>
              <a:off x="2625857" y="1827258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76585A0-AF30-EA08-547B-775BFA952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106" y="847568"/>
              <a:ext cx="1411410" cy="24449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5C71B5E-1E58-59A1-9D3B-D21B70EF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3331" y="3613602"/>
              <a:ext cx="1372934" cy="25294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D8A45CE-799C-F14A-9160-6815725AB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362" y="912858"/>
              <a:ext cx="1250359" cy="232307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A5A5904-C9B8-72AB-854E-EEC77AFACAD0}"/>
                </a:ext>
              </a:extLst>
            </p:cNvPr>
            <p:cNvSpPr/>
            <p:nvPr/>
          </p:nvSpPr>
          <p:spPr>
            <a:xfrm>
              <a:off x="8260674" y="998327"/>
              <a:ext cx="2347420" cy="2362197"/>
            </a:xfrm>
            <a:prstGeom prst="roundRect">
              <a:avLst/>
            </a:prstGeom>
            <a:noFill/>
            <a:ln w="76200">
              <a:solidFill>
                <a:srgbClr val="CA76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 dirty="0"/>
            </a:p>
          </p:txBody>
        </p:sp>
        <p:pic>
          <p:nvPicPr>
            <p:cNvPr id="36" name="Graphic 35" descr="Clock">
              <a:extLst>
                <a:ext uri="{FF2B5EF4-FFF2-40B4-BE49-F238E27FC236}">
                  <a16:creationId xmlns:a16="http://schemas.microsoft.com/office/drawing/2014/main" id="{BB7AF146-D76E-8F2A-FB39-250A32D8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04024" y="1431842"/>
              <a:ext cx="1860720" cy="1860720"/>
            </a:xfrm>
            <a:prstGeom prst="rect">
              <a:avLst/>
            </a:prstGeom>
          </p:spPr>
        </p:pic>
        <p:pic>
          <p:nvPicPr>
            <p:cNvPr id="37" name="Graphic 36" descr="Back">
              <a:extLst>
                <a:ext uri="{FF2B5EF4-FFF2-40B4-BE49-F238E27FC236}">
                  <a16:creationId xmlns:a16="http://schemas.microsoft.com/office/drawing/2014/main" id="{FD8590D1-2EB8-BC13-FA7D-E28E63E9F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80929" y="912858"/>
              <a:ext cx="914400" cy="914400"/>
            </a:xfrm>
            <a:prstGeom prst="rect">
              <a:avLst/>
            </a:prstGeom>
          </p:spPr>
        </p:pic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7E333F98-84EF-E9FC-6D8A-DFCD89CC5D20}"/>
                </a:ext>
              </a:extLst>
            </p:cNvPr>
            <p:cNvSpPr/>
            <p:nvPr/>
          </p:nvSpPr>
          <p:spPr>
            <a:xfrm>
              <a:off x="3224777" y="758912"/>
              <a:ext cx="2357311" cy="5382396"/>
            </a:xfrm>
            <a:prstGeom prst="roundRect">
              <a:avLst/>
            </a:prstGeom>
            <a:noFill/>
            <a:ln w="76200">
              <a:solidFill>
                <a:srgbClr val="CA76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 dirty="0"/>
            </a:p>
          </p:txBody>
        </p:sp>
        <p:sp>
          <p:nvSpPr>
            <p:cNvPr id="39" name="Oval Callout 38">
              <a:extLst>
                <a:ext uri="{FF2B5EF4-FFF2-40B4-BE49-F238E27FC236}">
                  <a16:creationId xmlns:a16="http://schemas.microsoft.com/office/drawing/2014/main" id="{58DBC3FD-4B16-5A86-B6D6-ACF6D2F38FFB}"/>
                </a:ext>
              </a:extLst>
            </p:cNvPr>
            <p:cNvSpPr/>
            <p:nvPr/>
          </p:nvSpPr>
          <p:spPr>
            <a:xfrm>
              <a:off x="3779345" y="1893269"/>
              <a:ext cx="1452396" cy="701495"/>
            </a:xfrm>
            <a:prstGeom prst="wedgeEllipseCallout">
              <a:avLst>
                <a:gd name="adj1" fmla="val -35309"/>
                <a:gd name="adj2" fmla="val 73375"/>
              </a:avLst>
            </a:prstGeom>
            <a:solidFill>
              <a:srgbClr val="E88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???</a:t>
              </a:r>
            </a:p>
          </p:txBody>
        </p:sp>
        <p:sp>
          <p:nvSpPr>
            <p:cNvPr id="40" name="Oval Callout 39">
              <a:extLst>
                <a:ext uri="{FF2B5EF4-FFF2-40B4-BE49-F238E27FC236}">
                  <a16:creationId xmlns:a16="http://schemas.microsoft.com/office/drawing/2014/main" id="{ED936E22-54F3-95BC-1369-8ECC3D1D3DA6}"/>
                </a:ext>
              </a:extLst>
            </p:cNvPr>
            <p:cNvSpPr/>
            <p:nvPr/>
          </p:nvSpPr>
          <p:spPr>
            <a:xfrm>
              <a:off x="3414599" y="4485432"/>
              <a:ext cx="1452396" cy="701495"/>
            </a:xfrm>
            <a:prstGeom prst="wedgeEllipseCallout">
              <a:avLst>
                <a:gd name="adj1" fmla="val 40864"/>
                <a:gd name="adj2" fmla="val -107792"/>
              </a:avLst>
            </a:prstGeom>
            <a:solidFill>
              <a:srgbClr val="E88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!!!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796DA1E-3585-5E84-D92D-F14DEF62D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2479" y="2722404"/>
              <a:ext cx="1064895" cy="178239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06AF3CE-7126-4ED2-3044-7154A34D5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1266" y="2792144"/>
              <a:ext cx="884275" cy="1642915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5EB897-B0C0-E473-B654-0A270AFA17AF}"/>
                </a:ext>
              </a:extLst>
            </p:cNvPr>
            <p:cNvSpPr/>
            <p:nvPr/>
          </p:nvSpPr>
          <p:spPr>
            <a:xfrm>
              <a:off x="7451123" y="1827258"/>
              <a:ext cx="826123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30D9060-776D-5773-7FEB-E4AE9A67745E}"/>
                </a:ext>
              </a:extLst>
            </p:cNvPr>
            <p:cNvSpPr/>
            <p:nvPr/>
          </p:nvSpPr>
          <p:spPr>
            <a:xfrm rot="5400000">
              <a:off x="9078572" y="547341"/>
              <a:ext cx="738835" cy="163136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ACE4141-8138-EF79-2BC7-FB4C4FB007B1}"/>
                </a:ext>
              </a:extLst>
            </p:cNvPr>
            <p:cNvSpPr/>
            <p:nvPr/>
          </p:nvSpPr>
          <p:spPr>
            <a:xfrm>
              <a:off x="308920" y="259491"/>
              <a:ext cx="9216044" cy="154717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402C0D-94EC-D7E8-D5A0-0BCEEAA46BE5}"/>
                </a:ext>
              </a:extLst>
            </p:cNvPr>
            <p:cNvSpPr/>
            <p:nvPr/>
          </p:nvSpPr>
          <p:spPr>
            <a:xfrm rot="16200000">
              <a:off x="-2043187" y="2602712"/>
              <a:ext cx="4849580" cy="163137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1EA641C-1954-4E68-CDDD-047258446768}"/>
                </a:ext>
              </a:extLst>
            </p:cNvPr>
            <p:cNvSpPr/>
            <p:nvPr/>
          </p:nvSpPr>
          <p:spPr>
            <a:xfrm>
              <a:off x="306918" y="4946870"/>
              <a:ext cx="833340" cy="165916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C241FF-FEB0-12BF-2F0E-360C32ECF26C}"/>
                </a:ext>
              </a:extLst>
            </p:cNvPr>
            <p:cNvSpPr txBox="1"/>
            <p:nvPr/>
          </p:nvSpPr>
          <p:spPr>
            <a:xfrm>
              <a:off x="825662" y="473544"/>
              <a:ext cx="1327634" cy="51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Alice-0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763D66E-DBA0-CBEE-EC53-6E2FD9539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60" y="3807331"/>
              <a:ext cx="1411410" cy="244499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C8BB9B-C260-7BAD-AE84-10B0559B9666}"/>
                </a:ext>
              </a:extLst>
            </p:cNvPr>
            <p:cNvSpPr txBox="1"/>
            <p:nvPr/>
          </p:nvSpPr>
          <p:spPr>
            <a:xfrm>
              <a:off x="900671" y="3426390"/>
              <a:ext cx="1327634" cy="51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Alice-1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1CBC58E-9E60-EE48-CE33-ADCE4D6501DA}"/>
                    </a:ext>
                  </a:extLst>
                </p:cNvPr>
                <p:cNvSpPr txBox="1"/>
                <p:nvPr/>
              </p:nvSpPr>
              <p:spPr>
                <a:xfrm>
                  <a:off x="1794021" y="1626558"/>
                  <a:ext cx="516918" cy="2983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1CBC58E-9E60-EE48-CE33-ADCE4D650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021" y="1626558"/>
                  <a:ext cx="516918" cy="298326"/>
                </a:xfrm>
                <a:prstGeom prst="rect">
                  <a:avLst/>
                </a:prstGeom>
                <a:blipFill>
                  <a:blip r:embed="rId12"/>
                  <a:stretch>
                    <a:fillRect l="-20000" t="-155556" r="-60000" b="-2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5513307-5BDA-063A-A8FB-BAB88F78E731}"/>
                    </a:ext>
                  </a:extLst>
                </p:cNvPr>
                <p:cNvSpPr txBox="1"/>
                <p:nvPr/>
              </p:nvSpPr>
              <p:spPr>
                <a:xfrm>
                  <a:off x="2069607" y="4672224"/>
                  <a:ext cx="303120" cy="2983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7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5513307-5BDA-063A-A8FB-BAB88F78E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607" y="4672224"/>
                  <a:ext cx="303120" cy="298326"/>
                </a:xfrm>
                <a:prstGeom prst="rect">
                  <a:avLst/>
                </a:prstGeom>
                <a:blipFill>
                  <a:blip r:embed="rId13"/>
                  <a:stretch>
                    <a:fillRect l="-22222" r="-1111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E1542A-8B22-8822-F817-E28A0D23ED6C}"/>
                </a:ext>
              </a:extLst>
            </p:cNvPr>
            <p:cNvSpPr/>
            <p:nvPr/>
          </p:nvSpPr>
          <p:spPr>
            <a:xfrm>
              <a:off x="2625857" y="4946870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BE8A36C-BEA0-7A61-D4C7-263BE04D739F}"/>
                    </a:ext>
                  </a:extLst>
                </p:cNvPr>
                <p:cNvSpPr txBox="1"/>
                <p:nvPr/>
              </p:nvSpPr>
              <p:spPr>
                <a:xfrm>
                  <a:off x="6181007" y="1581035"/>
                  <a:ext cx="303120" cy="2983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7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BE8A36C-BEA0-7A61-D4C7-263BE04D7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07" y="1581035"/>
                  <a:ext cx="303120" cy="298326"/>
                </a:xfrm>
                <a:prstGeom prst="rect">
                  <a:avLst/>
                </a:prstGeom>
                <a:blipFill>
                  <a:blip r:embed="rId14"/>
                  <a:stretch>
                    <a:fillRect l="-22222" r="-1111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E906BFB-557A-0E88-F7A6-2E6692B5577B}"/>
                </a:ext>
              </a:extLst>
            </p:cNvPr>
            <p:cNvSpPr/>
            <p:nvPr/>
          </p:nvSpPr>
          <p:spPr>
            <a:xfrm>
              <a:off x="5582088" y="1827257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A4BEDA1-AE09-AE57-6C4B-F5AFD77A3949}"/>
                    </a:ext>
                  </a:extLst>
                </p:cNvPr>
                <p:cNvSpPr txBox="1"/>
                <p:nvPr/>
              </p:nvSpPr>
              <p:spPr>
                <a:xfrm>
                  <a:off x="6181007" y="4672224"/>
                  <a:ext cx="303120" cy="2983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7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A4BEDA1-AE09-AE57-6C4B-F5AFD77A3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07" y="4672224"/>
                  <a:ext cx="303120" cy="298326"/>
                </a:xfrm>
                <a:prstGeom prst="rect">
                  <a:avLst/>
                </a:prstGeom>
                <a:blipFill>
                  <a:blip r:embed="rId15"/>
                  <a:stretch>
                    <a:fillRect l="-22222" r="-1111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5AE1F25-C5B5-919D-4B25-0F854C3C8624}"/>
                </a:ext>
              </a:extLst>
            </p:cNvPr>
            <p:cNvSpPr/>
            <p:nvPr/>
          </p:nvSpPr>
          <p:spPr>
            <a:xfrm>
              <a:off x="5575472" y="4946870"/>
              <a:ext cx="598920" cy="152400"/>
            </a:xfrm>
            <a:prstGeom prst="rect">
              <a:avLst/>
            </a:prstGeom>
            <a:solidFill>
              <a:srgbClr val="CA76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3990494-FC5F-E891-B557-E22AD9BD401D}"/>
                    </a:ext>
                  </a:extLst>
                </p:cNvPr>
                <p:cNvSpPr txBox="1"/>
                <p:nvPr/>
              </p:nvSpPr>
              <p:spPr>
                <a:xfrm>
                  <a:off x="4069008" y="836281"/>
                  <a:ext cx="445357" cy="426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800" b="1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3990494-FC5F-E891-B557-E22AD9BD4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008" y="836281"/>
                  <a:ext cx="445357" cy="426178"/>
                </a:xfrm>
                <a:prstGeom prst="rect">
                  <a:avLst/>
                </a:prstGeom>
                <a:blipFill>
                  <a:blip r:embed="rId16"/>
                  <a:stretch>
                    <a:fillRect l="-23077" r="-7692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26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EDAE-2C2B-20D8-60A6-8B27B977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Many-worlds vs Copenhagen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05D54-0847-823B-6A54-6A85F9EF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57" y="1690688"/>
            <a:ext cx="7755685" cy="44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6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EDAE-2C2B-20D8-60A6-8B27B977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Many-worlds vs Copenhagen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05D54-0847-823B-6A54-6A85F9EF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7" y="1638300"/>
            <a:ext cx="4635535" cy="2635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FA459-DE77-C1C8-0C1F-90B4E8CB3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983" y="3589792"/>
            <a:ext cx="7772400" cy="29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5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6157-3109-0AE9-46BF-5BC85493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resolutions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1A76F-C077-4528-55CB-BF412F02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35" y="1892394"/>
            <a:ext cx="59182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6157-3109-0AE9-46BF-5BC85493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resolutions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1A76F-C077-4528-55CB-BF412F02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35" y="1892394"/>
            <a:ext cx="5918200" cy="4140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FDE8D6B-6471-6C6B-5A69-42598FB2EB92}"/>
              </a:ext>
            </a:extLst>
          </p:cNvPr>
          <p:cNvSpPr/>
          <p:nvPr/>
        </p:nvSpPr>
        <p:spPr>
          <a:xfrm>
            <a:off x="4522694" y="3204510"/>
            <a:ext cx="1071282" cy="4706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60C8F4-0174-729E-2CE5-AEB0ED98EA65}"/>
              </a:ext>
            </a:extLst>
          </p:cNvPr>
          <p:cNvSpPr txBox="1"/>
          <p:nvPr/>
        </p:nvSpPr>
        <p:spPr>
          <a:xfrm>
            <a:off x="1198120" y="2663584"/>
            <a:ext cx="3939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Detectors / Observers 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 Quantum systems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2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6157-3109-0AE9-46BF-5BC85493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resolutions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1A76F-C077-4528-55CB-BF412F02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35" y="1892394"/>
            <a:ext cx="5918200" cy="4140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FDE8D6B-6471-6C6B-5A69-42598FB2EB92}"/>
              </a:ext>
            </a:extLst>
          </p:cNvPr>
          <p:cNvSpPr/>
          <p:nvPr/>
        </p:nvSpPr>
        <p:spPr>
          <a:xfrm>
            <a:off x="4522694" y="3204510"/>
            <a:ext cx="1071282" cy="4706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E4CBB2-7C74-BF4D-C4D1-258E46773769}"/>
              </a:ext>
            </a:extLst>
          </p:cNvPr>
          <p:cNvSpPr/>
          <p:nvPr/>
        </p:nvSpPr>
        <p:spPr>
          <a:xfrm>
            <a:off x="6732494" y="2603875"/>
            <a:ext cx="690282" cy="11881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60C8F4-0174-729E-2CE5-AEB0ED98EA65}"/>
              </a:ext>
            </a:extLst>
          </p:cNvPr>
          <p:cNvSpPr txBox="1"/>
          <p:nvPr/>
        </p:nvSpPr>
        <p:spPr>
          <a:xfrm>
            <a:off x="1198120" y="2663584"/>
            <a:ext cx="3939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Detectors / Observers 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 Quantum systems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46E5CC-5F99-069E-106E-9DB1731244CB}"/>
              </a:ext>
            </a:extLst>
          </p:cNvPr>
          <p:cNvSpPr txBox="1"/>
          <p:nvPr/>
        </p:nvSpPr>
        <p:spPr>
          <a:xfrm>
            <a:off x="6539753" y="1379789"/>
            <a:ext cx="3578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Measurements 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 Entangling CNOT gate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1248</Words>
  <Application>Microsoft Macintosh PowerPoint</Application>
  <PresentationFormat>Widescreen</PresentationFormat>
  <Paragraphs>216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MARKER FELT THIN</vt:lpstr>
      <vt:lpstr>Wingdings</vt:lpstr>
      <vt:lpstr>Office Theme</vt:lpstr>
      <vt:lpstr>Quantum computing meets spacetime</vt:lpstr>
      <vt:lpstr>What’s to come….</vt:lpstr>
      <vt:lpstr>Review from last week</vt:lpstr>
      <vt:lpstr>Summary</vt:lpstr>
      <vt:lpstr>Many-worlds vs Copenhagen test</vt:lpstr>
      <vt:lpstr>Many-worlds vs Copenhagen test</vt:lpstr>
      <vt:lpstr>Recipe for resolutions </vt:lpstr>
      <vt:lpstr>Recipe for resolutions </vt:lpstr>
      <vt:lpstr>Recipe for resolutions </vt:lpstr>
      <vt:lpstr>Recipe for resolutions </vt:lpstr>
      <vt:lpstr>Entanglement &amp; uncertainty principle</vt:lpstr>
      <vt:lpstr>Einstein-Podolsky-Rosen paradox &amp; locality</vt:lpstr>
      <vt:lpstr>Alice &amp; Bob share an entangled pair</vt:lpstr>
      <vt:lpstr>Entangled pair as a quantum circuit:</vt:lpstr>
      <vt:lpstr>Entangled pair as a quantum circuit:</vt:lpstr>
      <vt:lpstr>Local, complete description of quantum theory</vt:lpstr>
      <vt:lpstr>Tracking information flow</vt:lpstr>
      <vt:lpstr>Tracking information flow</vt:lpstr>
      <vt:lpstr>Is quantum theory local realistic?</vt:lpstr>
      <vt:lpstr>Is quantum theory local realistic?</vt:lpstr>
      <vt:lpstr>Time-travel paradoxes</vt:lpstr>
      <vt:lpstr>The grandfather paradox </vt:lpstr>
      <vt:lpstr>Time travel as a quantum circuit</vt:lpstr>
      <vt:lpstr>Time travel as a quantum circuit</vt:lpstr>
      <vt:lpstr>Open problems with quantum time-loops </vt:lpstr>
      <vt:lpstr>Computational power of time-loops</vt:lpstr>
      <vt:lpstr>Summary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Violaris</dc:creator>
  <cp:lastModifiedBy>German, Dan-Adrian</cp:lastModifiedBy>
  <cp:revision>4</cp:revision>
  <dcterms:created xsi:type="dcterms:W3CDTF">2024-07-16T12:51:59Z</dcterms:created>
  <dcterms:modified xsi:type="dcterms:W3CDTF">2024-07-25T03:48:29Z</dcterms:modified>
</cp:coreProperties>
</file>