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51" r:id="rId3"/>
    <p:sldId id="432" r:id="rId4"/>
    <p:sldId id="424" r:id="rId5"/>
    <p:sldId id="268" r:id="rId6"/>
    <p:sldId id="428" r:id="rId7"/>
    <p:sldId id="263" r:id="rId8"/>
    <p:sldId id="258" r:id="rId9"/>
    <p:sldId id="274" r:id="rId10"/>
    <p:sldId id="275" r:id="rId11"/>
    <p:sldId id="276" r:id="rId12"/>
    <p:sldId id="262" r:id="rId13"/>
    <p:sldId id="429" r:id="rId14"/>
    <p:sldId id="277" r:id="rId15"/>
    <p:sldId id="278" r:id="rId16"/>
    <p:sldId id="423" r:id="rId17"/>
    <p:sldId id="279" r:id="rId18"/>
    <p:sldId id="281" r:id="rId19"/>
    <p:sldId id="280" r:id="rId20"/>
    <p:sldId id="286" r:id="rId21"/>
    <p:sldId id="282" r:id="rId22"/>
    <p:sldId id="287" r:id="rId23"/>
    <p:sldId id="420" r:id="rId24"/>
    <p:sldId id="421" r:id="rId25"/>
    <p:sldId id="292" r:id="rId26"/>
    <p:sldId id="425" r:id="rId27"/>
    <p:sldId id="257" r:id="rId28"/>
    <p:sldId id="305" r:id="rId29"/>
    <p:sldId id="3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4BE"/>
    <a:srgbClr val="DD739D"/>
    <a:srgbClr val="FFFFFF"/>
    <a:srgbClr val="FF5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1"/>
    <p:restoredTop sz="95958"/>
  </p:normalViewPr>
  <p:slideViewPr>
    <p:cSldViewPr snapToGrid="0">
      <p:cViewPr varScale="1">
        <p:scale>
          <a:sx n="115" d="100"/>
          <a:sy n="115" d="100"/>
        </p:scale>
        <p:origin x="7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93636-4472-194F-81E1-CC52F3548B86}" type="datetimeFigureOut">
              <a:rPr lang="en-US" smtClean="0"/>
              <a:t>7/9/24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AD495-200E-7D4A-A5CF-B4C3949444D6}" type="slidenum">
              <a:rPr lang="en-US" smtClean="0"/>
              <a:t>‹#›</a:t>
            </a:fld>
            <a:endParaRPr lang="en-US"/>
          </a:p>
        </p:txBody>
      </p:sp>
    </p:spTree>
    <p:extLst>
      <p:ext uri="{BB962C8B-B14F-4D97-AF65-F5344CB8AC3E}">
        <p14:creationId xmlns:p14="http://schemas.microsoft.com/office/powerpoint/2010/main" val="14772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for the audience: High school? </a:t>
            </a:r>
          </a:p>
          <a:p>
            <a:r>
              <a:rPr lang="en-US" dirty="0"/>
              <a:t>Undergraduate? </a:t>
            </a:r>
          </a:p>
          <a:p>
            <a:r>
              <a:rPr lang="en-US" dirty="0"/>
              <a:t>Graduate study? </a:t>
            </a:r>
          </a:p>
          <a:p>
            <a:r>
              <a:rPr lang="en-US" dirty="0"/>
              <a:t>Working?</a:t>
            </a:r>
          </a:p>
          <a:p>
            <a:r>
              <a:rPr lang="en-US" dirty="0"/>
              <a:t>Heard of quantum computing? Heard of qubits? </a:t>
            </a:r>
          </a:p>
        </p:txBody>
      </p:sp>
      <p:sp>
        <p:nvSpPr>
          <p:cNvPr id="4" name="Slide Number Placeholder 3"/>
          <p:cNvSpPr>
            <a:spLocks noGrp="1"/>
          </p:cNvSpPr>
          <p:nvPr>
            <p:ph type="sldNum" sz="quarter" idx="5"/>
          </p:nvPr>
        </p:nvSpPr>
        <p:spPr/>
        <p:txBody>
          <a:bodyPr/>
          <a:lstStyle/>
          <a:p>
            <a:fld id="{863AD495-200E-7D4A-A5CF-B4C3949444D6}" type="slidenum">
              <a:rPr lang="en-US" smtClean="0"/>
              <a:t>2</a:t>
            </a:fld>
            <a:endParaRPr lang="en-US"/>
          </a:p>
        </p:txBody>
      </p:sp>
    </p:spTree>
    <p:extLst>
      <p:ext uri="{BB962C8B-B14F-4D97-AF65-F5344CB8AC3E}">
        <p14:creationId xmlns:p14="http://schemas.microsoft.com/office/powerpoint/2010/main" val="292787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for the audience: High school? </a:t>
            </a:r>
          </a:p>
          <a:p>
            <a:r>
              <a:rPr lang="en-US" dirty="0"/>
              <a:t>Undergraduate? </a:t>
            </a:r>
          </a:p>
          <a:p>
            <a:r>
              <a:rPr lang="en-US" dirty="0"/>
              <a:t>Graduate study? </a:t>
            </a:r>
          </a:p>
          <a:p>
            <a:r>
              <a:rPr lang="en-US" dirty="0"/>
              <a:t>Working?</a:t>
            </a:r>
          </a:p>
          <a:p>
            <a:r>
              <a:rPr lang="en-US" dirty="0"/>
              <a:t>Heard of quantum computing? Heard of qubits? </a:t>
            </a:r>
          </a:p>
        </p:txBody>
      </p:sp>
      <p:sp>
        <p:nvSpPr>
          <p:cNvPr id="4" name="Slide Number Placeholder 3"/>
          <p:cNvSpPr>
            <a:spLocks noGrp="1"/>
          </p:cNvSpPr>
          <p:nvPr>
            <p:ph type="sldNum" sz="quarter" idx="5"/>
          </p:nvPr>
        </p:nvSpPr>
        <p:spPr/>
        <p:txBody>
          <a:bodyPr/>
          <a:lstStyle/>
          <a:p>
            <a:fld id="{863AD495-200E-7D4A-A5CF-B4C3949444D6}" type="slidenum">
              <a:rPr lang="en-US" smtClean="0"/>
              <a:t>3</a:t>
            </a:fld>
            <a:endParaRPr lang="en-US"/>
          </a:p>
        </p:txBody>
      </p:sp>
    </p:spTree>
    <p:extLst>
      <p:ext uri="{BB962C8B-B14F-4D97-AF65-F5344CB8AC3E}">
        <p14:creationId xmlns:p14="http://schemas.microsoft.com/office/powerpoint/2010/main" val="71483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F76E-5899-4E91-DC53-752A8B70B1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15A0B49-8A25-1B76-7019-2A98D2310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44D300-EE16-D8BC-E83A-F7A0F9D31A53}"/>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5" name="Footer Placeholder 4">
            <a:extLst>
              <a:ext uri="{FF2B5EF4-FFF2-40B4-BE49-F238E27FC236}">
                <a16:creationId xmlns:a16="http://schemas.microsoft.com/office/drawing/2014/main" id="{B35CAF7A-14DE-B343-4A0F-B5177978F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6B3C6-64A1-706C-DB9A-5D1CCE95CCAF}"/>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323719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A77D-83E7-60BF-D18B-8EC7B2F474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72AB46A-00AF-DA01-5F7C-18DE66E533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9A682B-283F-4AFC-A63E-07A64093438D}"/>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5" name="Footer Placeholder 4">
            <a:extLst>
              <a:ext uri="{FF2B5EF4-FFF2-40B4-BE49-F238E27FC236}">
                <a16:creationId xmlns:a16="http://schemas.microsoft.com/office/drawing/2014/main" id="{D7E694C2-A331-D691-A751-A3640E7A6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BF04D-98EE-4128-EF58-B217D022C0B5}"/>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165550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4FF20-E672-4796-17FF-5F46045E4B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643BB9-8394-5EBF-EF88-1214B0A11BD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B3E6CB-C309-2E86-7021-59ABD3A3D9CB}"/>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5" name="Footer Placeholder 4">
            <a:extLst>
              <a:ext uri="{FF2B5EF4-FFF2-40B4-BE49-F238E27FC236}">
                <a16:creationId xmlns:a16="http://schemas.microsoft.com/office/drawing/2014/main" id="{CF7A7921-2A51-782B-F676-DAE1CCB39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F12D4-8CBB-BB4D-EB35-DEEAAA25D1AF}"/>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73089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9493-1D3C-223C-BA0C-AED80C84B7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0B8351-6B54-E038-A6BE-20D33F2AE4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A5FEB8-CE87-7CC4-4968-D5477A6BECD7}"/>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5" name="Footer Placeholder 4">
            <a:extLst>
              <a:ext uri="{FF2B5EF4-FFF2-40B4-BE49-F238E27FC236}">
                <a16:creationId xmlns:a16="http://schemas.microsoft.com/office/drawing/2014/main" id="{DEEF1EEF-C028-D6FE-AB99-2BD5AFAE6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1983B-609F-7DE9-270C-1FD0C98A7A96}"/>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422017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DBD8-A608-0BB4-A930-66384AFFC5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0BF2B6-F711-F7BD-47C1-FFC381BB8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60EED5-D824-79C4-1B0E-617CB99D6276}"/>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5" name="Footer Placeholder 4">
            <a:extLst>
              <a:ext uri="{FF2B5EF4-FFF2-40B4-BE49-F238E27FC236}">
                <a16:creationId xmlns:a16="http://schemas.microsoft.com/office/drawing/2014/main" id="{194E9C2B-D8A4-1F2D-3670-FEB03BDD1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2FF57-4B0F-68C9-0396-A8C750B327F3}"/>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250134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9EFB-A88E-3F34-0791-DD17F617FF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CB2BC9-AD55-8140-4DEA-0F7AA25FEE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9F17954-9659-B364-9FB9-28D334B544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32360D-EA33-0DCE-EB16-4446CD309145}"/>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6" name="Footer Placeholder 5">
            <a:extLst>
              <a:ext uri="{FF2B5EF4-FFF2-40B4-BE49-F238E27FC236}">
                <a16:creationId xmlns:a16="http://schemas.microsoft.com/office/drawing/2014/main" id="{14FFB9E3-5142-32CC-E2D5-27B0483F7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EA8F0-13B5-B789-66B7-3C2C8D982DE1}"/>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172822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5E7F-0B08-C31D-4D77-362808AFAB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B2335B-BF24-7043-7433-0524CDD7EE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3C3573-D06D-A5A1-F90E-33EE14941B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3701D8-C9B2-FDA8-78C7-9D87AE893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8C0720-A823-3822-D92D-0F1095FFD0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D7E1BD-FF02-F040-AF12-767C24AAB99C}"/>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8" name="Footer Placeholder 7">
            <a:extLst>
              <a:ext uri="{FF2B5EF4-FFF2-40B4-BE49-F238E27FC236}">
                <a16:creationId xmlns:a16="http://schemas.microsoft.com/office/drawing/2014/main" id="{724FFBFC-40D7-2A98-71DB-78262096C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E47A3-C4D5-89F2-59E0-81A4F64CBFFA}"/>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313787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04D3-721B-F204-15EA-168B8D99A6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E3E9F10-DC5E-6974-DF56-1FEA201BA0F5}"/>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4" name="Footer Placeholder 3">
            <a:extLst>
              <a:ext uri="{FF2B5EF4-FFF2-40B4-BE49-F238E27FC236}">
                <a16:creationId xmlns:a16="http://schemas.microsoft.com/office/drawing/2014/main" id="{39301AD2-4184-E37C-B61C-26DDA52325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4D7CA8-F6FE-764C-FE97-76373A37DD9D}"/>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2698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D6914-CFD4-2A97-2649-4801E479DE5B}"/>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3" name="Footer Placeholder 2">
            <a:extLst>
              <a:ext uri="{FF2B5EF4-FFF2-40B4-BE49-F238E27FC236}">
                <a16:creationId xmlns:a16="http://schemas.microsoft.com/office/drawing/2014/main" id="{B410B6F3-E8EE-0C3A-9D86-FE254523D4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984C27-B9B9-91E3-68B7-C7FAB55C592E}"/>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14267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28C3-2706-255B-3B45-D6CF1900FF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55C10B3-7E7A-C798-118F-A800E0CB1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6C7292F-EFBF-ABCD-1484-6A8AFFAAD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954412-D990-8BD4-FF5F-CB6BD8239EE2}"/>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6" name="Footer Placeholder 5">
            <a:extLst>
              <a:ext uri="{FF2B5EF4-FFF2-40B4-BE49-F238E27FC236}">
                <a16:creationId xmlns:a16="http://schemas.microsoft.com/office/drawing/2014/main" id="{C0FD78BC-892D-E3F7-0116-CD0403B52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7800B-D3DA-9F22-70CC-1EC94C62E159}"/>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321730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A4AD-76C0-60A5-5A13-B68D6F224D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20DAE3A-0C47-BA5C-9FD9-B24AE78F4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0FA67B-0163-1A89-2344-2299ED4F3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43F85E-6ACF-F1D8-BCD2-460FEE484C7E}"/>
              </a:ext>
            </a:extLst>
          </p:cNvPr>
          <p:cNvSpPr>
            <a:spLocks noGrp="1"/>
          </p:cNvSpPr>
          <p:nvPr>
            <p:ph type="dt" sz="half" idx="10"/>
          </p:nvPr>
        </p:nvSpPr>
        <p:spPr/>
        <p:txBody>
          <a:bodyPr/>
          <a:lstStyle/>
          <a:p>
            <a:fld id="{1C7006C4-D6C6-8A40-9CEB-B090E4E7F0D1}" type="datetimeFigureOut">
              <a:rPr lang="en-US" smtClean="0"/>
              <a:t>7/9/24</a:t>
            </a:fld>
            <a:endParaRPr lang="en-US"/>
          </a:p>
        </p:txBody>
      </p:sp>
      <p:sp>
        <p:nvSpPr>
          <p:cNvPr id="6" name="Footer Placeholder 5">
            <a:extLst>
              <a:ext uri="{FF2B5EF4-FFF2-40B4-BE49-F238E27FC236}">
                <a16:creationId xmlns:a16="http://schemas.microsoft.com/office/drawing/2014/main" id="{B2F482AF-F628-152A-39A6-CEC3BC593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880DC-6A38-FFC2-ECF5-E78E40650A85}"/>
              </a:ext>
            </a:extLst>
          </p:cNvPr>
          <p:cNvSpPr>
            <a:spLocks noGrp="1"/>
          </p:cNvSpPr>
          <p:nvPr>
            <p:ph type="sldNum" sz="quarter" idx="12"/>
          </p:nvPr>
        </p:nvSpPr>
        <p:spPr/>
        <p:txBody>
          <a:bodyPr/>
          <a:lstStyle/>
          <a:p>
            <a:fld id="{6DACD025-2392-F148-B14E-C5B6DD4C0273}" type="slidenum">
              <a:rPr lang="en-US" smtClean="0"/>
              <a:t>‹#›</a:t>
            </a:fld>
            <a:endParaRPr lang="en-US"/>
          </a:p>
        </p:txBody>
      </p:sp>
    </p:spTree>
    <p:extLst>
      <p:ext uri="{BB962C8B-B14F-4D97-AF65-F5344CB8AC3E}">
        <p14:creationId xmlns:p14="http://schemas.microsoft.com/office/powerpoint/2010/main" val="168803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440C1-46A0-D3A0-8D55-7119EE9A4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C19423-9336-A3E0-963F-81F0D4D2F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DB7F02-95F8-B2CE-4C51-8A0D4EE23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006C4-D6C6-8A40-9CEB-B090E4E7F0D1}" type="datetimeFigureOut">
              <a:rPr lang="en-US" smtClean="0"/>
              <a:t>7/9/24</a:t>
            </a:fld>
            <a:endParaRPr lang="en-US"/>
          </a:p>
        </p:txBody>
      </p:sp>
      <p:sp>
        <p:nvSpPr>
          <p:cNvPr id="5" name="Footer Placeholder 4">
            <a:extLst>
              <a:ext uri="{FF2B5EF4-FFF2-40B4-BE49-F238E27FC236}">
                <a16:creationId xmlns:a16="http://schemas.microsoft.com/office/drawing/2014/main" id="{17A0F6AB-7AEB-D28A-373F-80E34D504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C644EA-9EDC-C866-8A2D-650F20043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CD025-2392-F148-B14E-C5B6DD4C0273}" type="slidenum">
              <a:rPr lang="en-US" smtClean="0"/>
              <a:t>‹#›</a:t>
            </a:fld>
            <a:endParaRPr lang="en-US"/>
          </a:p>
        </p:txBody>
      </p:sp>
    </p:spTree>
    <p:extLst>
      <p:ext uri="{BB962C8B-B14F-4D97-AF65-F5344CB8AC3E}">
        <p14:creationId xmlns:p14="http://schemas.microsoft.com/office/powerpoint/2010/main" val="4144695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maria-violaris/quantum-paradoxes/blob/main/quantum-minesweeper-code.ipynb" TargetMode="External"/><Relationship Id="rId2" Type="http://schemas.openxmlformats.org/officeDocument/2006/relationships/hyperlink" Target="https://lab.quantumflytrap.com/lab/elitzur-vaidman-bom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fus1nJ6JaTk" TargetMode="External"/><Relationship Id="rId13"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hyperlink" Target="https://arxiv.org/pdf/2312.07840#:~:text=Now%2C%20quantum%20computers%20are%20putting,get%20creative%20with%20quantum%20computin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8.png"/><Relationship Id="rId5" Type="http://schemas.openxmlformats.org/officeDocument/2006/relationships/image" Target="../media/image16.png"/><Relationship Id="rId10" Type="http://schemas.openxmlformats.org/officeDocument/2006/relationships/hyperlink" Target="https://github.com/maria-violaris/quantum-paradoxes/blob/main/quantum-minesweeper-code.ipynb" TargetMode="External"/><Relationship Id="rId4" Type="http://schemas.openxmlformats.org/officeDocument/2006/relationships/image" Target="../media/image15.png"/><Relationship Id="rId9" Type="http://schemas.openxmlformats.org/officeDocument/2006/relationships/hyperlink" Target="https://medium.com/qiskit/building-quantum-bomb-testers-and-other-thought-experiments-with-quantum-computers-c160060fdde4" TargetMode="External"/><Relationship Id="rId1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playlist?list=PLnpAhkiu3jSbicIhAm1gWS21EY_9fq3Hb" TargetMode="External"/><Relationship Id="rId13" Type="http://schemas.openxmlformats.org/officeDocument/2006/relationships/hyperlink" Target="https://physicsworld.com/" TargetMode="External"/><Relationship Id="rId3" Type="http://schemas.openxmlformats.org/officeDocument/2006/relationships/hyperlink" Target="https://www.youtube.com/watch?v=q4ONRJ1kTdA" TargetMode="External"/><Relationship Id="rId7" Type="http://schemas.openxmlformats.org/officeDocument/2006/relationships/hyperlink" Target="https://youtu.be/fus1nJ6JaTk" TargetMode="External"/><Relationship Id="rId12" Type="http://schemas.openxmlformats.org/officeDocument/2006/relationships/hyperlink" Target="https://plus.maths.org/content/quantumcomputing" TargetMode="External"/><Relationship Id="rId2" Type="http://schemas.openxmlformats.org/officeDocument/2006/relationships/hyperlink" Target="https://www.youtube.com/watch?v=ISdBAf-ysI0" TargetMode="External"/><Relationship Id="rId1" Type="http://schemas.openxmlformats.org/officeDocument/2006/relationships/slideLayout" Target="../slideLayouts/slideLayout2.xml"/><Relationship Id="rId6" Type="http://schemas.openxmlformats.org/officeDocument/2006/relationships/hyperlink" Target="https://youtu.be/wiW7jhdKDVA" TargetMode="External"/><Relationship Id="rId11" Type="http://schemas.openxmlformats.org/officeDocument/2006/relationships/hyperlink" Target="https://plus.maths.org/content/brief-history-quantum-field-theory" TargetMode="External"/><Relationship Id="rId5" Type="http://schemas.openxmlformats.org/officeDocument/2006/relationships/hyperlink" Target="https://youtu.be/I7oZAo8hJnU" TargetMode="External"/><Relationship Id="rId10" Type="http://schemas.openxmlformats.org/officeDocument/2006/relationships/hyperlink" Target="https://plus.maths.org/content/deadandalive" TargetMode="External"/><Relationship Id="rId4" Type="http://schemas.openxmlformats.org/officeDocument/2006/relationships/hyperlink" Target="https://www.youtube.com/playlist?list=PLtn704u3JW-J3yBVF7WVPHXCb4vkhmem9" TargetMode="External"/><Relationship Id="rId9" Type="http://schemas.openxmlformats.org/officeDocument/2006/relationships/hyperlink" Target="https://www.quantumcity.org.uk/sites/default/files/inline-files/An%20Everyday%20Guide%20to%20Quantum%20Science.pdf" TargetMode="External"/><Relationship Id="rId14" Type="http://schemas.openxmlformats.org/officeDocument/2006/relationships/hyperlink" Target="https://www.quantamagazine.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iop.org/physics-community/special-interest-groups/qqq-group/quantum-clock" TargetMode="External"/><Relationship Id="rId3" Type="http://schemas.openxmlformats.org/officeDocument/2006/relationships/hyperlink" Target="https://www.youtube.com/@qiskit" TargetMode="External"/><Relationship Id="rId7" Type="http://schemas.openxmlformats.org/officeDocument/2006/relationships/hyperlink" Target="qisk.it/quantum-explorers" TargetMode="External"/><Relationship Id="rId12" Type="http://schemas.openxmlformats.org/officeDocument/2006/relationships/hyperlink" Target="https://shorts.quantumlah.org/" TargetMode="External"/><Relationship Id="rId2" Type="http://schemas.openxmlformats.org/officeDocument/2006/relationships/hyperlink" Target="https://qiskit.org/learn/" TargetMode="External"/><Relationship Id="rId1" Type="http://schemas.openxmlformats.org/officeDocument/2006/relationships/slideLayout" Target="../slideLayouts/slideLayout2.xml"/><Relationship Id="rId6" Type="http://schemas.openxmlformats.org/officeDocument/2006/relationships/hyperlink" Target="https://www.qubitbyqubit.org/course-info" TargetMode="External"/><Relationship Id="rId11" Type="http://schemas.openxmlformats.org/officeDocument/2006/relationships/hyperlink" Target="https://qiskit.org/advocates/" TargetMode="External"/><Relationship Id="rId5" Type="http://schemas.openxmlformats.org/officeDocument/2006/relationships/hyperlink" Target="https://quantum.country/qcvc" TargetMode="External"/><Relationship Id="rId10" Type="http://schemas.openxmlformats.org/officeDocument/2006/relationships/hyperlink" Target="https://www.stem.org.uk/stem-ambassadors/quantum-ambassadors" TargetMode="External"/><Relationship Id="rId4" Type="http://schemas.openxmlformats.org/officeDocument/2006/relationships/hyperlink" Target="https://www.stem.org.uk/quantum/#/menu/5ff2e34271424c07df87b721" TargetMode="External"/><Relationship Id="rId9" Type="http://schemas.openxmlformats.org/officeDocument/2006/relationships/hyperlink" Target="https://twitter.com/qqq_io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horts.quantumlah.org/quantum-theories" TargetMode="External"/><Relationship Id="rId2" Type="http://schemas.openxmlformats.org/officeDocument/2006/relationships/hyperlink" Target="https://www.iop.org/physics-community/special-interest-groups/qqq-group/quantum-clock#ideas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F305-DBB7-7982-2C1F-4F538C282C5E}"/>
              </a:ext>
            </a:extLst>
          </p:cNvPr>
          <p:cNvSpPr>
            <a:spLocks noGrp="1"/>
          </p:cNvSpPr>
          <p:nvPr>
            <p:ph type="ctrTitle"/>
          </p:nvPr>
        </p:nvSpPr>
        <p:spPr>
          <a:xfrm>
            <a:off x="1524000" y="1621127"/>
            <a:ext cx="9144000" cy="2387600"/>
          </a:xfrm>
        </p:spPr>
        <p:txBody>
          <a:bodyPr>
            <a:normAutofit/>
          </a:bodyPr>
          <a:lstStyle/>
          <a:p>
            <a:r>
              <a:rPr lang="en-US" b="1" dirty="0"/>
              <a:t>The Quantum Bomb Tester </a:t>
            </a:r>
            <a:br>
              <a:rPr lang="en-US" dirty="0"/>
            </a:br>
            <a:r>
              <a:rPr lang="en-US" sz="5400" dirty="0"/>
              <a:t>&amp; Quantum Computing Basics</a:t>
            </a:r>
            <a:endParaRPr lang="en-US" dirty="0"/>
          </a:p>
        </p:txBody>
      </p:sp>
      <p:sp>
        <p:nvSpPr>
          <p:cNvPr id="3" name="Subtitle 2">
            <a:extLst>
              <a:ext uri="{FF2B5EF4-FFF2-40B4-BE49-F238E27FC236}">
                <a16:creationId xmlns:a16="http://schemas.microsoft.com/office/drawing/2014/main" id="{D063403B-919A-D2DA-62D0-B8DD43B00EDD}"/>
              </a:ext>
            </a:extLst>
          </p:cNvPr>
          <p:cNvSpPr>
            <a:spLocks noGrp="1"/>
          </p:cNvSpPr>
          <p:nvPr>
            <p:ph type="subTitle" idx="1"/>
          </p:nvPr>
        </p:nvSpPr>
        <p:spPr>
          <a:xfrm>
            <a:off x="1524000" y="4409559"/>
            <a:ext cx="9144000" cy="1655762"/>
          </a:xfrm>
        </p:spPr>
        <p:txBody>
          <a:bodyPr>
            <a:normAutofit/>
          </a:bodyPr>
          <a:lstStyle/>
          <a:p>
            <a:r>
              <a:rPr lang="en-US" b="1" dirty="0"/>
              <a:t>Maria Violaris, University of Oxford</a:t>
            </a:r>
          </a:p>
          <a:p>
            <a:r>
              <a:rPr lang="en-US" b="1" dirty="0"/>
              <a:t>Indiana University Bloomington Quantum Summer School </a:t>
            </a:r>
          </a:p>
          <a:p>
            <a:r>
              <a:rPr lang="en-US" b="1" dirty="0"/>
              <a:t>10</a:t>
            </a:r>
            <a:r>
              <a:rPr lang="en-US" b="1" baseline="30000" dirty="0"/>
              <a:t>th</a:t>
            </a:r>
            <a:r>
              <a:rPr lang="en-US" b="1" dirty="0"/>
              <a:t> July 2024</a:t>
            </a:r>
          </a:p>
        </p:txBody>
      </p:sp>
    </p:spTree>
    <p:extLst>
      <p:ext uri="{BB962C8B-B14F-4D97-AF65-F5344CB8AC3E}">
        <p14:creationId xmlns:p14="http://schemas.microsoft.com/office/powerpoint/2010/main" val="45371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AFB6B584-8B91-40CA-A4E0-F70A0FF53DD3}"/>
              </a:ext>
            </a:extLst>
          </p:cNvPr>
          <p:cNvCxnSpPr>
            <a:cxnSpLocks/>
          </p:cNvCxnSpPr>
          <p:nvPr/>
        </p:nvCxnSpPr>
        <p:spPr>
          <a:xfrm flipH="1" flipV="1">
            <a:off x="3772485" y="2064328"/>
            <a:ext cx="34025" cy="3228678"/>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8" name="Picture 4" descr="A classic cartoon style black round bomb lit Vector Image">
            <a:extLst>
              <a:ext uri="{FF2B5EF4-FFF2-40B4-BE49-F238E27FC236}">
                <a16:creationId xmlns:a16="http://schemas.microsoft.com/office/drawing/2014/main" id="{D841ECE2-FF27-4D62-893B-CDF91F589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5873492" y="4918209"/>
            <a:ext cx="945814" cy="9255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94517C3-A43D-4223-84E9-5C35EFEDCF8F}"/>
              </a:ext>
            </a:extLst>
          </p:cNvPr>
          <p:cNvSpPr/>
          <p:nvPr/>
        </p:nvSpPr>
        <p:spPr>
          <a:xfrm rot="2879008">
            <a:off x="3788910" y="867794"/>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59EE991-B1EA-4E43-9D2F-9416214155C8}"/>
              </a:ext>
            </a:extLst>
          </p:cNvPr>
          <p:cNvSpPr/>
          <p:nvPr/>
        </p:nvSpPr>
        <p:spPr>
          <a:xfrm rot="2879008">
            <a:off x="9157497" y="4187935"/>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2AEAA53F-60A7-4FF6-BBA0-DF746FA18642}"/>
              </a:ext>
            </a:extLst>
          </p:cNvPr>
          <p:cNvCxnSpPr>
            <a:cxnSpLocks/>
          </p:cNvCxnSpPr>
          <p:nvPr/>
        </p:nvCxnSpPr>
        <p:spPr>
          <a:xfrm>
            <a:off x="3807931" y="2064328"/>
            <a:ext cx="5155644" cy="73489"/>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B8B528-DA26-4F86-B0F5-C1350557ED64}"/>
              </a:ext>
            </a:extLst>
          </p:cNvPr>
          <p:cNvCxnSpPr>
            <a:cxnSpLocks/>
          </p:cNvCxnSpPr>
          <p:nvPr/>
        </p:nvCxnSpPr>
        <p:spPr>
          <a:xfrm flipV="1">
            <a:off x="1315593" y="5284976"/>
            <a:ext cx="2421451" cy="40817"/>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471CAB-63C6-41C1-A126-26D393D1FB36}"/>
              </a:ext>
            </a:extLst>
          </p:cNvPr>
          <p:cNvCxnSpPr>
            <a:cxnSpLocks/>
          </p:cNvCxnSpPr>
          <p:nvPr/>
        </p:nvCxnSpPr>
        <p:spPr>
          <a:xfrm>
            <a:off x="8963575" y="2156252"/>
            <a:ext cx="1029389" cy="0"/>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Chord 15">
            <a:extLst>
              <a:ext uri="{FF2B5EF4-FFF2-40B4-BE49-F238E27FC236}">
                <a16:creationId xmlns:a16="http://schemas.microsoft.com/office/drawing/2014/main" id="{BED79F6F-650C-4631-8436-A891A382C23B}"/>
              </a:ext>
            </a:extLst>
          </p:cNvPr>
          <p:cNvSpPr>
            <a:spLocks noChangeAspect="1"/>
          </p:cNvSpPr>
          <p:nvPr/>
        </p:nvSpPr>
        <p:spPr>
          <a:xfrm rot="3664890">
            <a:off x="8302252" y="721084"/>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ord 16">
            <a:extLst>
              <a:ext uri="{FF2B5EF4-FFF2-40B4-BE49-F238E27FC236}">
                <a16:creationId xmlns:a16="http://schemas.microsoft.com/office/drawing/2014/main" id="{1A010077-81F3-42FB-817D-1F20110337E9}"/>
              </a:ext>
            </a:extLst>
          </p:cNvPr>
          <p:cNvSpPr>
            <a:spLocks noChangeAspect="1"/>
          </p:cNvSpPr>
          <p:nvPr/>
        </p:nvSpPr>
        <p:spPr>
          <a:xfrm rot="8992890">
            <a:off x="9011638" y="1544045"/>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44D03C-C46F-40E0-AFDB-AD7510EF78DF}"/>
              </a:ext>
            </a:extLst>
          </p:cNvPr>
          <p:cNvSpPr/>
          <p:nvPr/>
        </p:nvSpPr>
        <p:spPr>
          <a:xfrm rot="2879008">
            <a:off x="3777804" y="4546931"/>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Alternate Process 20">
            <a:extLst>
              <a:ext uri="{FF2B5EF4-FFF2-40B4-BE49-F238E27FC236}">
                <a16:creationId xmlns:a16="http://schemas.microsoft.com/office/drawing/2014/main" id="{37779547-2083-4A30-869E-999FDE4E98FB}"/>
              </a:ext>
            </a:extLst>
          </p:cNvPr>
          <p:cNvSpPr/>
          <p:nvPr/>
        </p:nvSpPr>
        <p:spPr>
          <a:xfrm>
            <a:off x="1036675" y="5043776"/>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649A1FB-41AA-4462-BF02-39EB4EFF02E1}"/>
              </a:ext>
            </a:extLst>
          </p:cNvPr>
          <p:cNvSpPr txBox="1"/>
          <p:nvPr/>
        </p:nvSpPr>
        <p:spPr>
          <a:xfrm>
            <a:off x="1036675" y="5043776"/>
            <a:ext cx="1407944" cy="261610"/>
          </a:xfrm>
          <a:prstGeom prst="rect">
            <a:avLst/>
          </a:prstGeom>
          <a:noFill/>
        </p:spPr>
        <p:txBody>
          <a:bodyPr wrap="square" rtlCol="0">
            <a:spAutoFit/>
          </a:bodyPr>
          <a:lstStyle/>
          <a:p>
            <a:endParaRPr lang="en-GB" sz="1100" b="1" dirty="0"/>
          </a:p>
        </p:txBody>
      </p:sp>
      <p:sp>
        <p:nvSpPr>
          <p:cNvPr id="37" name="Rectangle 36">
            <a:extLst>
              <a:ext uri="{FF2B5EF4-FFF2-40B4-BE49-F238E27FC236}">
                <a16:creationId xmlns:a16="http://schemas.microsoft.com/office/drawing/2014/main" id="{67212CB7-C9EF-41F8-AF46-26CAE3E28F29}"/>
              </a:ext>
            </a:extLst>
          </p:cNvPr>
          <p:cNvSpPr/>
          <p:nvPr/>
        </p:nvSpPr>
        <p:spPr>
          <a:xfrm rot="2879008">
            <a:off x="8957642" y="1405854"/>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0BE70E9F-47E8-4541-BF78-6BEEC79B83DB}"/>
              </a:ext>
            </a:extLst>
          </p:cNvPr>
          <p:cNvSpPr/>
          <p:nvPr/>
        </p:nvSpPr>
        <p:spPr>
          <a:xfrm>
            <a:off x="1137501" y="5124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9573434B-E4AB-4BE7-AB64-B4B7321E8100}"/>
              </a:ext>
            </a:extLst>
          </p:cNvPr>
          <p:cNvCxnSpPr>
            <a:cxnSpLocks/>
          </p:cNvCxnSpPr>
          <p:nvPr/>
        </p:nvCxnSpPr>
        <p:spPr>
          <a:xfrm flipV="1">
            <a:off x="3807931" y="5318522"/>
            <a:ext cx="2155952" cy="7272"/>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7A2A78-B6F7-4192-B0A7-C74411EA1AEA}"/>
              </a:ext>
            </a:extLst>
          </p:cNvPr>
          <p:cNvCxnSpPr>
            <a:cxnSpLocks/>
            <a:endCxn id="16" idx="2"/>
          </p:cNvCxnSpPr>
          <p:nvPr/>
        </p:nvCxnSpPr>
        <p:spPr>
          <a:xfrm flipH="1" flipV="1">
            <a:off x="8953755" y="1091718"/>
            <a:ext cx="9820" cy="1046100"/>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597A467-562C-4E5C-A248-3CA184A46F51}"/>
              </a:ext>
            </a:extLst>
          </p:cNvPr>
          <p:cNvSpPr/>
          <p:nvPr/>
        </p:nvSpPr>
        <p:spPr>
          <a:xfrm>
            <a:off x="8775440" y="1945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83B72A0-5622-40EC-AF88-9EF4FA912604}"/>
              </a:ext>
            </a:extLst>
          </p:cNvPr>
          <p:cNvSpPr txBox="1"/>
          <p:nvPr/>
        </p:nvSpPr>
        <p:spPr>
          <a:xfrm>
            <a:off x="292395" y="233916"/>
            <a:ext cx="9792586" cy="369332"/>
          </a:xfrm>
          <a:prstGeom prst="rect">
            <a:avLst/>
          </a:prstGeom>
          <a:noFill/>
        </p:spPr>
        <p:txBody>
          <a:bodyPr wrap="square" rtlCol="0">
            <a:spAutoFit/>
          </a:bodyPr>
          <a:lstStyle/>
          <a:p>
            <a:r>
              <a:rPr lang="en-GB" dirty="0"/>
              <a:t>Animation of basic bomb tester with bomb, bomb doesn’t explode</a:t>
            </a:r>
          </a:p>
        </p:txBody>
      </p:sp>
      <p:sp>
        <p:nvSpPr>
          <p:cNvPr id="39" name="Oval 38">
            <a:extLst>
              <a:ext uri="{FF2B5EF4-FFF2-40B4-BE49-F238E27FC236}">
                <a16:creationId xmlns:a16="http://schemas.microsoft.com/office/drawing/2014/main" id="{5AAEAA10-466F-496A-A1FA-F1A974748099}"/>
              </a:ext>
            </a:extLst>
          </p:cNvPr>
          <p:cNvSpPr/>
          <p:nvPr/>
        </p:nvSpPr>
        <p:spPr>
          <a:xfrm>
            <a:off x="3594393" y="5124632"/>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59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70833E-6 -1.11111E-6 L 0.20144 -0.00301 " pathEditMode="relative" rAng="0" ptsTypes="AA">
                                      <p:cBhvr>
                                        <p:cTn id="6" dur="1000" fill="hold"/>
                                        <p:tgtEl>
                                          <p:spTgt spid="3"/>
                                        </p:tgtEl>
                                        <p:attrNameLst>
                                          <p:attrName>ppt_x</p:attrName>
                                          <p:attrName>ppt_y</p:attrName>
                                        </p:attrNameLst>
                                      </p:cBhvr>
                                      <p:rCtr x="10065" y="-162"/>
                                    </p:animMotion>
                                  </p:childTnLst>
                                </p:cTn>
                              </p:par>
                              <p:par>
                                <p:cTn id="7" presetID="2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000"/>
                                        <p:tgtEl>
                                          <p:spTgt spid="13"/>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63" presetClass="path" presetSubtype="0" fill="hold" grpId="1" nodeType="afterEffect">
                                  <p:stCondLst>
                                    <p:cond delay="0"/>
                                  </p:stCondLst>
                                  <p:childTnLst>
                                    <p:animMotion origin="layout" path="M 5E-6 -1.11111E-6 L 0.1724 0.00602 " pathEditMode="relative" rAng="0" ptsTypes="AA">
                                      <p:cBhvr>
                                        <p:cTn id="15" dur="2000" fill="hold"/>
                                        <p:tgtEl>
                                          <p:spTgt spid="39"/>
                                        </p:tgtEl>
                                        <p:attrNameLst>
                                          <p:attrName>ppt_x</p:attrName>
                                          <p:attrName>ppt_y</p:attrName>
                                        </p:attrNameLst>
                                      </p:cBhvr>
                                      <p:rCtr x="8620" y="301"/>
                                    </p:animMotion>
                                  </p:childTnLst>
                                </p:cTn>
                              </p:par>
                              <p:par>
                                <p:cTn id="16" presetID="22" presetClass="entr" presetSubtype="8"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2000"/>
                                        <p:tgtEl>
                                          <p:spTgt spid="41"/>
                                        </p:tgtEl>
                                      </p:cBhvr>
                                    </p:animEffect>
                                  </p:childTnLst>
                                </p:cTn>
                              </p:par>
                              <p:par>
                                <p:cTn id="19" presetID="64" presetClass="path" presetSubtype="0" fill="hold" grpId="1" nodeType="withEffect">
                                  <p:stCondLst>
                                    <p:cond delay="0"/>
                                  </p:stCondLst>
                                  <p:childTnLst>
                                    <p:animMotion origin="layout" path="M 0.20144 -0.00301 L 0.20443 -0.46574 " pathEditMode="relative" rAng="0" ptsTypes="AA">
                                      <p:cBhvr>
                                        <p:cTn id="20" dur="2000" fill="hold"/>
                                        <p:tgtEl>
                                          <p:spTgt spid="3"/>
                                        </p:tgtEl>
                                        <p:attrNameLst>
                                          <p:attrName>ppt_x</p:attrName>
                                          <p:attrName>ppt_y</p:attrName>
                                        </p:attrNameLst>
                                      </p:cBhvr>
                                      <p:rCtr x="143" y="-23148"/>
                                    </p:animMotion>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2000"/>
                                        <p:tgtEl>
                                          <p:spTgt spid="43"/>
                                        </p:tgtEl>
                                      </p:cBhvr>
                                    </p:animEffect>
                                  </p:childTnLst>
                                </p:cTn>
                              </p:par>
                            </p:childTnLst>
                          </p:cTn>
                        </p:par>
                        <p:par>
                          <p:cTn id="24" fill="hold">
                            <p:stCondLst>
                              <p:cond delay="3000"/>
                            </p:stCondLst>
                            <p:childTnLst>
                              <p:par>
                                <p:cTn id="25" presetID="10" presetClass="exit" presetSubtype="0" fill="hold" grpId="3" nodeType="after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2000"/>
                                        <p:tgtEl>
                                          <p:spTgt spid="10"/>
                                        </p:tgtEl>
                                      </p:cBhvr>
                                    </p:animEffect>
                                  </p:childTnLst>
                                </p:cTn>
                              </p:par>
                              <p:par>
                                <p:cTn id="35" presetID="63" presetClass="path" presetSubtype="0" fill="hold" grpId="2" nodeType="withEffect">
                                  <p:stCondLst>
                                    <p:cond delay="0"/>
                                  </p:stCondLst>
                                  <p:childTnLst>
                                    <p:animMotion origin="layout" path="M 0.20442 -0.46574 L 0.62942 -0.46227 " pathEditMode="relative" rAng="0" ptsTypes="AA">
                                      <p:cBhvr>
                                        <p:cTn id="36" dur="2000" fill="hold"/>
                                        <p:tgtEl>
                                          <p:spTgt spid="3"/>
                                        </p:tgtEl>
                                        <p:attrNameLst>
                                          <p:attrName>ppt_x</p:attrName>
                                          <p:attrName>ppt_y</p:attrName>
                                        </p:attrNameLst>
                                      </p:cBhvr>
                                      <p:rCtr x="21250" y="162"/>
                                    </p:animMotion>
                                  </p:childTnLst>
                                </p:cTn>
                              </p:par>
                            </p:childTnLst>
                          </p:cTn>
                        </p:par>
                        <p:par>
                          <p:cTn id="37" fill="hold">
                            <p:stCondLst>
                              <p:cond delay="5500"/>
                            </p:stCondLst>
                            <p:childTnLst>
                              <p:par>
                                <p:cTn id="38" presetID="1" presetClass="exit" presetSubtype="0" fill="hold" grpId="2" nodeType="afterEffect">
                                  <p:stCondLst>
                                    <p:cond delay="0"/>
                                  </p:stCondLst>
                                  <p:childTnLst>
                                    <p:set>
                                      <p:cBhvr>
                                        <p:cTn id="39" dur="1" fill="hold">
                                          <p:stCondLst>
                                            <p:cond delay="0"/>
                                          </p:stCondLst>
                                        </p:cTn>
                                        <p:tgtEl>
                                          <p:spTgt spid="39"/>
                                        </p:tgtEl>
                                        <p:attrNameLst>
                                          <p:attrName>style.visibility</p:attrName>
                                        </p:attrNameLst>
                                      </p:cBhvr>
                                      <p:to>
                                        <p:strVal val="hidden"/>
                                      </p:to>
                                    </p:set>
                                  </p:childTnLst>
                                </p:cTn>
                              </p:par>
                            </p:childTnLst>
                          </p:cTn>
                        </p:par>
                        <p:par>
                          <p:cTn id="40" fill="hold">
                            <p:stCondLst>
                              <p:cond delay="5500"/>
                            </p:stCondLst>
                            <p:childTnLst>
                              <p:par>
                                <p:cTn id="41" presetID="63" presetClass="path" presetSubtype="0" fill="hold" grpId="3" nodeType="afterEffect">
                                  <p:stCondLst>
                                    <p:cond delay="0"/>
                                  </p:stCondLst>
                                  <p:childTnLst>
                                    <p:animMotion origin="layout" path="M 0.63242 -0.45648 L 0.72761 -0.4618 " pathEditMode="relative" rAng="0" ptsTypes="AA">
                                      <p:cBhvr>
                                        <p:cTn id="42" dur="1000" fill="hold"/>
                                        <p:tgtEl>
                                          <p:spTgt spid="3"/>
                                        </p:tgtEl>
                                        <p:attrNameLst>
                                          <p:attrName>ppt_x</p:attrName>
                                          <p:attrName>ppt_y</p:attrName>
                                        </p:attrNameLst>
                                      </p:cBhvr>
                                      <p:rCtr x="4753" y="-278"/>
                                    </p:animMotion>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2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1000"/>
                                        <p:tgtEl>
                                          <p:spTgt spid="20"/>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64" presetClass="path" presetSubtype="0" fill="hold" grpId="1" nodeType="withEffect">
                                  <p:stCondLst>
                                    <p:cond delay="0"/>
                                  </p:stCondLst>
                                  <p:childTnLst>
                                    <p:animMotion origin="layout" path="M 5E-6 -3.7037E-6 L 0.00248 -0.17245 " pathEditMode="relative" rAng="0" ptsTypes="AA">
                                      <p:cBhvr>
                                        <p:cTn id="55" dur="1000" fill="hold"/>
                                        <p:tgtEl>
                                          <p:spTgt spid="22"/>
                                        </p:tgtEl>
                                        <p:attrNameLst>
                                          <p:attrName>ppt_x</p:attrName>
                                          <p:attrName>ppt_y</p:attrName>
                                        </p:attrNameLst>
                                      </p:cBhvr>
                                      <p:rCtr x="117" y="-8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22" grpId="0" animBg="1"/>
      <p:bldP spid="22" grpId="1" animBg="1"/>
      <p:bldP spid="39" grpId="0" animBg="1"/>
      <p:bldP spid="39" grpId="1" animBg="1"/>
      <p:bldP spid="39" grpId="2" animBg="1"/>
      <p:bldP spid="39"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AFB6B584-8B91-40CA-A4E0-F70A0FF53DD3}"/>
              </a:ext>
            </a:extLst>
          </p:cNvPr>
          <p:cNvCxnSpPr>
            <a:cxnSpLocks/>
          </p:cNvCxnSpPr>
          <p:nvPr/>
        </p:nvCxnSpPr>
        <p:spPr>
          <a:xfrm flipH="1" flipV="1">
            <a:off x="3772485" y="2064328"/>
            <a:ext cx="34025" cy="3228678"/>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8" name="Picture 4" descr="A classic cartoon style black round bomb lit Vector Image">
            <a:extLst>
              <a:ext uri="{FF2B5EF4-FFF2-40B4-BE49-F238E27FC236}">
                <a16:creationId xmlns:a16="http://schemas.microsoft.com/office/drawing/2014/main" id="{D841ECE2-FF27-4D62-893B-CDF91F589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5873492" y="4918209"/>
            <a:ext cx="945814" cy="9255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94517C3-A43D-4223-84E9-5C35EFEDCF8F}"/>
              </a:ext>
            </a:extLst>
          </p:cNvPr>
          <p:cNvSpPr/>
          <p:nvPr/>
        </p:nvSpPr>
        <p:spPr>
          <a:xfrm rot="2879008">
            <a:off x="3788910" y="867794"/>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59EE991-B1EA-4E43-9D2F-9416214155C8}"/>
              </a:ext>
            </a:extLst>
          </p:cNvPr>
          <p:cNvSpPr/>
          <p:nvPr/>
        </p:nvSpPr>
        <p:spPr>
          <a:xfrm rot="2879008">
            <a:off x="9157497" y="4187935"/>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2AEAA53F-60A7-4FF6-BBA0-DF746FA18642}"/>
              </a:ext>
            </a:extLst>
          </p:cNvPr>
          <p:cNvCxnSpPr>
            <a:cxnSpLocks/>
          </p:cNvCxnSpPr>
          <p:nvPr/>
        </p:nvCxnSpPr>
        <p:spPr>
          <a:xfrm>
            <a:off x="3807931" y="2064328"/>
            <a:ext cx="5155644" cy="73489"/>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B8B528-DA26-4F86-B0F5-C1350557ED64}"/>
              </a:ext>
            </a:extLst>
          </p:cNvPr>
          <p:cNvCxnSpPr>
            <a:cxnSpLocks/>
          </p:cNvCxnSpPr>
          <p:nvPr/>
        </p:nvCxnSpPr>
        <p:spPr>
          <a:xfrm flipV="1">
            <a:off x="1315593" y="5284976"/>
            <a:ext cx="2421451" cy="40817"/>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471CAB-63C6-41C1-A126-26D393D1FB36}"/>
              </a:ext>
            </a:extLst>
          </p:cNvPr>
          <p:cNvCxnSpPr>
            <a:cxnSpLocks/>
          </p:cNvCxnSpPr>
          <p:nvPr/>
        </p:nvCxnSpPr>
        <p:spPr>
          <a:xfrm>
            <a:off x="8963575" y="2156252"/>
            <a:ext cx="1029389" cy="0"/>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Chord 15">
            <a:extLst>
              <a:ext uri="{FF2B5EF4-FFF2-40B4-BE49-F238E27FC236}">
                <a16:creationId xmlns:a16="http://schemas.microsoft.com/office/drawing/2014/main" id="{BED79F6F-650C-4631-8436-A891A382C23B}"/>
              </a:ext>
            </a:extLst>
          </p:cNvPr>
          <p:cNvSpPr>
            <a:spLocks noChangeAspect="1"/>
          </p:cNvSpPr>
          <p:nvPr/>
        </p:nvSpPr>
        <p:spPr>
          <a:xfrm rot="3664890">
            <a:off x="8302252" y="721084"/>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ord 16">
            <a:extLst>
              <a:ext uri="{FF2B5EF4-FFF2-40B4-BE49-F238E27FC236}">
                <a16:creationId xmlns:a16="http://schemas.microsoft.com/office/drawing/2014/main" id="{1A010077-81F3-42FB-817D-1F20110337E9}"/>
              </a:ext>
            </a:extLst>
          </p:cNvPr>
          <p:cNvSpPr>
            <a:spLocks noChangeAspect="1"/>
          </p:cNvSpPr>
          <p:nvPr/>
        </p:nvSpPr>
        <p:spPr>
          <a:xfrm rot="8992890">
            <a:off x="9011638" y="1544045"/>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44D03C-C46F-40E0-AFDB-AD7510EF78DF}"/>
              </a:ext>
            </a:extLst>
          </p:cNvPr>
          <p:cNvSpPr/>
          <p:nvPr/>
        </p:nvSpPr>
        <p:spPr>
          <a:xfrm rot="2879008">
            <a:off x="3777804" y="4546931"/>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Alternate Process 20">
            <a:extLst>
              <a:ext uri="{FF2B5EF4-FFF2-40B4-BE49-F238E27FC236}">
                <a16:creationId xmlns:a16="http://schemas.microsoft.com/office/drawing/2014/main" id="{37779547-2083-4A30-869E-999FDE4E98FB}"/>
              </a:ext>
            </a:extLst>
          </p:cNvPr>
          <p:cNvSpPr/>
          <p:nvPr/>
        </p:nvSpPr>
        <p:spPr>
          <a:xfrm>
            <a:off x="1036675" y="5043776"/>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649A1FB-41AA-4462-BF02-39EB4EFF02E1}"/>
              </a:ext>
            </a:extLst>
          </p:cNvPr>
          <p:cNvSpPr txBox="1"/>
          <p:nvPr/>
        </p:nvSpPr>
        <p:spPr>
          <a:xfrm>
            <a:off x="1036675" y="5043776"/>
            <a:ext cx="1407944" cy="261610"/>
          </a:xfrm>
          <a:prstGeom prst="rect">
            <a:avLst/>
          </a:prstGeom>
          <a:noFill/>
        </p:spPr>
        <p:txBody>
          <a:bodyPr wrap="square" rtlCol="0">
            <a:spAutoFit/>
          </a:bodyPr>
          <a:lstStyle/>
          <a:p>
            <a:endParaRPr lang="en-GB" sz="1100" b="1" dirty="0"/>
          </a:p>
        </p:txBody>
      </p:sp>
      <p:sp>
        <p:nvSpPr>
          <p:cNvPr id="37" name="Rectangle 36">
            <a:extLst>
              <a:ext uri="{FF2B5EF4-FFF2-40B4-BE49-F238E27FC236}">
                <a16:creationId xmlns:a16="http://schemas.microsoft.com/office/drawing/2014/main" id="{67212CB7-C9EF-41F8-AF46-26CAE3E28F29}"/>
              </a:ext>
            </a:extLst>
          </p:cNvPr>
          <p:cNvSpPr/>
          <p:nvPr/>
        </p:nvSpPr>
        <p:spPr>
          <a:xfrm rot="2879008">
            <a:off x="8957642" y="1405854"/>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0BE70E9F-47E8-4541-BF78-6BEEC79B83DB}"/>
              </a:ext>
            </a:extLst>
          </p:cNvPr>
          <p:cNvSpPr/>
          <p:nvPr/>
        </p:nvSpPr>
        <p:spPr>
          <a:xfrm>
            <a:off x="1137501" y="5124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9573434B-E4AB-4BE7-AB64-B4B7321E8100}"/>
              </a:ext>
            </a:extLst>
          </p:cNvPr>
          <p:cNvCxnSpPr>
            <a:cxnSpLocks/>
          </p:cNvCxnSpPr>
          <p:nvPr/>
        </p:nvCxnSpPr>
        <p:spPr>
          <a:xfrm flipV="1">
            <a:off x="3807931" y="5318522"/>
            <a:ext cx="2155952" cy="7272"/>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7A2A78-B6F7-4192-B0A7-C74411EA1AEA}"/>
              </a:ext>
            </a:extLst>
          </p:cNvPr>
          <p:cNvCxnSpPr>
            <a:cxnSpLocks/>
            <a:endCxn id="16" idx="2"/>
          </p:cNvCxnSpPr>
          <p:nvPr/>
        </p:nvCxnSpPr>
        <p:spPr>
          <a:xfrm flipH="1" flipV="1">
            <a:off x="8953755" y="1091718"/>
            <a:ext cx="9820" cy="1046100"/>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597A467-562C-4E5C-A248-3CA184A46F51}"/>
              </a:ext>
            </a:extLst>
          </p:cNvPr>
          <p:cNvSpPr/>
          <p:nvPr/>
        </p:nvSpPr>
        <p:spPr>
          <a:xfrm>
            <a:off x="8775440" y="1945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F016E2E-1EAE-4EE4-B225-D6C61BF757DB}"/>
              </a:ext>
            </a:extLst>
          </p:cNvPr>
          <p:cNvSpPr txBox="1"/>
          <p:nvPr/>
        </p:nvSpPr>
        <p:spPr>
          <a:xfrm>
            <a:off x="292395" y="233916"/>
            <a:ext cx="9792586" cy="646331"/>
          </a:xfrm>
          <a:prstGeom prst="rect">
            <a:avLst/>
          </a:prstGeom>
          <a:noFill/>
        </p:spPr>
        <p:txBody>
          <a:bodyPr wrap="square" rtlCol="0">
            <a:spAutoFit/>
          </a:bodyPr>
          <a:lstStyle/>
          <a:p>
            <a:r>
              <a:rPr lang="en-GB" dirty="0"/>
              <a:t>Animation of basic bomb tester with bomb, bomb doesn’t explode, photon ends up at same detector as no bomb, giving inconclusive result  </a:t>
            </a:r>
          </a:p>
        </p:txBody>
      </p:sp>
      <p:sp>
        <p:nvSpPr>
          <p:cNvPr id="39" name="Oval 38">
            <a:extLst>
              <a:ext uri="{FF2B5EF4-FFF2-40B4-BE49-F238E27FC236}">
                <a16:creationId xmlns:a16="http://schemas.microsoft.com/office/drawing/2014/main" id="{5AAEAA10-466F-496A-A1FA-F1A974748099}"/>
              </a:ext>
            </a:extLst>
          </p:cNvPr>
          <p:cNvSpPr/>
          <p:nvPr/>
        </p:nvSpPr>
        <p:spPr>
          <a:xfrm>
            <a:off x="3594393" y="5124632"/>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98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70833E-6 -1.11111E-6 L 0.20144 -0.00301 " pathEditMode="relative" rAng="0" ptsTypes="AA">
                                      <p:cBhvr>
                                        <p:cTn id="6" dur="1000" fill="hold"/>
                                        <p:tgtEl>
                                          <p:spTgt spid="3"/>
                                        </p:tgtEl>
                                        <p:attrNameLst>
                                          <p:attrName>ppt_x</p:attrName>
                                          <p:attrName>ppt_y</p:attrName>
                                        </p:attrNameLst>
                                      </p:cBhvr>
                                      <p:rCtr x="10065" y="-162"/>
                                    </p:animMotion>
                                  </p:childTnLst>
                                </p:cTn>
                              </p:par>
                              <p:par>
                                <p:cTn id="7" presetID="2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000"/>
                                        <p:tgtEl>
                                          <p:spTgt spid="13"/>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63" presetClass="path" presetSubtype="0" fill="hold" grpId="1" nodeType="afterEffect">
                                  <p:stCondLst>
                                    <p:cond delay="0"/>
                                  </p:stCondLst>
                                  <p:childTnLst>
                                    <p:animMotion origin="layout" path="M 5E-6 -1.11111E-6 L 0.1724 0.00602 " pathEditMode="relative" rAng="0" ptsTypes="AA">
                                      <p:cBhvr>
                                        <p:cTn id="15" dur="2000" fill="hold"/>
                                        <p:tgtEl>
                                          <p:spTgt spid="39"/>
                                        </p:tgtEl>
                                        <p:attrNameLst>
                                          <p:attrName>ppt_x</p:attrName>
                                          <p:attrName>ppt_y</p:attrName>
                                        </p:attrNameLst>
                                      </p:cBhvr>
                                      <p:rCtr x="8620" y="301"/>
                                    </p:animMotion>
                                  </p:childTnLst>
                                </p:cTn>
                              </p:par>
                              <p:par>
                                <p:cTn id="16" presetID="22" presetClass="entr" presetSubtype="8"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2000"/>
                                        <p:tgtEl>
                                          <p:spTgt spid="41"/>
                                        </p:tgtEl>
                                      </p:cBhvr>
                                    </p:animEffect>
                                  </p:childTnLst>
                                </p:cTn>
                              </p:par>
                              <p:par>
                                <p:cTn id="19" presetID="64" presetClass="path" presetSubtype="0" fill="hold" grpId="1" nodeType="withEffect">
                                  <p:stCondLst>
                                    <p:cond delay="0"/>
                                  </p:stCondLst>
                                  <p:childTnLst>
                                    <p:animMotion origin="layout" path="M 0.20144 -0.00301 L 0.20443 -0.46574 " pathEditMode="relative" rAng="0" ptsTypes="AA">
                                      <p:cBhvr>
                                        <p:cTn id="20" dur="2000" fill="hold"/>
                                        <p:tgtEl>
                                          <p:spTgt spid="3"/>
                                        </p:tgtEl>
                                        <p:attrNameLst>
                                          <p:attrName>ppt_x</p:attrName>
                                          <p:attrName>ppt_y</p:attrName>
                                        </p:attrNameLst>
                                      </p:cBhvr>
                                      <p:rCtr x="143" y="-23148"/>
                                    </p:animMotion>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2000"/>
                                        <p:tgtEl>
                                          <p:spTgt spid="43"/>
                                        </p:tgtEl>
                                      </p:cBhvr>
                                    </p:animEffect>
                                  </p:childTnLst>
                                </p:cTn>
                              </p:par>
                            </p:childTnLst>
                          </p:cTn>
                        </p:par>
                        <p:par>
                          <p:cTn id="24" fill="hold">
                            <p:stCondLst>
                              <p:cond delay="3000"/>
                            </p:stCondLst>
                            <p:childTnLst>
                              <p:par>
                                <p:cTn id="25" presetID="10" presetClass="exit" presetSubtype="0" fill="hold" grpId="3" nodeType="after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2000"/>
                                        <p:tgtEl>
                                          <p:spTgt spid="10"/>
                                        </p:tgtEl>
                                      </p:cBhvr>
                                    </p:animEffect>
                                  </p:childTnLst>
                                </p:cTn>
                              </p:par>
                              <p:par>
                                <p:cTn id="35" presetID="63" presetClass="path" presetSubtype="0" fill="hold" grpId="2" nodeType="withEffect">
                                  <p:stCondLst>
                                    <p:cond delay="0"/>
                                  </p:stCondLst>
                                  <p:childTnLst>
                                    <p:animMotion origin="layout" path="M 0.20442 -0.46574 L 0.62942 -0.46227 " pathEditMode="relative" rAng="0" ptsTypes="AA">
                                      <p:cBhvr>
                                        <p:cTn id="36" dur="2000" fill="hold"/>
                                        <p:tgtEl>
                                          <p:spTgt spid="3"/>
                                        </p:tgtEl>
                                        <p:attrNameLst>
                                          <p:attrName>ppt_x</p:attrName>
                                          <p:attrName>ppt_y</p:attrName>
                                        </p:attrNameLst>
                                      </p:cBhvr>
                                      <p:rCtr x="21250" y="162"/>
                                    </p:animMotion>
                                  </p:childTnLst>
                                </p:cTn>
                              </p:par>
                            </p:childTnLst>
                          </p:cTn>
                        </p:par>
                        <p:par>
                          <p:cTn id="37" fill="hold">
                            <p:stCondLst>
                              <p:cond delay="5500"/>
                            </p:stCondLst>
                            <p:childTnLst>
                              <p:par>
                                <p:cTn id="38" presetID="1" presetClass="exit" presetSubtype="0" fill="hold" grpId="2" nodeType="afterEffect">
                                  <p:stCondLst>
                                    <p:cond delay="0"/>
                                  </p:stCondLst>
                                  <p:childTnLst>
                                    <p:set>
                                      <p:cBhvr>
                                        <p:cTn id="39" dur="1" fill="hold">
                                          <p:stCondLst>
                                            <p:cond delay="0"/>
                                          </p:stCondLst>
                                        </p:cTn>
                                        <p:tgtEl>
                                          <p:spTgt spid="39"/>
                                        </p:tgtEl>
                                        <p:attrNameLst>
                                          <p:attrName>style.visibility</p:attrName>
                                        </p:attrNameLst>
                                      </p:cBhvr>
                                      <p:to>
                                        <p:strVal val="hidden"/>
                                      </p:to>
                                    </p:set>
                                  </p:childTnLst>
                                </p:cTn>
                              </p:par>
                            </p:childTnLst>
                          </p:cTn>
                        </p:par>
                        <p:par>
                          <p:cTn id="40" fill="hold">
                            <p:stCondLst>
                              <p:cond delay="5500"/>
                            </p:stCondLst>
                            <p:childTnLst>
                              <p:par>
                                <p:cTn id="41" presetID="63" presetClass="path" presetSubtype="0" fill="hold" grpId="3" nodeType="afterEffect">
                                  <p:stCondLst>
                                    <p:cond delay="0"/>
                                  </p:stCondLst>
                                  <p:childTnLst>
                                    <p:animMotion origin="layout" path="M 0.63242 -0.45648 L 0.72761 -0.4618 " pathEditMode="relative" rAng="0" ptsTypes="AA">
                                      <p:cBhvr>
                                        <p:cTn id="42" dur="1000" fill="hold"/>
                                        <p:tgtEl>
                                          <p:spTgt spid="3"/>
                                        </p:tgtEl>
                                        <p:attrNameLst>
                                          <p:attrName>ppt_x</p:attrName>
                                          <p:attrName>ppt_y</p:attrName>
                                        </p:attrNameLst>
                                      </p:cBhvr>
                                      <p:rCtr x="4753" y="-278"/>
                                    </p:animMotion>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2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1000"/>
                                        <p:tgtEl>
                                          <p:spTgt spid="20"/>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64" presetClass="path" presetSubtype="0" fill="hold" grpId="1" nodeType="withEffect">
                                  <p:stCondLst>
                                    <p:cond delay="0"/>
                                  </p:stCondLst>
                                  <p:childTnLst>
                                    <p:animMotion origin="layout" path="M 5E-6 -3.7037E-6 L 0.00248 -0.17245 " pathEditMode="relative" rAng="0" ptsTypes="AA">
                                      <p:cBhvr>
                                        <p:cTn id="55" dur="1000" fill="hold"/>
                                        <p:tgtEl>
                                          <p:spTgt spid="22"/>
                                        </p:tgtEl>
                                        <p:attrNameLst>
                                          <p:attrName>ppt_x</p:attrName>
                                          <p:attrName>ppt_y</p:attrName>
                                        </p:attrNameLst>
                                      </p:cBhvr>
                                      <p:rCtr x="117" y="-8634"/>
                                    </p:animMotion>
                                  </p:childTnLst>
                                </p:cTn>
                              </p:par>
                            </p:childTnLst>
                          </p:cTn>
                        </p:par>
                        <p:par>
                          <p:cTn id="56" fill="hold">
                            <p:stCondLst>
                              <p:cond delay="6500"/>
                            </p:stCondLst>
                            <p:childTnLst>
                              <p:par>
                                <p:cTn id="57" presetID="10" presetClass="exit" presetSubtype="0" fill="hold" nodeType="after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26" presetClass="emph" presetSubtype="0" fill="hold" grpId="0" nodeType="withEffect">
                                  <p:stCondLst>
                                    <p:cond delay="0"/>
                                  </p:stCondLst>
                                  <p:childTnLst>
                                    <p:animEffect transition="out" filter="fade">
                                      <p:cBhvr>
                                        <p:cTn id="64" dur="500" tmFilter="0, 0; .2, .5; .8, .5; 1, 0"/>
                                        <p:tgtEl>
                                          <p:spTgt spid="17"/>
                                        </p:tgtEl>
                                      </p:cBhvr>
                                    </p:animEffect>
                                    <p:animScale>
                                      <p:cBhvr>
                                        <p:cTn id="65"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3" grpId="1" animBg="1"/>
      <p:bldP spid="3" grpId="2" animBg="1"/>
      <p:bldP spid="3" grpId="3" animBg="1"/>
      <p:bldP spid="22" grpId="0" animBg="1"/>
      <p:bldP spid="22" grpId="1" animBg="1"/>
      <p:bldP spid="22" grpId="2" animBg="1"/>
      <p:bldP spid="39" grpId="0" animBg="1"/>
      <p:bldP spid="39" grpId="1" animBg="1"/>
      <p:bldP spid="39" grpId="2" animBg="1"/>
      <p:bldP spid="39"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AFB6B584-8B91-40CA-A4E0-F70A0FF53DD3}"/>
              </a:ext>
            </a:extLst>
          </p:cNvPr>
          <p:cNvCxnSpPr>
            <a:cxnSpLocks/>
          </p:cNvCxnSpPr>
          <p:nvPr/>
        </p:nvCxnSpPr>
        <p:spPr>
          <a:xfrm flipH="1" flipV="1">
            <a:off x="3772485" y="2064328"/>
            <a:ext cx="34025" cy="3228678"/>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8" name="Picture 4" descr="A classic cartoon style black round bomb lit Vector Image">
            <a:extLst>
              <a:ext uri="{FF2B5EF4-FFF2-40B4-BE49-F238E27FC236}">
                <a16:creationId xmlns:a16="http://schemas.microsoft.com/office/drawing/2014/main" id="{D841ECE2-FF27-4D62-893B-CDF91F589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5873492" y="4918209"/>
            <a:ext cx="945814" cy="9255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94517C3-A43D-4223-84E9-5C35EFEDCF8F}"/>
              </a:ext>
            </a:extLst>
          </p:cNvPr>
          <p:cNvSpPr/>
          <p:nvPr/>
        </p:nvSpPr>
        <p:spPr>
          <a:xfrm rot="2879008">
            <a:off x="3788910" y="867794"/>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59EE991-B1EA-4E43-9D2F-9416214155C8}"/>
              </a:ext>
            </a:extLst>
          </p:cNvPr>
          <p:cNvSpPr/>
          <p:nvPr/>
        </p:nvSpPr>
        <p:spPr>
          <a:xfrm rot="2879008">
            <a:off x="9157497" y="4187935"/>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2AEAA53F-60A7-4FF6-BBA0-DF746FA18642}"/>
              </a:ext>
            </a:extLst>
          </p:cNvPr>
          <p:cNvCxnSpPr>
            <a:cxnSpLocks/>
          </p:cNvCxnSpPr>
          <p:nvPr/>
        </p:nvCxnSpPr>
        <p:spPr>
          <a:xfrm>
            <a:off x="3807931" y="2064328"/>
            <a:ext cx="5155644" cy="73489"/>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B8B528-DA26-4F86-B0F5-C1350557ED64}"/>
              </a:ext>
            </a:extLst>
          </p:cNvPr>
          <p:cNvCxnSpPr>
            <a:cxnSpLocks/>
          </p:cNvCxnSpPr>
          <p:nvPr/>
        </p:nvCxnSpPr>
        <p:spPr>
          <a:xfrm flipV="1">
            <a:off x="1315593" y="5284976"/>
            <a:ext cx="2421451" cy="40817"/>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471CAB-63C6-41C1-A126-26D393D1FB36}"/>
              </a:ext>
            </a:extLst>
          </p:cNvPr>
          <p:cNvCxnSpPr>
            <a:cxnSpLocks/>
          </p:cNvCxnSpPr>
          <p:nvPr/>
        </p:nvCxnSpPr>
        <p:spPr>
          <a:xfrm>
            <a:off x="8963575" y="2156252"/>
            <a:ext cx="1029389" cy="0"/>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Chord 15">
            <a:extLst>
              <a:ext uri="{FF2B5EF4-FFF2-40B4-BE49-F238E27FC236}">
                <a16:creationId xmlns:a16="http://schemas.microsoft.com/office/drawing/2014/main" id="{BED79F6F-650C-4631-8436-A891A382C23B}"/>
              </a:ext>
            </a:extLst>
          </p:cNvPr>
          <p:cNvSpPr>
            <a:spLocks noChangeAspect="1"/>
          </p:cNvSpPr>
          <p:nvPr/>
        </p:nvSpPr>
        <p:spPr>
          <a:xfrm rot="3664890">
            <a:off x="8302252" y="721084"/>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ord 16">
            <a:extLst>
              <a:ext uri="{FF2B5EF4-FFF2-40B4-BE49-F238E27FC236}">
                <a16:creationId xmlns:a16="http://schemas.microsoft.com/office/drawing/2014/main" id="{1A010077-81F3-42FB-817D-1F20110337E9}"/>
              </a:ext>
            </a:extLst>
          </p:cNvPr>
          <p:cNvSpPr>
            <a:spLocks noChangeAspect="1"/>
          </p:cNvSpPr>
          <p:nvPr/>
        </p:nvSpPr>
        <p:spPr>
          <a:xfrm rot="8992890">
            <a:off x="9011638" y="1544045"/>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44D03C-C46F-40E0-AFDB-AD7510EF78DF}"/>
              </a:ext>
            </a:extLst>
          </p:cNvPr>
          <p:cNvSpPr/>
          <p:nvPr/>
        </p:nvSpPr>
        <p:spPr>
          <a:xfrm rot="2879008">
            <a:off x="3777804" y="4546931"/>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Alternate Process 20">
            <a:extLst>
              <a:ext uri="{FF2B5EF4-FFF2-40B4-BE49-F238E27FC236}">
                <a16:creationId xmlns:a16="http://schemas.microsoft.com/office/drawing/2014/main" id="{37779547-2083-4A30-869E-999FDE4E98FB}"/>
              </a:ext>
            </a:extLst>
          </p:cNvPr>
          <p:cNvSpPr/>
          <p:nvPr/>
        </p:nvSpPr>
        <p:spPr>
          <a:xfrm>
            <a:off x="1036675" y="5043776"/>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649A1FB-41AA-4462-BF02-39EB4EFF02E1}"/>
              </a:ext>
            </a:extLst>
          </p:cNvPr>
          <p:cNvSpPr txBox="1"/>
          <p:nvPr/>
        </p:nvSpPr>
        <p:spPr>
          <a:xfrm>
            <a:off x="1036675" y="5043776"/>
            <a:ext cx="1407944" cy="261610"/>
          </a:xfrm>
          <a:prstGeom prst="rect">
            <a:avLst/>
          </a:prstGeom>
          <a:noFill/>
        </p:spPr>
        <p:txBody>
          <a:bodyPr wrap="square" rtlCol="0">
            <a:spAutoFit/>
          </a:bodyPr>
          <a:lstStyle/>
          <a:p>
            <a:endParaRPr lang="en-GB" sz="1100" b="1" dirty="0"/>
          </a:p>
        </p:txBody>
      </p:sp>
      <p:sp>
        <p:nvSpPr>
          <p:cNvPr id="37" name="Rectangle 36">
            <a:extLst>
              <a:ext uri="{FF2B5EF4-FFF2-40B4-BE49-F238E27FC236}">
                <a16:creationId xmlns:a16="http://schemas.microsoft.com/office/drawing/2014/main" id="{67212CB7-C9EF-41F8-AF46-26CAE3E28F29}"/>
              </a:ext>
            </a:extLst>
          </p:cNvPr>
          <p:cNvSpPr/>
          <p:nvPr/>
        </p:nvSpPr>
        <p:spPr>
          <a:xfrm rot="2879008">
            <a:off x="8957642" y="1405854"/>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0BE70E9F-47E8-4541-BF78-6BEEC79B83DB}"/>
              </a:ext>
            </a:extLst>
          </p:cNvPr>
          <p:cNvSpPr/>
          <p:nvPr/>
        </p:nvSpPr>
        <p:spPr>
          <a:xfrm>
            <a:off x="1137501" y="5124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9573434B-E4AB-4BE7-AB64-B4B7321E8100}"/>
              </a:ext>
            </a:extLst>
          </p:cNvPr>
          <p:cNvCxnSpPr>
            <a:cxnSpLocks/>
          </p:cNvCxnSpPr>
          <p:nvPr/>
        </p:nvCxnSpPr>
        <p:spPr>
          <a:xfrm flipV="1">
            <a:off x="3807931" y="5318522"/>
            <a:ext cx="2155952" cy="7272"/>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7A2A78-B6F7-4192-B0A7-C74411EA1AEA}"/>
              </a:ext>
            </a:extLst>
          </p:cNvPr>
          <p:cNvCxnSpPr>
            <a:cxnSpLocks/>
            <a:endCxn id="16" idx="2"/>
          </p:cNvCxnSpPr>
          <p:nvPr/>
        </p:nvCxnSpPr>
        <p:spPr>
          <a:xfrm flipH="1" flipV="1">
            <a:off x="8953755" y="1091718"/>
            <a:ext cx="9820" cy="1046100"/>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597A467-562C-4E5C-A248-3CA184A46F51}"/>
              </a:ext>
            </a:extLst>
          </p:cNvPr>
          <p:cNvSpPr/>
          <p:nvPr/>
        </p:nvSpPr>
        <p:spPr>
          <a:xfrm>
            <a:off x="8775440" y="1945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54C362A-C375-4C42-A0DB-671E0830CB00}"/>
              </a:ext>
            </a:extLst>
          </p:cNvPr>
          <p:cNvSpPr txBox="1"/>
          <p:nvPr/>
        </p:nvSpPr>
        <p:spPr>
          <a:xfrm>
            <a:off x="292395" y="232895"/>
            <a:ext cx="9792586" cy="646331"/>
          </a:xfrm>
          <a:prstGeom prst="rect">
            <a:avLst/>
          </a:prstGeom>
          <a:noFill/>
        </p:spPr>
        <p:txBody>
          <a:bodyPr wrap="square" rtlCol="0">
            <a:spAutoFit/>
          </a:bodyPr>
          <a:lstStyle/>
          <a:p>
            <a:r>
              <a:rPr lang="en-GB" dirty="0"/>
              <a:t>Animation of basic bomb tester with bomb, bomb doesn’t explode, photon ends up at detector that never goes off with no bomb, which tells us for sure that there is bomb</a:t>
            </a:r>
          </a:p>
        </p:txBody>
      </p:sp>
      <p:sp>
        <p:nvSpPr>
          <p:cNvPr id="39" name="Oval 38">
            <a:extLst>
              <a:ext uri="{FF2B5EF4-FFF2-40B4-BE49-F238E27FC236}">
                <a16:creationId xmlns:a16="http://schemas.microsoft.com/office/drawing/2014/main" id="{5AAEAA10-466F-496A-A1FA-F1A974748099}"/>
              </a:ext>
            </a:extLst>
          </p:cNvPr>
          <p:cNvSpPr/>
          <p:nvPr/>
        </p:nvSpPr>
        <p:spPr>
          <a:xfrm>
            <a:off x="3594392" y="5124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602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70833E-6 -1.11111E-6 L 0.20144 -0.00301 " pathEditMode="relative" rAng="0" ptsTypes="AA">
                                      <p:cBhvr>
                                        <p:cTn id="6" dur="1000" fill="hold"/>
                                        <p:tgtEl>
                                          <p:spTgt spid="3"/>
                                        </p:tgtEl>
                                        <p:attrNameLst>
                                          <p:attrName>ppt_x</p:attrName>
                                          <p:attrName>ppt_y</p:attrName>
                                        </p:attrNameLst>
                                      </p:cBhvr>
                                      <p:rCtr x="10065" y="-162"/>
                                    </p:animMotion>
                                  </p:childTnLst>
                                </p:cTn>
                              </p:par>
                              <p:par>
                                <p:cTn id="7" presetID="2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000"/>
                                        <p:tgtEl>
                                          <p:spTgt spid="13"/>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63" presetClass="path" presetSubtype="0" fill="hold" grpId="1" nodeType="afterEffect">
                                  <p:stCondLst>
                                    <p:cond delay="0"/>
                                  </p:stCondLst>
                                  <p:childTnLst>
                                    <p:animMotion origin="layout" path="M 5E-6 -1.11111E-6 L 0.1724 0.00602 " pathEditMode="relative" rAng="0" ptsTypes="AA">
                                      <p:cBhvr>
                                        <p:cTn id="15" dur="2000" fill="hold"/>
                                        <p:tgtEl>
                                          <p:spTgt spid="39"/>
                                        </p:tgtEl>
                                        <p:attrNameLst>
                                          <p:attrName>ppt_x</p:attrName>
                                          <p:attrName>ppt_y</p:attrName>
                                        </p:attrNameLst>
                                      </p:cBhvr>
                                      <p:rCtr x="8620" y="301"/>
                                    </p:animMotion>
                                  </p:childTnLst>
                                </p:cTn>
                              </p:par>
                              <p:par>
                                <p:cTn id="16" presetID="22" presetClass="entr" presetSubtype="8"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2000"/>
                                        <p:tgtEl>
                                          <p:spTgt spid="41"/>
                                        </p:tgtEl>
                                      </p:cBhvr>
                                    </p:animEffect>
                                  </p:childTnLst>
                                </p:cTn>
                              </p:par>
                              <p:par>
                                <p:cTn id="19" presetID="64" presetClass="path" presetSubtype="0" fill="hold" grpId="1" nodeType="withEffect">
                                  <p:stCondLst>
                                    <p:cond delay="0"/>
                                  </p:stCondLst>
                                  <p:childTnLst>
                                    <p:animMotion origin="layout" path="M 0.20144 -0.00301 L 0.20443 -0.46574 " pathEditMode="relative" rAng="0" ptsTypes="AA">
                                      <p:cBhvr>
                                        <p:cTn id="20" dur="2000" fill="hold"/>
                                        <p:tgtEl>
                                          <p:spTgt spid="3"/>
                                        </p:tgtEl>
                                        <p:attrNameLst>
                                          <p:attrName>ppt_x</p:attrName>
                                          <p:attrName>ppt_y</p:attrName>
                                        </p:attrNameLst>
                                      </p:cBhvr>
                                      <p:rCtr x="143" y="-23148"/>
                                    </p:animMotion>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2000"/>
                                        <p:tgtEl>
                                          <p:spTgt spid="43"/>
                                        </p:tgtEl>
                                      </p:cBhvr>
                                    </p:animEffect>
                                  </p:childTnLst>
                                </p:cTn>
                              </p:par>
                            </p:childTnLst>
                          </p:cTn>
                        </p:par>
                        <p:par>
                          <p:cTn id="24" fill="hold">
                            <p:stCondLst>
                              <p:cond delay="3000"/>
                            </p:stCondLst>
                            <p:childTnLst>
                              <p:par>
                                <p:cTn id="25" presetID="10" presetClass="exit" presetSubtype="0" fill="hold" grpId="3" nodeType="after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2000"/>
                                        <p:tgtEl>
                                          <p:spTgt spid="10"/>
                                        </p:tgtEl>
                                      </p:cBhvr>
                                    </p:animEffect>
                                  </p:childTnLst>
                                </p:cTn>
                              </p:par>
                              <p:par>
                                <p:cTn id="35" presetID="63" presetClass="path" presetSubtype="0" fill="hold" grpId="2" nodeType="withEffect">
                                  <p:stCondLst>
                                    <p:cond delay="0"/>
                                  </p:stCondLst>
                                  <p:childTnLst>
                                    <p:animMotion origin="layout" path="M 0.20442 -0.46574 L 0.62942 -0.46227 " pathEditMode="relative" rAng="0" ptsTypes="AA">
                                      <p:cBhvr>
                                        <p:cTn id="36" dur="2000" fill="hold"/>
                                        <p:tgtEl>
                                          <p:spTgt spid="3"/>
                                        </p:tgtEl>
                                        <p:attrNameLst>
                                          <p:attrName>ppt_x</p:attrName>
                                          <p:attrName>ppt_y</p:attrName>
                                        </p:attrNameLst>
                                      </p:cBhvr>
                                      <p:rCtr x="21250" y="162"/>
                                    </p:animMotion>
                                  </p:childTnLst>
                                </p:cTn>
                              </p:par>
                            </p:childTnLst>
                          </p:cTn>
                        </p:par>
                        <p:par>
                          <p:cTn id="37" fill="hold">
                            <p:stCondLst>
                              <p:cond delay="5500"/>
                            </p:stCondLst>
                            <p:childTnLst>
                              <p:par>
                                <p:cTn id="38" presetID="1" presetClass="exit" presetSubtype="0" fill="hold" grpId="2" nodeType="afterEffect">
                                  <p:stCondLst>
                                    <p:cond delay="0"/>
                                  </p:stCondLst>
                                  <p:childTnLst>
                                    <p:set>
                                      <p:cBhvr>
                                        <p:cTn id="39" dur="1" fill="hold">
                                          <p:stCondLst>
                                            <p:cond delay="0"/>
                                          </p:stCondLst>
                                        </p:cTn>
                                        <p:tgtEl>
                                          <p:spTgt spid="39"/>
                                        </p:tgtEl>
                                        <p:attrNameLst>
                                          <p:attrName>style.visibility</p:attrName>
                                        </p:attrNameLst>
                                      </p:cBhvr>
                                      <p:to>
                                        <p:strVal val="hidden"/>
                                      </p:to>
                                    </p:set>
                                  </p:childTnLst>
                                </p:cTn>
                              </p:par>
                            </p:childTnLst>
                          </p:cTn>
                        </p:par>
                        <p:par>
                          <p:cTn id="40" fill="hold">
                            <p:stCondLst>
                              <p:cond delay="5500"/>
                            </p:stCondLst>
                            <p:childTnLst>
                              <p:par>
                                <p:cTn id="41" presetID="63" presetClass="path" presetSubtype="0" fill="hold" grpId="3" nodeType="afterEffect">
                                  <p:stCondLst>
                                    <p:cond delay="0"/>
                                  </p:stCondLst>
                                  <p:childTnLst>
                                    <p:animMotion origin="layout" path="M 0.63242 -0.45648 L 0.72761 -0.4618 " pathEditMode="relative" rAng="0" ptsTypes="AA">
                                      <p:cBhvr>
                                        <p:cTn id="42" dur="1000" fill="hold"/>
                                        <p:tgtEl>
                                          <p:spTgt spid="3"/>
                                        </p:tgtEl>
                                        <p:attrNameLst>
                                          <p:attrName>ppt_x</p:attrName>
                                          <p:attrName>ppt_y</p:attrName>
                                        </p:attrNameLst>
                                      </p:cBhvr>
                                      <p:rCtr x="4753" y="-278"/>
                                    </p:animMotion>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2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1000"/>
                                        <p:tgtEl>
                                          <p:spTgt spid="20"/>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64" presetClass="path" presetSubtype="0" fill="hold" grpId="1" nodeType="withEffect">
                                  <p:stCondLst>
                                    <p:cond delay="0"/>
                                  </p:stCondLst>
                                  <p:childTnLst>
                                    <p:animMotion origin="layout" path="M 5E-6 -3.7037E-6 L 0.00248 -0.17245 " pathEditMode="relative" rAng="0" ptsTypes="AA">
                                      <p:cBhvr>
                                        <p:cTn id="55" dur="1000" fill="hold"/>
                                        <p:tgtEl>
                                          <p:spTgt spid="22"/>
                                        </p:tgtEl>
                                        <p:attrNameLst>
                                          <p:attrName>ppt_x</p:attrName>
                                          <p:attrName>ppt_y</p:attrName>
                                        </p:attrNameLst>
                                      </p:cBhvr>
                                      <p:rCtr x="117" y="-8634"/>
                                    </p:animMotion>
                                  </p:childTnLst>
                                </p:cTn>
                              </p:par>
                            </p:childTnLst>
                          </p:cTn>
                        </p:par>
                        <p:par>
                          <p:cTn id="56" fill="hold">
                            <p:stCondLst>
                              <p:cond delay="6500"/>
                            </p:stCondLst>
                            <p:childTnLst>
                              <p:par>
                                <p:cTn id="57" presetID="10" presetClass="exit" presetSubtype="0" fill="hold" grpId="4" nodeType="after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26" presetClass="emph" presetSubtype="0" fill="hold" grpId="0" nodeType="withEffect">
                                  <p:stCondLst>
                                    <p:cond delay="0"/>
                                  </p:stCondLst>
                                  <p:childTnLst>
                                    <p:animEffect transition="out" filter="fade">
                                      <p:cBhvr>
                                        <p:cTn id="64" dur="500" tmFilter="0, 0; .2, .5; .8, .5; 1, 0"/>
                                        <p:tgtEl>
                                          <p:spTgt spid="16"/>
                                        </p:tgtEl>
                                      </p:cBhvr>
                                    </p:animEffect>
                                    <p:animScale>
                                      <p:cBhvr>
                                        <p:cTn id="65"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3" grpId="1" animBg="1"/>
      <p:bldP spid="3" grpId="2" animBg="1"/>
      <p:bldP spid="3" grpId="3" animBg="1"/>
      <p:bldP spid="3" grpId="4" animBg="1"/>
      <p:bldP spid="22" grpId="0" animBg="1"/>
      <p:bldP spid="22" grpId="1" animBg="1"/>
      <p:bldP spid="39" grpId="0" animBg="1"/>
      <p:bldP spid="39" grpId="1" animBg="1"/>
      <p:bldP spid="39" grpId="2" animBg="1"/>
      <p:bldP spid="39"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223F-A3CC-EF51-2E5A-2901632D1D47}"/>
              </a:ext>
            </a:extLst>
          </p:cNvPr>
          <p:cNvSpPr>
            <a:spLocks noGrp="1"/>
          </p:cNvSpPr>
          <p:nvPr>
            <p:ph type="title"/>
          </p:nvPr>
        </p:nvSpPr>
        <p:spPr/>
        <p:txBody>
          <a:bodyPr/>
          <a:lstStyle/>
          <a:p>
            <a:r>
              <a:rPr lang="en-US" dirty="0"/>
              <a:t>Quantum bomb tester</a:t>
            </a:r>
          </a:p>
        </p:txBody>
      </p:sp>
      <p:grpSp>
        <p:nvGrpSpPr>
          <p:cNvPr id="32" name="Group 31">
            <a:extLst>
              <a:ext uri="{FF2B5EF4-FFF2-40B4-BE49-F238E27FC236}">
                <a16:creationId xmlns:a16="http://schemas.microsoft.com/office/drawing/2014/main" id="{A9D14391-C598-81A5-D48B-A8D8AA8C4E22}"/>
              </a:ext>
            </a:extLst>
          </p:cNvPr>
          <p:cNvGrpSpPr>
            <a:grpSpLocks noChangeAspect="1"/>
          </p:cNvGrpSpPr>
          <p:nvPr/>
        </p:nvGrpSpPr>
        <p:grpSpPr>
          <a:xfrm>
            <a:off x="2163371" y="1193266"/>
            <a:ext cx="8645849" cy="5134834"/>
            <a:chOff x="3798988" y="1935263"/>
            <a:chExt cx="4827525" cy="2867103"/>
          </a:xfrm>
        </p:grpSpPr>
        <p:cxnSp>
          <p:nvCxnSpPr>
            <p:cNvPr id="6" name="Straight Arrow Connector 5">
              <a:extLst>
                <a:ext uri="{FF2B5EF4-FFF2-40B4-BE49-F238E27FC236}">
                  <a16:creationId xmlns:a16="http://schemas.microsoft.com/office/drawing/2014/main" id="{F57000CC-7567-1EC2-5CCA-F1AC5E002967}"/>
                </a:ext>
              </a:extLst>
            </p:cNvPr>
            <p:cNvCxnSpPr>
              <a:cxnSpLocks/>
            </p:cNvCxnSpPr>
            <p:nvPr/>
          </p:nvCxnSpPr>
          <p:spPr>
            <a:xfrm>
              <a:off x="4996638" y="4300835"/>
              <a:ext cx="221851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5F80F75-EDAB-8EB6-A0E6-080E3580462D}"/>
                </a:ext>
              </a:extLst>
            </p:cNvPr>
            <p:cNvSpPr/>
            <p:nvPr/>
          </p:nvSpPr>
          <p:spPr>
            <a:xfrm>
              <a:off x="5776214" y="3970076"/>
              <a:ext cx="698795" cy="710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sp>
          <p:nvSpPr>
            <p:cNvPr id="8" name="Rectangle 7">
              <a:extLst>
                <a:ext uri="{FF2B5EF4-FFF2-40B4-BE49-F238E27FC236}">
                  <a16:creationId xmlns:a16="http://schemas.microsoft.com/office/drawing/2014/main" id="{633A6410-C356-E50C-AA14-1FAF93BEE72E}"/>
                </a:ext>
              </a:extLst>
            </p:cNvPr>
            <p:cNvSpPr/>
            <p:nvPr/>
          </p:nvSpPr>
          <p:spPr>
            <a:xfrm rot="2879008">
              <a:off x="4944719" y="2280298"/>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p>
          </p:txBody>
        </p:sp>
        <p:sp>
          <p:nvSpPr>
            <p:cNvPr id="9" name="Rectangle 8">
              <a:extLst>
                <a:ext uri="{FF2B5EF4-FFF2-40B4-BE49-F238E27FC236}">
                  <a16:creationId xmlns:a16="http://schemas.microsoft.com/office/drawing/2014/main" id="{BF3A5F74-6CF0-A041-6DB0-A8E2329A6195}"/>
                </a:ext>
              </a:extLst>
            </p:cNvPr>
            <p:cNvSpPr/>
            <p:nvPr/>
          </p:nvSpPr>
          <p:spPr>
            <a:xfrm rot="2879008">
              <a:off x="7245602" y="3838368"/>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cxnSp>
          <p:nvCxnSpPr>
            <p:cNvPr id="10" name="Straight Arrow Connector 9">
              <a:extLst>
                <a:ext uri="{FF2B5EF4-FFF2-40B4-BE49-F238E27FC236}">
                  <a16:creationId xmlns:a16="http://schemas.microsoft.com/office/drawing/2014/main" id="{8F7F56A8-609C-2F08-D857-A391962199FC}"/>
                </a:ext>
              </a:extLst>
            </p:cNvPr>
            <p:cNvCxnSpPr>
              <a:cxnSpLocks/>
              <a:stCxn id="8" idx="3"/>
            </p:cNvCxnSpPr>
            <p:nvPr/>
          </p:nvCxnSpPr>
          <p:spPr>
            <a:xfrm flipV="1">
              <a:off x="4982879" y="2738448"/>
              <a:ext cx="2079875" cy="8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2B22EC-B71B-0FD9-1A65-58F8E8FE35EB}"/>
                </a:ext>
              </a:extLst>
            </p:cNvPr>
            <p:cNvCxnSpPr>
              <a:cxnSpLocks/>
            </p:cNvCxnSpPr>
            <p:nvPr/>
          </p:nvCxnSpPr>
          <p:spPr>
            <a:xfrm flipV="1">
              <a:off x="4940403" y="2787691"/>
              <a:ext cx="0" cy="1514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4CCB978-50AE-FD3F-A336-0357A9AAFDE4}"/>
                </a:ext>
              </a:extLst>
            </p:cNvPr>
            <p:cNvCxnSpPr>
              <a:cxnSpLocks/>
              <a:endCxn id="20" idx="3"/>
            </p:cNvCxnSpPr>
            <p:nvPr/>
          </p:nvCxnSpPr>
          <p:spPr>
            <a:xfrm flipV="1">
              <a:off x="7207502" y="2800416"/>
              <a:ext cx="17780" cy="1515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DA72D0-88D3-47FD-A7D6-9ECFF699E463}"/>
                </a:ext>
              </a:extLst>
            </p:cNvPr>
            <p:cNvCxnSpPr>
              <a:cxnSpLocks/>
            </p:cNvCxnSpPr>
            <p:nvPr/>
          </p:nvCxnSpPr>
          <p:spPr>
            <a:xfrm>
              <a:off x="4330338" y="4297067"/>
              <a:ext cx="5952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76188F-48FE-9348-F723-C564DA60D6D1}"/>
                </a:ext>
              </a:extLst>
            </p:cNvPr>
            <p:cNvCxnSpPr>
              <a:cxnSpLocks/>
            </p:cNvCxnSpPr>
            <p:nvPr/>
          </p:nvCxnSpPr>
          <p:spPr>
            <a:xfrm flipV="1">
              <a:off x="7161363" y="2253410"/>
              <a:ext cx="0" cy="412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83B2713-EB6A-57CF-F4A0-FF49A814F52A}"/>
                </a:ext>
              </a:extLst>
            </p:cNvPr>
            <p:cNvCxnSpPr>
              <a:cxnSpLocks/>
            </p:cNvCxnSpPr>
            <p:nvPr/>
          </p:nvCxnSpPr>
          <p:spPr>
            <a:xfrm>
              <a:off x="7263329" y="2781456"/>
              <a:ext cx="4294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Chord 15">
              <a:extLst>
                <a:ext uri="{FF2B5EF4-FFF2-40B4-BE49-F238E27FC236}">
                  <a16:creationId xmlns:a16="http://schemas.microsoft.com/office/drawing/2014/main" id="{EC193476-26F3-AC47-633D-152EBC0035C2}"/>
                </a:ext>
              </a:extLst>
            </p:cNvPr>
            <p:cNvSpPr>
              <a:spLocks noChangeAspect="1"/>
            </p:cNvSpPr>
            <p:nvPr/>
          </p:nvSpPr>
          <p:spPr>
            <a:xfrm rot="3664890">
              <a:off x="6867394" y="2100799"/>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sp>
          <p:nvSpPr>
            <p:cNvPr id="17" name="Chord 16">
              <a:extLst>
                <a:ext uri="{FF2B5EF4-FFF2-40B4-BE49-F238E27FC236}">
                  <a16:creationId xmlns:a16="http://schemas.microsoft.com/office/drawing/2014/main" id="{64A9F02F-13DE-6683-68FE-EC88B40AFDC0}"/>
                </a:ext>
              </a:extLst>
            </p:cNvPr>
            <p:cNvSpPr>
              <a:spLocks noChangeAspect="1"/>
            </p:cNvSpPr>
            <p:nvPr/>
          </p:nvSpPr>
          <p:spPr>
            <a:xfrm rot="8992890">
              <a:off x="7261152" y="2503060"/>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pic>
          <p:nvPicPr>
            <p:cNvPr id="18" name="Graphic 17" descr="Fireworks">
              <a:extLst>
                <a:ext uri="{FF2B5EF4-FFF2-40B4-BE49-F238E27FC236}">
                  <a16:creationId xmlns:a16="http://schemas.microsoft.com/office/drawing/2014/main" id="{D6A1AB08-7266-87D7-8A63-007307E62F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0905" y="4014894"/>
              <a:ext cx="635960" cy="635960"/>
            </a:xfrm>
            <a:prstGeom prst="rect">
              <a:avLst/>
            </a:prstGeom>
          </p:spPr>
        </p:pic>
        <p:sp>
          <p:nvSpPr>
            <p:cNvPr id="19" name="Rectangle 18">
              <a:extLst>
                <a:ext uri="{FF2B5EF4-FFF2-40B4-BE49-F238E27FC236}">
                  <a16:creationId xmlns:a16="http://schemas.microsoft.com/office/drawing/2014/main" id="{7475A5D3-1C24-252C-9D35-ED2C93734018}"/>
                </a:ext>
              </a:extLst>
            </p:cNvPr>
            <p:cNvSpPr/>
            <p:nvPr/>
          </p:nvSpPr>
          <p:spPr>
            <a:xfrm rot="2879008">
              <a:off x="4979195" y="3947814"/>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p>
          </p:txBody>
        </p:sp>
        <p:sp>
          <p:nvSpPr>
            <p:cNvPr id="20" name="Rectangle 19">
              <a:extLst>
                <a:ext uri="{FF2B5EF4-FFF2-40B4-BE49-F238E27FC236}">
                  <a16:creationId xmlns:a16="http://schemas.microsoft.com/office/drawing/2014/main" id="{5BE9EC50-709B-3436-A347-0C957A05C073}"/>
                </a:ext>
              </a:extLst>
            </p:cNvPr>
            <p:cNvSpPr/>
            <p:nvPr/>
          </p:nvSpPr>
          <p:spPr>
            <a:xfrm rot="2879008">
              <a:off x="7123223" y="2414752"/>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sp>
          <p:nvSpPr>
            <p:cNvPr id="21" name="Flowchart: Alternate Process 20">
              <a:extLst>
                <a:ext uri="{FF2B5EF4-FFF2-40B4-BE49-F238E27FC236}">
                  <a16:creationId xmlns:a16="http://schemas.microsoft.com/office/drawing/2014/main" id="{C12A063B-620E-4864-F7F0-E84D94C0B7A1}"/>
                </a:ext>
              </a:extLst>
            </p:cNvPr>
            <p:cNvSpPr/>
            <p:nvPr/>
          </p:nvSpPr>
          <p:spPr>
            <a:xfrm>
              <a:off x="3798988" y="4183877"/>
              <a:ext cx="587412" cy="233916"/>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pic>
          <p:nvPicPr>
            <p:cNvPr id="22" name="Graphic 21" descr="Question mark">
              <a:extLst>
                <a:ext uri="{FF2B5EF4-FFF2-40B4-BE49-F238E27FC236}">
                  <a16:creationId xmlns:a16="http://schemas.microsoft.com/office/drawing/2014/main" id="{139496FB-04B8-48A0-0809-3B37C44D3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8103" y="3858738"/>
              <a:ext cx="457200" cy="457200"/>
            </a:xfrm>
            <a:prstGeom prst="rect">
              <a:avLst/>
            </a:prstGeom>
          </p:spPr>
        </p:pic>
        <p:sp>
          <p:nvSpPr>
            <p:cNvPr id="23" name="TextBox 22">
              <a:extLst>
                <a:ext uri="{FF2B5EF4-FFF2-40B4-BE49-F238E27FC236}">
                  <a16:creationId xmlns:a16="http://schemas.microsoft.com/office/drawing/2014/main" id="{F202A34C-0043-21BB-7401-C58530B08068}"/>
                </a:ext>
              </a:extLst>
            </p:cNvPr>
            <p:cNvSpPr txBox="1"/>
            <p:nvPr/>
          </p:nvSpPr>
          <p:spPr>
            <a:xfrm>
              <a:off x="3798988" y="4183877"/>
              <a:ext cx="587412" cy="257777"/>
            </a:xfrm>
            <a:prstGeom prst="rect">
              <a:avLst/>
            </a:prstGeom>
            <a:noFill/>
          </p:spPr>
          <p:txBody>
            <a:bodyPr wrap="square" rtlCol="0">
              <a:spAutoFit/>
            </a:bodyPr>
            <a:lstStyle/>
            <a:p>
              <a:r>
                <a:rPr lang="en-GB" sz="2400" b="1" dirty="0"/>
                <a:t>Source</a:t>
              </a:r>
            </a:p>
          </p:txBody>
        </p:sp>
        <p:sp>
          <p:nvSpPr>
            <p:cNvPr id="24" name="TextBox 23">
              <a:extLst>
                <a:ext uri="{FF2B5EF4-FFF2-40B4-BE49-F238E27FC236}">
                  <a16:creationId xmlns:a16="http://schemas.microsoft.com/office/drawing/2014/main" id="{5701FD70-14DA-E403-5990-76B264845262}"/>
                </a:ext>
              </a:extLst>
            </p:cNvPr>
            <p:cNvSpPr txBox="1"/>
            <p:nvPr/>
          </p:nvSpPr>
          <p:spPr>
            <a:xfrm>
              <a:off x="4278682" y="2488834"/>
              <a:ext cx="835784" cy="257777"/>
            </a:xfrm>
            <a:prstGeom prst="rect">
              <a:avLst/>
            </a:prstGeom>
            <a:noFill/>
          </p:spPr>
          <p:txBody>
            <a:bodyPr wrap="square" rtlCol="0">
              <a:spAutoFit/>
            </a:bodyPr>
            <a:lstStyle/>
            <a:p>
              <a:r>
                <a:rPr lang="en-GB" sz="2400" b="1" dirty="0"/>
                <a:t>Mirror 1</a:t>
              </a:r>
            </a:p>
          </p:txBody>
        </p:sp>
        <p:sp>
          <p:nvSpPr>
            <p:cNvPr id="25" name="TextBox 24">
              <a:extLst>
                <a:ext uri="{FF2B5EF4-FFF2-40B4-BE49-F238E27FC236}">
                  <a16:creationId xmlns:a16="http://schemas.microsoft.com/office/drawing/2014/main" id="{A5F4F79B-954E-D06F-B111-4174EA611075}"/>
                </a:ext>
              </a:extLst>
            </p:cNvPr>
            <p:cNvSpPr txBox="1"/>
            <p:nvPr/>
          </p:nvSpPr>
          <p:spPr>
            <a:xfrm>
              <a:off x="4974704" y="4338368"/>
              <a:ext cx="955085" cy="463998"/>
            </a:xfrm>
            <a:prstGeom prst="rect">
              <a:avLst/>
            </a:prstGeom>
            <a:noFill/>
          </p:spPr>
          <p:txBody>
            <a:bodyPr wrap="square" rtlCol="0">
              <a:spAutoFit/>
            </a:bodyPr>
            <a:lstStyle/>
            <a:p>
              <a:r>
                <a:rPr lang="en-GB" sz="2400" b="1" dirty="0"/>
                <a:t>Beam-splitter 1</a:t>
              </a:r>
            </a:p>
          </p:txBody>
        </p:sp>
        <p:sp>
          <p:nvSpPr>
            <p:cNvPr id="26" name="TextBox 25">
              <a:extLst>
                <a:ext uri="{FF2B5EF4-FFF2-40B4-BE49-F238E27FC236}">
                  <a16:creationId xmlns:a16="http://schemas.microsoft.com/office/drawing/2014/main" id="{BDE9296E-907E-04F3-F899-21266ABDC1B9}"/>
                </a:ext>
              </a:extLst>
            </p:cNvPr>
            <p:cNvSpPr txBox="1"/>
            <p:nvPr/>
          </p:nvSpPr>
          <p:spPr>
            <a:xfrm>
              <a:off x="6313376" y="2839390"/>
              <a:ext cx="955085" cy="463998"/>
            </a:xfrm>
            <a:prstGeom prst="rect">
              <a:avLst/>
            </a:prstGeom>
            <a:noFill/>
          </p:spPr>
          <p:txBody>
            <a:bodyPr wrap="square" rtlCol="0">
              <a:spAutoFit/>
            </a:bodyPr>
            <a:lstStyle/>
            <a:p>
              <a:r>
                <a:rPr lang="en-GB" sz="2400" b="1" dirty="0"/>
                <a:t>Beam-splitter 2</a:t>
              </a:r>
            </a:p>
          </p:txBody>
        </p:sp>
        <p:sp>
          <p:nvSpPr>
            <p:cNvPr id="27" name="TextBox 26">
              <a:extLst>
                <a:ext uri="{FF2B5EF4-FFF2-40B4-BE49-F238E27FC236}">
                  <a16:creationId xmlns:a16="http://schemas.microsoft.com/office/drawing/2014/main" id="{EAD3D4D3-60FD-173B-716C-46C83FE833FE}"/>
                </a:ext>
              </a:extLst>
            </p:cNvPr>
            <p:cNvSpPr txBox="1"/>
            <p:nvPr/>
          </p:nvSpPr>
          <p:spPr>
            <a:xfrm>
              <a:off x="7193923" y="4271685"/>
              <a:ext cx="867990" cy="257777"/>
            </a:xfrm>
            <a:prstGeom prst="rect">
              <a:avLst/>
            </a:prstGeom>
            <a:noFill/>
          </p:spPr>
          <p:txBody>
            <a:bodyPr wrap="square" rtlCol="0">
              <a:spAutoFit/>
            </a:bodyPr>
            <a:lstStyle/>
            <a:p>
              <a:r>
                <a:rPr lang="en-GB" sz="2400" b="1" dirty="0"/>
                <a:t>Mirror 2</a:t>
              </a:r>
            </a:p>
          </p:txBody>
        </p:sp>
        <p:sp>
          <p:nvSpPr>
            <p:cNvPr id="28" name="TextBox 27">
              <a:extLst>
                <a:ext uri="{FF2B5EF4-FFF2-40B4-BE49-F238E27FC236}">
                  <a16:creationId xmlns:a16="http://schemas.microsoft.com/office/drawing/2014/main" id="{FACAAF55-4178-39C6-D88A-04029F258323}"/>
                </a:ext>
              </a:extLst>
            </p:cNvPr>
            <p:cNvSpPr txBox="1"/>
            <p:nvPr/>
          </p:nvSpPr>
          <p:spPr>
            <a:xfrm>
              <a:off x="7756444" y="2930253"/>
              <a:ext cx="870069" cy="257777"/>
            </a:xfrm>
            <a:prstGeom prst="rect">
              <a:avLst/>
            </a:prstGeom>
            <a:noFill/>
          </p:spPr>
          <p:txBody>
            <a:bodyPr wrap="square" rtlCol="0">
              <a:spAutoFit/>
            </a:bodyPr>
            <a:lstStyle/>
            <a:p>
              <a:r>
                <a:rPr lang="en-GB" sz="2400" b="1" dirty="0"/>
                <a:t>Detector 2 </a:t>
              </a:r>
            </a:p>
          </p:txBody>
        </p:sp>
        <p:sp>
          <p:nvSpPr>
            <p:cNvPr id="29" name="TextBox 28">
              <a:extLst>
                <a:ext uri="{FF2B5EF4-FFF2-40B4-BE49-F238E27FC236}">
                  <a16:creationId xmlns:a16="http://schemas.microsoft.com/office/drawing/2014/main" id="{686A30D8-FEF1-77B3-5EFC-E1DDA0785CAF}"/>
                </a:ext>
              </a:extLst>
            </p:cNvPr>
            <p:cNvSpPr txBox="1"/>
            <p:nvPr/>
          </p:nvSpPr>
          <p:spPr>
            <a:xfrm>
              <a:off x="7263329" y="1935263"/>
              <a:ext cx="870069" cy="257777"/>
            </a:xfrm>
            <a:prstGeom prst="rect">
              <a:avLst/>
            </a:prstGeom>
            <a:noFill/>
          </p:spPr>
          <p:txBody>
            <a:bodyPr wrap="square" rtlCol="0">
              <a:spAutoFit/>
            </a:bodyPr>
            <a:lstStyle/>
            <a:p>
              <a:r>
                <a:rPr lang="en-GB" sz="2400" b="1" dirty="0"/>
                <a:t>Detector 1 </a:t>
              </a:r>
            </a:p>
          </p:txBody>
        </p:sp>
        <p:sp>
          <p:nvSpPr>
            <p:cNvPr id="30" name="TextBox 29">
              <a:extLst>
                <a:ext uri="{FF2B5EF4-FFF2-40B4-BE49-F238E27FC236}">
                  <a16:creationId xmlns:a16="http://schemas.microsoft.com/office/drawing/2014/main" id="{9DE29FF3-34A6-91A0-5A6C-8169F83A75A7}"/>
                </a:ext>
              </a:extLst>
            </p:cNvPr>
            <p:cNvSpPr txBox="1"/>
            <p:nvPr/>
          </p:nvSpPr>
          <p:spPr>
            <a:xfrm>
              <a:off x="5372079" y="3660829"/>
              <a:ext cx="1562997" cy="463998"/>
            </a:xfrm>
            <a:prstGeom prst="rect">
              <a:avLst/>
            </a:prstGeom>
            <a:noFill/>
          </p:spPr>
          <p:txBody>
            <a:bodyPr wrap="square" rtlCol="0">
              <a:spAutoFit/>
            </a:bodyPr>
            <a:lstStyle/>
            <a:p>
              <a:r>
                <a:rPr lang="en-GB" sz="2400" b="1" dirty="0"/>
                <a:t>Light-sensitive bomb?</a:t>
              </a:r>
            </a:p>
          </p:txBody>
        </p:sp>
        <p:sp>
          <p:nvSpPr>
            <p:cNvPr id="31" name="TextBox 30">
              <a:extLst>
                <a:ext uri="{FF2B5EF4-FFF2-40B4-BE49-F238E27FC236}">
                  <a16:creationId xmlns:a16="http://schemas.microsoft.com/office/drawing/2014/main" id="{416F86CE-E12B-D4B0-66A2-0302A028BCA9}"/>
                </a:ext>
              </a:extLst>
            </p:cNvPr>
            <p:cNvSpPr txBox="1"/>
            <p:nvPr/>
          </p:nvSpPr>
          <p:spPr>
            <a:xfrm>
              <a:off x="4341654" y="4087309"/>
              <a:ext cx="618158" cy="257777"/>
            </a:xfrm>
            <a:prstGeom prst="rect">
              <a:avLst/>
            </a:prstGeom>
            <a:noFill/>
          </p:spPr>
          <p:txBody>
            <a:bodyPr wrap="square" rtlCol="0">
              <a:spAutoFit/>
            </a:bodyPr>
            <a:lstStyle/>
            <a:p>
              <a:r>
                <a:rPr lang="en-GB" sz="2400" b="1" dirty="0"/>
                <a:t>Photon</a:t>
              </a:r>
            </a:p>
          </p:txBody>
        </p:sp>
      </p:grpSp>
    </p:spTree>
    <p:extLst>
      <p:ext uri="{BB962C8B-B14F-4D97-AF65-F5344CB8AC3E}">
        <p14:creationId xmlns:p14="http://schemas.microsoft.com/office/powerpoint/2010/main" val="242751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3426D2-5C4B-4E74-877D-59F8141CDD92}"/>
              </a:ext>
            </a:extLst>
          </p:cNvPr>
          <p:cNvSpPr/>
          <p:nvPr/>
        </p:nvSpPr>
        <p:spPr>
          <a:xfrm rot="2879008">
            <a:off x="2391616" y="4846801"/>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Arrow Connector 6">
            <a:extLst>
              <a:ext uri="{FF2B5EF4-FFF2-40B4-BE49-F238E27FC236}">
                <a16:creationId xmlns:a16="http://schemas.microsoft.com/office/drawing/2014/main" id="{E8031ECF-F652-46D9-9D99-1952F652BAC7}"/>
              </a:ext>
            </a:extLst>
          </p:cNvPr>
          <p:cNvCxnSpPr>
            <a:cxnSpLocks/>
          </p:cNvCxnSpPr>
          <p:nvPr/>
        </p:nvCxnSpPr>
        <p:spPr>
          <a:xfrm flipV="1">
            <a:off x="770375" y="6107286"/>
            <a:ext cx="1688641" cy="1"/>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Chord 8">
            <a:extLst>
              <a:ext uri="{FF2B5EF4-FFF2-40B4-BE49-F238E27FC236}">
                <a16:creationId xmlns:a16="http://schemas.microsoft.com/office/drawing/2014/main" id="{B0FD263B-3143-4798-88B6-B7CA371315C1}"/>
              </a:ext>
            </a:extLst>
          </p:cNvPr>
          <p:cNvSpPr>
            <a:spLocks noChangeAspect="1"/>
          </p:cNvSpPr>
          <p:nvPr/>
        </p:nvSpPr>
        <p:spPr>
          <a:xfrm rot="3664890">
            <a:off x="6145491" y="530958"/>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a:extLst>
              <a:ext uri="{FF2B5EF4-FFF2-40B4-BE49-F238E27FC236}">
                <a16:creationId xmlns:a16="http://schemas.microsoft.com/office/drawing/2014/main" id="{0DB13D0C-4E7E-4CC5-AB2B-F79E9202946D}"/>
              </a:ext>
            </a:extLst>
          </p:cNvPr>
          <p:cNvSpPr>
            <a:spLocks noChangeAspect="1"/>
          </p:cNvSpPr>
          <p:nvPr/>
        </p:nvSpPr>
        <p:spPr>
          <a:xfrm rot="8992890">
            <a:off x="6590261" y="1216513"/>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7B55635-B721-4BA0-B1B8-263776B513CD}"/>
              </a:ext>
            </a:extLst>
          </p:cNvPr>
          <p:cNvSpPr/>
          <p:nvPr/>
        </p:nvSpPr>
        <p:spPr>
          <a:xfrm rot="2879008">
            <a:off x="2443658" y="5689095"/>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Alternate Process 11">
            <a:extLst>
              <a:ext uri="{FF2B5EF4-FFF2-40B4-BE49-F238E27FC236}">
                <a16:creationId xmlns:a16="http://schemas.microsoft.com/office/drawing/2014/main" id="{ED0237F9-BE7F-42BB-8C77-D5DFE300BD71}"/>
              </a:ext>
            </a:extLst>
          </p:cNvPr>
          <p:cNvSpPr/>
          <p:nvPr/>
        </p:nvSpPr>
        <p:spPr>
          <a:xfrm>
            <a:off x="491457" y="5825269"/>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798E26B-DD00-4CAA-9B85-8DAC28E8F9DD}"/>
              </a:ext>
            </a:extLst>
          </p:cNvPr>
          <p:cNvSpPr txBox="1"/>
          <p:nvPr/>
        </p:nvSpPr>
        <p:spPr>
          <a:xfrm>
            <a:off x="491457" y="5825269"/>
            <a:ext cx="1407944" cy="261610"/>
          </a:xfrm>
          <a:prstGeom prst="rect">
            <a:avLst/>
          </a:prstGeom>
          <a:noFill/>
        </p:spPr>
        <p:txBody>
          <a:bodyPr wrap="square" rtlCol="0">
            <a:spAutoFit/>
          </a:bodyPr>
          <a:lstStyle/>
          <a:p>
            <a:endParaRPr lang="en-GB" sz="1100" b="1" dirty="0"/>
          </a:p>
        </p:txBody>
      </p:sp>
      <p:sp>
        <p:nvSpPr>
          <p:cNvPr id="16" name="Oval 15">
            <a:extLst>
              <a:ext uri="{FF2B5EF4-FFF2-40B4-BE49-F238E27FC236}">
                <a16:creationId xmlns:a16="http://schemas.microsoft.com/office/drawing/2014/main" id="{D1214940-C2EB-4D9B-9158-D7E585D86B7B}"/>
              </a:ext>
            </a:extLst>
          </p:cNvPr>
          <p:cNvSpPr/>
          <p:nvPr/>
        </p:nvSpPr>
        <p:spPr>
          <a:xfrm>
            <a:off x="592283" y="5906126"/>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76849241-B278-4342-9AB2-B62A2500DB94}"/>
              </a:ext>
            </a:extLst>
          </p:cNvPr>
          <p:cNvCxnSpPr>
            <a:cxnSpLocks/>
            <a:endCxn id="19" idx="1"/>
          </p:cNvCxnSpPr>
          <p:nvPr/>
        </p:nvCxnSpPr>
        <p:spPr>
          <a:xfrm>
            <a:off x="2459016" y="6122118"/>
            <a:ext cx="242649" cy="24094"/>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9E62F6-38FC-4204-BBE8-0FCDF3DC7EB3}"/>
              </a:ext>
            </a:extLst>
          </p:cNvPr>
          <p:cNvCxnSpPr>
            <a:cxnSpLocks/>
          </p:cNvCxnSpPr>
          <p:nvPr/>
        </p:nvCxnSpPr>
        <p:spPr>
          <a:xfrm flipV="1">
            <a:off x="2447553" y="5225902"/>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9" name="Picture 4" descr="A classic cartoon style black round bomb lit Vector Image">
            <a:extLst>
              <a:ext uri="{FF2B5EF4-FFF2-40B4-BE49-F238E27FC236}">
                <a16:creationId xmlns:a16="http://schemas.microsoft.com/office/drawing/2014/main" id="{0D322B57-83B0-408D-B46D-7003381559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2701665" y="5968549"/>
            <a:ext cx="363093" cy="35532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6CE500C-8B6F-4222-AA3F-46456433F688}"/>
              </a:ext>
            </a:extLst>
          </p:cNvPr>
          <p:cNvSpPr/>
          <p:nvPr/>
        </p:nvSpPr>
        <p:spPr>
          <a:xfrm rot="2879008">
            <a:off x="3353100" y="5845094"/>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Arrow Connector 28">
            <a:extLst>
              <a:ext uri="{FF2B5EF4-FFF2-40B4-BE49-F238E27FC236}">
                <a16:creationId xmlns:a16="http://schemas.microsoft.com/office/drawing/2014/main" id="{142219E1-3599-4CDE-8543-FE1E139144F2}"/>
              </a:ext>
            </a:extLst>
          </p:cNvPr>
          <p:cNvCxnSpPr>
            <a:cxnSpLocks/>
          </p:cNvCxnSpPr>
          <p:nvPr/>
        </p:nvCxnSpPr>
        <p:spPr>
          <a:xfrm>
            <a:off x="2478877" y="5225902"/>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CF5E4A0-BA70-4103-B302-93A3D33AC789}"/>
              </a:ext>
            </a:extLst>
          </p:cNvPr>
          <p:cNvSpPr/>
          <p:nvPr/>
        </p:nvSpPr>
        <p:spPr>
          <a:xfrm rot="2879008">
            <a:off x="3293523" y="4819702"/>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Arrow Connector 37">
            <a:extLst>
              <a:ext uri="{FF2B5EF4-FFF2-40B4-BE49-F238E27FC236}">
                <a16:creationId xmlns:a16="http://schemas.microsoft.com/office/drawing/2014/main" id="{83ECCFC0-715D-4B73-9EB0-32CA0937381D}"/>
              </a:ext>
            </a:extLst>
          </p:cNvPr>
          <p:cNvCxnSpPr>
            <a:cxnSpLocks/>
          </p:cNvCxnSpPr>
          <p:nvPr/>
        </p:nvCxnSpPr>
        <p:spPr>
          <a:xfrm flipV="1">
            <a:off x="3301500" y="4389315"/>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6FC15ED-F7E8-46BB-A8E6-47433C3AF440}"/>
              </a:ext>
            </a:extLst>
          </p:cNvPr>
          <p:cNvCxnSpPr>
            <a:cxnSpLocks/>
          </p:cNvCxnSpPr>
          <p:nvPr/>
        </p:nvCxnSpPr>
        <p:spPr>
          <a:xfrm>
            <a:off x="3332824" y="4389315"/>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F58FB9F-420D-4AD2-A684-E4A40A8844A9}"/>
              </a:ext>
            </a:extLst>
          </p:cNvPr>
          <p:cNvSpPr/>
          <p:nvPr/>
        </p:nvSpPr>
        <p:spPr>
          <a:xfrm rot="2879008">
            <a:off x="3245563" y="4020122"/>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1" name="Straight Arrow Connector 40">
            <a:extLst>
              <a:ext uri="{FF2B5EF4-FFF2-40B4-BE49-F238E27FC236}">
                <a16:creationId xmlns:a16="http://schemas.microsoft.com/office/drawing/2014/main" id="{ED9B5C50-9E90-4088-8909-D3949F3570A3}"/>
              </a:ext>
            </a:extLst>
          </p:cNvPr>
          <p:cNvCxnSpPr>
            <a:cxnSpLocks/>
          </p:cNvCxnSpPr>
          <p:nvPr/>
        </p:nvCxnSpPr>
        <p:spPr>
          <a:xfrm>
            <a:off x="3312963" y="5295439"/>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CA1B8BB-1EE9-4B26-87DD-1D5045F15B76}"/>
              </a:ext>
            </a:extLst>
          </p:cNvPr>
          <p:cNvSpPr/>
          <p:nvPr/>
        </p:nvSpPr>
        <p:spPr>
          <a:xfrm rot="2879008">
            <a:off x="4207047" y="5018415"/>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203ACE9C-CCFE-41FD-8B0E-F87E48E9FB95}"/>
              </a:ext>
            </a:extLst>
          </p:cNvPr>
          <p:cNvSpPr/>
          <p:nvPr/>
        </p:nvSpPr>
        <p:spPr>
          <a:xfrm rot="2879008">
            <a:off x="4147470" y="3993023"/>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Arrow Connector 44">
            <a:extLst>
              <a:ext uri="{FF2B5EF4-FFF2-40B4-BE49-F238E27FC236}">
                <a16:creationId xmlns:a16="http://schemas.microsoft.com/office/drawing/2014/main" id="{3361D4D8-FFF9-4A7A-BA7B-BC453CA2D6FD}"/>
              </a:ext>
            </a:extLst>
          </p:cNvPr>
          <p:cNvCxnSpPr>
            <a:cxnSpLocks/>
          </p:cNvCxnSpPr>
          <p:nvPr/>
        </p:nvCxnSpPr>
        <p:spPr>
          <a:xfrm flipV="1">
            <a:off x="4165452" y="3485696"/>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C25661A-AE82-4F64-AEDD-B51A60823449}"/>
              </a:ext>
            </a:extLst>
          </p:cNvPr>
          <p:cNvCxnSpPr>
            <a:cxnSpLocks/>
          </p:cNvCxnSpPr>
          <p:nvPr/>
        </p:nvCxnSpPr>
        <p:spPr>
          <a:xfrm>
            <a:off x="4196776" y="3485696"/>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5B5C2B6-E49F-4816-B174-8616A6FA62FA}"/>
              </a:ext>
            </a:extLst>
          </p:cNvPr>
          <p:cNvSpPr/>
          <p:nvPr/>
        </p:nvSpPr>
        <p:spPr>
          <a:xfrm rot="2879008">
            <a:off x="4109515" y="3116503"/>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C9027C26-A53B-453C-B8BC-5ACEC09E2E70}"/>
              </a:ext>
            </a:extLst>
          </p:cNvPr>
          <p:cNvSpPr/>
          <p:nvPr/>
        </p:nvSpPr>
        <p:spPr>
          <a:xfrm rot="2879008">
            <a:off x="5070999" y="4114796"/>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EC30B923-D5F1-426E-AFBC-66F2958C2C6B}"/>
              </a:ext>
            </a:extLst>
          </p:cNvPr>
          <p:cNvSpPr/>
          <p:nvPr/>
        </p:nvSpPr>
        <p:spPr>
          <a:xfrm rot="2879008">
            <a:off x="5011422" y="3089404"/>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2" name="Straight Arrow Connector 51">
            <a:extLst>
              <a:ext uri="{FF2B5EF4-FFF2-40B4-BE49-F238E27FC236}">
                <a16:creationId xmlns:a16="http://schemas.microsoft.com/office/drawing/2014/main" id="{1457E90E-5E92-4B02-B6D8-EEA34646AC87}"/>
              </a:ext>
            </a:extLst>
          </p:cNvPr>
          <p:cNvCxnSpPr>
            <a:cxnSpLocks/>
          </p:cNvCxnSpPr>
          <p:nvPr/>
        </p:nvCxnSpPr>
        <p:spPr>
          <a:xfrm flipV="1">
            <a:off x="5034846" y="2626670"/>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BF68808-2F05-472B-8326-703092055946}"/>
              </a:ext>
            </a:extLst>
          </p:cNvPr>
          <p:cNvCxnSpPr>
            <a:cxnSpLocks/>
          </p:cNvCxnSpPr>
          <p:nvPr/>
        </p:nvCxnSpPr>
        <p:spPr>
          <a:xfrm>
            <a:off x="5066170" y="2626670"/>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1A9E9D10-DA33-435D-BA94-452D4C2A6C57}"/>
              </a:ext>
            </a:extLst>
          </p:cNvPr>
          <p:cNvSpPr/>
          <p:nvPr/>
        </p:nvSpPr>
        <p:spPr>
          <a:xfrm rot="2879008">
            <a:off x="4978909" y="2257477"/>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E3DCB9B0-1E43-40CE-957F-90CC97247626}"/>
              </a:ext>
            </a:extLst>
          </p:cNvPr>
          <p:cNvSpPr/>
          <p:nvPr/>
        </p:nvSpPr>
        <p:spPr>
          <a:xfrm rot="2879008">
            <a:off x="5940393" y="3255770"/>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92E6F7D-1F04-492A-8906-FC3515CD1DAD}"/>
              </a:ext>
            </a:extLst>
          </p:cNvPr>
          <p:cNvSpPr/>
          <p:nvPr/>
        </p:nvSpPr>
        <p:spPr>
          <a:xfrm rot="2879008">
            <a:off x="5880816" y="2230378"/>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9" name="Straight Arrow Connector 58">
            <a:extLst>
              <a:ext uri="{FF2B5EF4-FFF2-40B4-BE49-F238E27FC236}">
                <a16:creationId xmlns:a16="http://schemas.microsoft.com/office/drawing/2014/main" id="{E84D60A9-03E9-44FD-80D9-DCCC499FBF91}"/>
              </a:ext>
            </a:extLst>
          </p:cNvPr>
          <p:cNvCxnSpPr>
            <a:cxnSpLocks/>
          </p:cNvCxnSpPr>
          <p:nvPr/>
        </p:nvCxnSpPr>
        <p:spPr>
          <a:xfrm flipV="1">
            <a:off x="5896317" y="1771485"/>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5290C00-1B9C-49EC-A52B-097D8A9D77E5}"/>
              </a:ext>
            </a:extLst>
          </p:cNvPr>
          <p:cNvCxnSpPr>
            <a:cxnSpLocks/>
          </p:cNvCxnSpPr>
          <p:nvPr/>
        </p:nvCxnSpPr>
        <p:spPr>
          <a:xfrm>
            <a:off x="5927641" y="1771485"/>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C0A5D2CF-DCF7-498E-A4FF-69597B542F58}"/>
              </a:ext>
            </a:extLst>
          </p:cNvPr>
          <p:cNvSpPr/>
          <p:nvPr/>
        </p:nvSpPr>
        <p:spPr>
          <a:xfrm rot="2879008">
            <a:off x="5840380" y="1402292"/>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BAD164E9-CA8B-4D3F-BBCC-1D3AE313F48C}"/>
              </a:ext>
            </a:extLst>
          </p:cNvPr>
          <p:cNvSpPr/>
          <p:nvPr/>
        </p:nvSpPr>
        <p:spPr>
          <a:xfrm rot="2879008">
            <a:off x="6801864" y="2400585"/>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25EEBD2C-E379-401B-A98F-88F27721EF6F}"/>
              </a:ext>
            </a:extLst>
          </p:cNvPr>
          <p:cNvSpPr/>
          <p:nvPr/>
        </p:nvSpPr>
        <p:spPr>
          <a:xfrm rot="2879008">
            <a:off x="6742287" y="1375193"/>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6" name="Straight Arrow Connector 65">
            <a:extLst>
              <a:ext uri="{FF2B5EF4-FFF2-40B4-BE49-F238E27FC236}">
                <a16:creationId xmlns:a16="http://schemas.microsoft.com/office/drawing/2014/main" id="{0FCEBA1A-3A8B-42CA-A2B6-299DDFEE556E}"/>
              </a:ext>
            </a:extLst>
          </p:cNvPr>
          <p:cNvCxnSpPr>
            <a:cxnSpLocks/>
          </p:cNvCxnSpPr>
          <p:nvPr/>
        </p:nvCxnSpPr>
        <p:spPr>
          <a:xfrm flipV="1">
            <a:off x="6771918" y="925076"/>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CAEA187-04D1-40FA-BF89-64107C94A77D}"/>
              </a:ext>
            </a:extLst>
          </p:cNvPr>
          <p:cNvCxnSpPr>
            <a:cxnSpLocks/>
          </p:cNvCxnSpPr>
          <p:nvPr/>
        </p:nvCxnSpPr>
        <p:spPr>
          <a:xfrm>
            <a:off x="6783381" y="1828076"/>
            <a:ext cx="824416" cy="5575"/>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8" name="Picture 4" descr="A classic cartoon style black round bomb lit Vector Image">
            <a:extLst>
              <a:ext uri="{FF2B5EF4-FFF2-40B4-BE49-F238E27FC236}">
                <a16:creationId xmlns:a16="http://schemas.microsoft.com/office/drawing/2014/main" id="{0C16ED00-4CA1-43A5-98C1-923372A66E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3646183" y="5117776"/>
            <a:ext cx="363093" cy="355326"/>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Arrow Connector 68">
            <a:extLst>
              <a:ext uri="{FF2B5EF4-FFF2-40B4-BE49-F238E27FC236}">
                <a16:creationId xmlns:a16="http://schemas.microsoft.com/office/drawing/2014/main" id="{8E59F37C-F1AD-423C-9C0E-1604181798FC}"/>
              </a:ext>
            </a:extLst>
          </p:cNvPr>
          <p:cNvCxnSpPr>
            <a:cxnSpLocks/>
          </p:cNvCxnSpPr>
          <p:nvPr/>
        </p:nvCxnSpPr>
        <p:spPr>
          <a:xfrm>
            <a:off x="4197714" y="4425057"/>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0" name="Picture 4" descr="A classic cartoon style black round bomb lit Vector Image">
            <a:extLst>
              <a:ext uri="{FF2B5EF4-FFF2-40B4-BE49-F238E27FC236}">
                <a16:creationId xmlns:a16="http://schemas.microsoft.com/office/drawing/2014/main" id="{46FF300B-1991-4656-8222-7FE1D55B3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4530934" y="4247394"/>
            <a:ext cx="363093" cy="355326"/>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Arrow Connector 70">
            <a:extLst>
              <a:ext uri="{FF2B5EF4-FFF2-40B4-BE49-F238E27FC236}">
                <a16:creationId xmlns:a16="http://schemas.microsoft.com/office/drawing/2014/main" id="{DC887630-6328-4A26-A926-A0E51689CA7F}"/>
              </a:ext>
            </a:extLst>
          </p:cNvPr>
          <p:cNvCxnSpPr>
            <a:cxnSpLocks/>
          </p:cNvCxnSpPr>
          <p:nvPr/>
        </p:nvCxnSpPr>
        <p:spPr>
          <a:xfrm>
            <a:off x="5072364" y="3542680"/>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2" name="Picture 4" descr="A classic cartoon style black round bomb lit Vector Image">
            <a:extLst>
              <a:ext uri="{FF2B5EF4-FFF2-40B4-BE49-F238E27FC236}">
                <a16:creationId xmlns:a16="http://schemas.microsoft.com/office/drawing/2014/main" id="{47D6EA47-5A73-4992-A3AE-932CF101C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5405584" y="3365017"/>
            <a:ext cx="363093" cy="35532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Arrow Connector 72">
            <a:extLst>
              <a:ext uri="{FF2B5EF4-FFF2-40B4-BE49-F238E27FC236}">
                <a16:creationId xmlns:a16="http://schemas.microsoft.com/office/drawing/2014/main" id="{0B38F72B-9553-4087-ADF7-C2058023E9C3}"/>
              </a:ext>
            </a:extLst>
          </p:cNvPr>
          <p:cNvCxnSpPr>
            <a:cxnSpLocks/>
          </p:cNvCxnSpPr>
          <p:nvPr/>
        </p:nvCxnSpPr>
        <p:spPr>
          <a:xfrm>
            <a:off x="5927673" y="2672849"/>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4" name="Picture 4" descr="A classic cartoon style black round bomb lit Vector Image">
            <a:extLst>
              <a:ext uri="{FF2B5EF4-FFF2-40B4-BE49-F238E27FC236}">
                <a16:creationId xmlns:a16="http://schemas.microsoft.com/office/drawing/2014/main" id="{7CE67B14-C43F-425A-9883-5A9EECCA36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6260893" y="2495186"/>
            <a:ext cx="363093" cy="355326"/>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730C196B-E378-4532-BAED-DCC10D29D2A0}"/>
              </a:ext>
            </a:extLst>
          </p:cNvPr>
          <p:cNvSpPr txBox="1"/>
          <p:nvPr/>
        </p:nvSpPr>
        <p:spPr>
          <a:xfrm>
            <a:off x="292395" y="232895"/>
            <a:ext cx="9792586" cy="646331"/>
          </a:xfrm>
          <a:prstGeom prst="rect">
            <a:avLst/>
          </a:prstGeom>
          <a:noFill/>
        </p:spPr>
        <p:txBody>
          <a:bodyPr wrap="square" rtlCol="0">
            <a:spAutoFit/>
          </a:bodyPr>
          <a:lstStyle/>
          <a:p>
            <a:r>
              <a:rPr lang="en-GB" dirty="0"/>
              <a:t>Improved bomb tester with 6 </a:t>
            </a:r>
            <a:r>
              <a:rPr lang="en-GB" dirty="0" err="1"/>
              <a:t>beamsplitters</a:t>
            </a:r>
            <a:r>
              <a:rPr lang="en-GB" dirty="0"/>
              <a:t>. When there is a bomb, the photon is likely to stay in the same state, and end up at the vertical detector.</a:t>
            </a:r>
          </a:p>
        </p:txBody>
      </p:sp>
    </p:spTree>
    <p:extLst>
      <p:ext uri="{BB962C8B-B14F-4D97-AF65-F5344CB8AC3E}">
        <p14:creationId xmlns:p14="http://schemas.microsoft.com/office/powerpoint/2010/main" val="55552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3426D2-5C4B-4E74-877D-59F8141CDD92}"/>
              </a:ext>
            </a:extLst>
          </p:cNvPr>
          <p:cNvSpPr/>
          <p:nvPr/>
        </p:nvSpPr>
        <p:spPr>
          <a:xfrm rot="2879008">
            <a:off x="2391616" y="4846801"/>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Arrow Connector 6">
            <a:extLst>
              <a:ext uri="{FF2B5EF4-FFF2-40B4-BE49-F238E27FC236}">
                <a16:creationId xmlns:a16="http://schemas.microsoft.com/office/drawing/2014/main" id="{E8031ECF-F652-46D9-9D99-1952F652BAC7}"/>
              </a:ext>
            </a:extLst>
          </p:cNvPr>
          <p:cNvCxnSpPr>
            <a:cxnSpLocks/>
          </p:cNvCxnSpPr>
          <p:nvPr/>
        </p:nvCxnSpPr>
        <p:spPr>
          <a:xfrm flipV="1">
            <a:off x="770375" y="6107286"/>
            <a:ext cx="1688641" cy="1"/>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Chord 8">
            <a:extLst>
              <a:ext uri="{FF2B5EF4-FFF2-40B4-BE49-F238E27FC236}">
                <a16:creationId xmlns:a16="http://schemas.microsoft.com/office/drawing/2014/main" id="{B0FD263B-3143-4798-88B6-B7CA371315C1}"/>
              </a:ext>
            </a:extLst>
          </p:cNvPr>
          <p:cNvSpPr>
            <a:spLocks noChangeAspect="1"/>
          </p:cNvSpPr>
          <p:nvPr/>
        </p:nvSpPr>
        <p:spPr>
          <a:xfrm rot="3664890">
            <a:off x="6145491" y="530958"/>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a:extLst>
              <a:ext uri="{FF2B5EF4-FFF2-40B4-BE49-F238E27FC236}">
                <a16:creationId xmlns:a16="http://schemas.microsoft.com/office/drawing/2014/main" id="{0DB13D0C-4E7E-4CC5-AB2B-F79E9202946D}"/>
              </a:ext>
            </a:extLst>
          </p:cNvPr>
          <p:cNvSpPr>
            <a:spLocks noChangeAspect="1"/>
          </p:cNvSpPr>
          <p:nvPr/>
        </p:nvSpPr>
        <p:spPr>
          <a:xfrm rot="8992890">
            <a:off x="6590261" y="1216513"/>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7B55635-B721-4BA0-B1B8-263776B513CD}"/>
              </a:ext>
            </a:extLst>
          </p:cNvPr>
          <p:cNvSpPr/>
          <p:nvPr/>
        </p:nvSpPr>
        <p:spPr>
          <a:xfrm rot="2879008">
            <a:off x="2443658" y="5689095"/>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Alternate Process 11">
            <a:extLst>
              <a:ext uri="{FF2B5EF4-FFF2-40B4-BE49-F238E27FC236}">
                <a16:creationId xmlns:a16="http://schemas.microsoft.com/office/drawing/2014/main" id="{ED0237F9-BE7F-42BB-8C77-D5DFE300BD71}"/>
              </a:ext>
            </a:extLst>
          </p:cNvPr>
          <p:cNvSpPr/>
          <p:nvPr/>
        </p:nvSpPr>
        <p:spPr>
          <a:xfrm>
            <a:off x="491457" y="5825269"/>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798E26B-DD00-4CAA-9B85-8DAC28E8F9DD}"/>
              </a:ext>
            </a:extLst>
          </p:cNvPr>
          <p:cNvSpPr txBox="1"/>
          <p:nvPr/>
        </p:nvSpPr>
        <p:spPr>
          <a:xfrm>
            <a:off x="491457" y="5825269"/>
            <a:ext cx="1407944" cy="261610"/>
          </a:xfrm>
          <a:prstGeom prst="rect">
            <a:avLst/>
          </a:prstGeom>
          <a:noFill/>
        </p:spPr>
        <p:txBody>
          <a:bodyPr wrap="square" rtlCol="0">
            <a:spAutoFit/>
          </a:bodyPr>
          <a:lstStyle/>
          <a:p>
            <a:endParaRPr lang="en-GB" sz="1100" b="1" dirty="0"/>
          </a:p>
        </p:txBody>
      </p:sp>
      <p:sp>
        <p:nvSpPr>
          <p:cNvPr id="16" name="Oval 15">
            <a:extLst>
              <a:ext uri="{FF2B5EF4-FFF2-40B4-BE49-F238E27FC236}">
                <a16:creationId xmlns:a16="http://schemas.microsoft.com/office/drawing/2014/main" id="{D1214940-C2EB-4D9B-9158-D7E585D86B7B}"/>
              </a:ext>
            </a:extLst>
          </p:cNvPr>
          <p:cNvSpPr/>
          <p:nvPr/>
        </p:nvSpPr>
        <p:spPr>
          <a:xfrm>
            <a:off x="592283" y="5906126"/>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76849241-B278-4342-9AB2-B62A2500DB94}"/>
              </a:ext>
            </a:extLst>
          </p:cNvPr>
          <p:cNvCxnSpPr>
            <a:cxnSpLocks/>
          </p:cNvCxnSpPr>
          <p:nvPr/>
        </p:nvCxnSpPr>
        <p:spPr>
          <a:xfrm>
            <a:off x="2459016" y="6122118"/>
            <a:ext cx="824416" cy="5575"/>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9E62F6-38FC-4204-BBE8-0FCDF3DC7EB3}"/>
              </a:ext>
            </a:extLst>
          </p:cNvPr>
          <p:cNvCxnSpPr>
            <a:cxnSpLocks/>
          </p:cNvCxnSpPr>
          <p:nvPr/>
        </p:nvCxnSpPr>
        <p:spPr>
          <a:xfrm flipV="1">
            <a:off x="2447553" y="5225902"/>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6CE500C-8B6F-4222-AA3F-46456433F688}"/>
              </a:ext>
            </a:extLst>
          </p:cNvPr>
          <p:cNvSpPr/>
          <p:nvPr/>
        </p:nvSpPr>
        <p:spPr>
          <a:xfrm rot="2879008">
            <a:off x="3353100" y="5845094"/>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Arrow Connector 28">
            <a:extLst>
              <a:ext uri="{FF2B5EF4-FFF2-40B4-BE49-F238E27FC236}">
                <a16:creationId xmlns:a16="http://schemas.microsoft.com/office/drawing/2014/main" id="{142219E1-3599-4CDE-8543-FE1E139144F2}"/>
              </a:ext>
            </a:extLst>
          </p:cNvPr>
          <p:cNvCxnSpPr>
            <a:cxnSpLocks/>
          </p:cNvCxnSpPr>
          <p:nvPr/>
        </p:nvCxnSpPr>
        <p:spPr>
          <a:xfrm>
            <a:off x="2478877" y="5225902"/>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DF07A9-6C87-48A0-85DF-65D8E9EA40BD}"/>
              </a:ext>
            </a:extLst>
          </p:cNvPr>
          <p:cNvCxnSpPr>
            <a:cxnSpLocks/>
          </p:cNvCxnSpPr>
          <p:nvPr/>
        </p:nvCxnSpPr>
        <p:spPr>
          <a:xfrm flipV="1">
            <a:off x="3303293" y="5273971"/>
            <a:ext cx="11463" cy="881384"/>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CF5E4A0-BA70-4103-B302-93A3D33AC789}"/>
              </a:ext>
            </a:extLst>
          </p:cNvPr>
          <p:cNvSpPr/>
          <p:nvPr/>
        </p:nvSpPr>
        <p:spPr>
          <a:xfrm rot="2879008">
            <a:off x="3293523" y="4819702"/>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Arrow Connector 37">
            <a:extLst>
              <a:ext uri="{FF2B5EF4-FFF2-40B4-BE49-F238E27FC236}">
                <a16:creationId xmlns:a16="http://schemas.microsoft.com/office/drawing/2014/main" id="{83ECCFC0-715D-4B73-9EB0-32CA0937381D}"/>
              </a:ext>
            </a:extLst>
          </p:cNvPr>
          <p:cNvCxnSpPr>
            <a:cxnSpLocks/>
          </p:cNvCxnSpPr>
          <p:nvPr/>
        </p:nvCxnSpPr>
        <p:spPr>
          <a:xfrm flipV="1">
            <a:off x="3301500" y="4389315"/>
            <a:ext cx="11463" cy="881384"/>
          </a:xfrm>
          <a:prstGeom prst="straightConnector1">
            <a:avLst/>
          </a:prstGeom>
          <a:ln w="381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6FC15ED-F7E8-46BB-A8E6-47433C3AF440}"/>
              </a:ext>
            </a:extLst>
          </p:cNvPr>
          <p:cNvCxnSpPr>
            <a:cxnSpLocks/>
          </p:cNvCxnSpPr>
          <p:nvPr/>
        </p:nvCxnSpPr>
        <p:spPr>
          <a:xfrm>
            <a:off x="3332824" y="4389315"/>
            <a:ext cx="824416" cy="5575"/>
          </a:xfrm>
          <a:prstGeom prst="straightConnector1">
            <a:avLst/>
          </a:prstGeom>
          <a:ln w="381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F58FB9F-420D-4AD2-A684-E4A40A8844A9}"/>
              </a:ext>
            </a:extLst>
          </p:cNvPr>
          <p:cNvSpPr/>
          <p:nvPr/>
        </p:nvSpPr>
        <p:spPr>
          <a:xfrm rot="2879008">
            <a:off x="3245563" y="4020122"/>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1" name="Straight Arrow Connector 40">
            <a:extLst>
              <a:ext uri="{FF2B5EF4-FFF2-40B4-BE49-F238E27FC236}">
                <a16:creationId xmlns:a16="http://schemas.microsoft.com/office/drawing/2014/main" id="{ED9B5C50-9E90-4088-8909-D3949F3570A3}"/>
              </a:ext>
            </a:extLst>
          </p:cNvPr>
          <p:cNvCxnSpPr>
            <a:cxnSpLocks/>
          </p:cNvCxnSpPr>
          <p:nvPr/>
        </p:nvCxnSpPr>
        <p:spPr>
          <a:xfrm>
            <a:off x="3312963" y="5295439"/>
            <a:ext cx="824416" cy="5575"/>
          </a:xfrm>
          <a:prstGeom prst="straightConnector1">
            <a:avLst/>
          </a:prstGeom>
          <a:ln w="190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CA1B8BB-1EE9-4B26-87DD-1D5045F15B76}"/>
              </a:ext>
            </a:extLst>
          </p:cNvPr>
          <p:cNvSpPr/>
          <p:nvPr/>
        </p:nvSpPr>
        <p:spPr>
          <a:xfrm rot="2879008">
            <a:off x="4207047" y="5018415"/>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3" name="Straight Arrow Connector 42">
            <a:extLst>
              <a:ext uri="{FF2B5EF4-FFF2-40B4-BE49-F238E27FC236}">
                <a16:creationId xmlns:a16="http://schemas.microsoft.com/office/drawing/2014/main" id="{12A46352-EA75-4183-84D7-8B5B837FAC15}"/>
              </a:ext>
            </a:extLst>
          </p:cNvPr>
          <p:cNvCxnSpPr>
            <a:cxnSpLocks/>
          </p:cNvCxnSpPr>
          <p:nvPr/>
        </p:nvCxnSpPr>
        <p:spPr>
          <a:xfrm flipV="1">
            <a:off x="4157240" y="4447292"/>
            <a:ext cx="11463" cy="881384"/>
          </a:xfrm>
          <a:prstGeom prst="straightConnector1">
            <a:avLst/>
          </a:prstGeom>
          <a:ln w="190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03ACE9C-CCFE-41FD-8B0E-F87E48E9FB95}"/>
              </a:ext>
            </a:extLst>
          </p:cNvPr>
          <p:cNvSpPr/>
          <p:nvPr/>
        </p:nvSpPr>
        <p:spPr>
          <a:xfrm rot="2879008">
            <a:off x="4147470" y="3993023"/>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Arrow Connector 44">
            <a:extLst>
              <a:ext uri="{FF2B5EF4-FFF2-40B4-BE49-F238E27FC236}">
                <a16:creationId xmlns:a16="http://schemas.microsoft.com/office/drawing/2014/main" id="{3361D4D8-FFF9-4A7A-BA7B-BC453CA2D6FD}"/>
              </a:ext>
            </a:extLst>
          </p:cNvPr>
          <p:cNvCxnSpPr>
            <a:cxnSpLocks/>
          </p:cNvCxnSpPr>
          <p:nvPr/>
        </p:nvCxnSpPr>
        <p:spPr>
          <a:xfrm flipV="1">
            <a:off x="4165452" y="3485696"/>
            <a:ext cx="11463" cy="881384"/>
          </a:xfrm>
          <a:prstGeom prst="straightConnector1">
            <a:avLst/>
          </a:prstGeom>
          <a:ln w="28575">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C25661A-AE82-4F64-AEDD-B51A60823449}"/>
              </a:ext>
            </a:extLst>
          </p:cNvPr>
          <p:cNvCxnSpPr>
            <a:cxnSpLocks/>
          </p:cNvCxnSpPr>
          <p:nvPr/>
        </p:nvCxnSpPr>
        <p:spPr>
          <a:xfrm>
            <a:off x="4196776" y="3485696"/>
            <a:ext cx="824416" cy="5575"/>
          </a:xfrm>
          <a:prstGeom prst="straightConnector1">
            <a:avLst/>
          </a:prstGeom>
          <a:ln w="28575">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5B5C2B6-E49F-4816-B174-8616A6FA62FA}"/>
              </a:ext>
            </a:extLst>
          </p:cNvPr>
          <p:cNvSpPr/>
          <p:nvPr/>
        </p:nvSpPr>
        <p:spPr>
          <a:xfrm rot="2879008">
            <a:off x="4109515" y="3116503"/>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Straight Arrow Connector 47">
            <a:extLst>
              <a:ext uri="{FF2B5EF4-FFF2-40B4-BE49-F238E27FC236}">
                <a16:creationId xmlns:a16="http://schemas.microsoft.com/office/drawing/2014/main" id="{440B48F4-E5E5-4E4C-932D-BFFDDE0FDD9C}"/>
              </a:ext>
            </a:extLst>
          </p:cNvPr>
          <p:cNvCxnSpPr>
            <a:cxnSpLocks/>
          </p:cNvCxnSpPr>
          <p:nvPr/>
        </p:nvCxnSpPr>
        <p:spPr>
          <a:xfrm>
            <a:off x="4176915" y="4391820"/>
            <a:ext cx="824416" cy="5575"/>
          </a:xfrm>
          <a:prstGeom prst="straightConnector1">
            <a:avLst/>
          </a:prstGeom>
          <a:ln w="28575">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9027C26-A53B-453C-B8BC-5ACEC09E2E70}"/>
              </a:ext>
            </a:extLst>
          </p:cNvPr>
          <p:cNvSpPr/>
          <p:nvPr/>
        </p:nvSpPr>
        <p:spPr>
          <a:xfrm rot="2879008">
            <a:off x="5070999" y="4114796"/>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0" name="Straight Arrow Connector 49">
            <a:extLst>
              <a:ext uri="{FF2B5EF4-FFF2-40B4-BE49-F238E27FC236}">
                <a16:creationId xmlns:a16="http://schemas.microsoft.com/office/drawing/2014/main" id="{B5AA0E78-8A76-4AF0-8EC6-D439FEFCE060}"/>
              </a:ext>
            </a:extLst>
          </p:cNvPr>
          <p:cNvCxnSpPr>
            <a:cxnSpLocks/>
          </p:cNvCxnSpPr>
          <p:nvPr/>
        </p:nvCxnSpPr>
        <p:spPr>
          <a:xfrm flipV="1">
            <a:off x="5021192" y="3543673"/>
            <a:ext cx="11463" cy="881384"/>
          </a:xfrm>
          <a:prstGeom prst="straightConnector1">
            <a:avLst/>
          </a:prstGeom>
          <a:ln w="28575">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EC30B923-D5F1-426E-AFBC-66F2958C2C6B}"/>
              </a:ext>
            </a:extLst>
          </p:cNvPr>
          <p:cNvSpPr/>
          <p:nvPr/>
        </p:nvSpPr>
        <p:spPr>
          <a:xfrm rot="2879008">
            <a:off x="5011422" y="3089404"/>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2" name="Straight Arrow Connector 51">
            <a:extLst>
              <a:ext uri="{FF2B5EF4-FFF2-40B4-BE49-F238E27FC236}">
                <a16:creationId xmlns:a16="http://schemas.microsoft.com/office/drawing/2014/main" id="{1457E90E-5E92-4B02-B6D8-EEA34646AC87}"/>
              </a:ext>
            </a:extLst>
          </p:cNvPr>
          <p:cNvCxnSpPr>
            <a:cxnSpLocks/>
          </p:cNvCxnSpPr>
          <p:nvPr/>
        </p:nvCxnSpPr>
        <p:spPr>
          <a:xfrm flipV="1">
            <a:off x="5034846" y="2626670"/>
            <a:ext cx="11463" cy="881384"/>
          </a:xfrm>
          <a:prstGeom prst="straightConnector1">
            <a:avLst/>
          </a:prstGeom>
          <a:ln w="190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BF68808-2F05-472B-8326-703092055946}"/>
              </a:ext>
            </a:extLst>
          </p:cNvPr>
          <p:cNvCxnSpPr>
            <a:cxnSpLocks/>
          </p:cNvCxnSpPr>
          <p:nvPr/>
        </p:nvCxnSpPr>
        <p:spPr>
          <a:xfrm>
            <a:off x="5066170" y="2626670"/>
            <a:ext cx="824416" cy="5575"/>
          </a:xfrm>
          <a:prstGeom prst="straightConnector1">
            <a:avLst/>
          </a:prstGeom>
          <a:ln w="190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1A9E9D10-DA33-435D-BA94-452D4C2A6C57}"/>
              </a:ext>
            </a:extLst>
          </p:cNvPr>
          <p:cNvSpPr/>
          <p:nvPr/>
        </p:nvSpPr>
        <p:spPr>
          <a:xfrm rot="2879008">
            <a:off x="4978909" y="2257477"/>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5" name="Straight Arrow Connector 54">
            <a:extLst>
              <a:ext uri="{FF2B5EF4-FFF2-40B4-BE49-F238E27FC236}">
                <a16:creationId xmlns:a16="http://schemas.microsoft.com/office/drawing/2014/main" id="{3EDCB0F7-63FA-42BD-A0EF-21544D9B3A1E}"/>
              </a:ext>
            </a:extLst>
          </p:cNvPr>
          <p:cNvCxnSpPr>
            <a:cxnSpLocks/>
          </p:cNvCxnSpPr>
          <p:nvPr/>
        </p:nvCxnSpPr>
        <p:spPr>
          <a:xfrm>
            <a:off x="5046309" y="3532794"/>
            <a:ext cx="824416" cy="5575"/>
          </a:xfrm>
          <a:prstGeom prst="straightConnector1">
            <a:avLst/>
          </a:prstGeom>
          <a:ln w="381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3DCB9B0-1E43-40CE-957F-90CC97247626}"/>
              </a:ext>
            </a:extLst>
          </p:cNvPr>
          <p:cNvSpPr/>
          <p:nvPr/>
        </p:nvSpPr>
        <p:spPr>
          <a:xfrm rot="2879008">
            <a:off x="5940393" y="3255770"/>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7" name="Straight Arrow Connector 56">
            <a:extLst>
              <a:ext uri="{FF2B5EF4-FFF2-40B4-BE49-F238E27FC236}">
                <a16:creationId xmlns:a16="http://schemas.microsoft.com/office/drawing/2014/main" id="{AE50EC0B-0B0C-41EB-94C6-BBCC6397A233}"/>
              </a:ext>
            </a:extLst>
          </p:cNvPr>
          <p:cNvCxnSpPr>
            <a:cxnSpLocks/>
          </p:cNvCxnSpPr>
          <p:nvPr/>
        </p:nvCxnSpPr>
        <p:spPr>
          <a:xfrm flipV="1">
            <a:off x="5890586" y="2684647"/>
            <a:ext cx="11463" cy="881384"/>
          </a:xfrm>
          <a:prstGeom prst="straightConnector1">
            <a:avLst/>
          </a:prstGeom>
          <a:ln w="381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992E6F7D-1F04-492A-8906-FC3515CD1DAD}"/>
              </a:ext>
            </a:extLst>
          </p:cNvPr>
          <p:cNvSpPr/>
          <p:nvPr/>
        </p:nvSpPr>
        <p:spPr>
          <a:xfrm rot="2879008">
            <a:off x="5880816" y="2230378"/>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9" name="Straight Arrow Connector 58">
            <a:extLst>
              <a:ext uri="{FF2B5EF4-FFF2-40B4-BE49-F238E27FC236}">
                <a16:creationId xmlns:a16="http://schemas.microsoft.com/office/drawing/2014/main" id="{E84D60A9-03E9-44FD-80D9-DCCC499FBF91}"/>
              </a:ext>
            </a:extLst>
          </p:cNvPr>
          <p:cNvCxnSpPr>
            <a:cxnSpLocks/>
          </p:cNvCxnSpPr>
          <p:nvPr/>
        </p:nvCxnSpPr>
        <p:spPr>
          <a:xfrm flipV="1">
            <a:off x="5896317" y="1771485"/>
            <a:ext cx="11463" cy="881384"/>
          </a:xfrm>
          <a:prstGeom prst="straightConnector1">
            <a:avLst/>
          </a:prstGeom>
          <a:ln w="127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5290C00-1B9C-49EC-A52B-097D8A9D77E5}"/>
              </a:ext>
            </a:extLst>
          </p:cNvPr>
          <p:cNvCxnSpPr>
            <a:cxnSpLocks/>
          </p:cNvCxnSpPr>
          <p:nvPr/>
        </p:nvCxnSpPr>
        <p:spPr>
          <a:xfrm>
            <a:off x="5927641" y="1771485"/>
            <a:ext cx="824416" cy="5575"/>
          </a:xfrm>
          <a:prstGeom prst="straightConnector1">
            <a:avLst/>
          </a:prstGeom>
          <a:ln w="127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C0A5D2CF-DCF7-498E-A4FF-69597B542F58}"/>
              </a:ext>
            </a:extLst>
          </p:cNvPr>
          <p:cNvSpPr/>
          <p:nvPr/>
        </p:nvSpPr>
        <p:spPr>
          <a:xfrm rot="2879008">
            <a:off x="5840380" y="1402292"/>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2" name="Straight Arrow Connector 61">
            <a:extLst>
              <a:ext uri="{FF2B5EF4-FFF2-40B4-BE49-F238E27FC236}">
                <a16:creationId xmlns:a16="http://schemas.microsoft.com/office/drawing/2014/main" id="{B572E2E2-84DA-4213-AB40-8D1D6EA42521}"/>
              </a:ext>
            </a:extLst>
          </p:cNvPr>
          <p:cNvCxnSpPr>
            <a:cxnSpLocks/>
          </p:cNvCxnSpPr>
          <p:nvPr/>
        </p:nvCxnSpPr>
        <p:spPr>
          <a:xfrm>
            <a:off x="5907780" y="2677609"/>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BAD164E9-CA8B-4D3F-BBCC-1D3AE313F48C}"/>
              </a:ext>
            </a:extLst>
          </p:cNvPr>
          <p:cNvSpPr/>
          <p:nvPr/>
        </p:nvSpPr>
        <p:spPr>
          <a:xfrm rot="2879008">
            <a:off x="6801864" y="2400585"/>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Arrow Connector 63">
            <a:extLst>
              <a:ext uri="{FF2B5EF4-FFF2-40B4-BE49-F238E27FC236}">
                <a16:creationId xmlns:a16="http://schemas.microsoft.com/office/drawing/2014/main" id="{F8EB9BA7-4983-4302-8295-63DA19C18D12}"/>
              </a:ext>
            </a:extLst>
          </p:cNvPr>
          <p:cNvCxnSpPr>
            <a:cxnSpLocks/>
          </p:cNvCxnSpPr>
          <p:nvPr/>
        </p:nvCxnSpPr>
        <p:spPr>
          <a:xfrm flipV="1">
            <a:off x="6752057" y="1829462"/>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25EEBD2C-E379-401B-A98F-88F27721EF6F}"/>
              </a:ext>
            </a:extLst>
          </p:cNvPr>
          <p:cNvSpPr/>
          <p:nvPr/>
        </p:nvSpPr>
        <p:spPr>
          <a:xfrm rot="2879008">
            <a:off x="6742287" y="1375193"/>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7" name="Straight Arrow Connector 66">
            <a:extLst>
              <a:ext uri="{FF2B5EF4-FFF2-40B4-BE49-F238E27FC236}">
                <a16:creationId xmlns:a16="http://schemas.microsoft.com/office/drawing/2014/main" id="{1CAEA187-04D1-40FA-BF89-64107C94A77D}"/>
              </a:ext>
            </a:extLst>
          </p:cNvPr>
          <p:cNvCxnSpPr>
            <a:cxnSpLocks/>
          </p:cNvCxnSpPr>
          <p:nvPr/>
        </p:nvCxnSpPr>
        <p:spPr>
          <a:xfrm>
            <a:off x="6783381" y="1831200"/>
            <a:ext cx="824416" cy="5575"/>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F626673-5FF3-4CD1-90DC-DFBE8C36A6BE}"/>
              </a:ext>
            </a:extLst>
          </p:cNvPr>
          <p:cNvSpPr txBox="1"/>
          <p:nvPr/>
        </p:nvSpPr>
        <p:spPr>
          <a:xfrm>
            <a:off x="292395" y="232895"/>
            <a:ext cx="9792586" cy="646331"/>
          </a:xfrm>
          <a:prstGeom prst="rect">
            <a:avLst/>
          </a:prstGeom>
          <a:noFill/>
        </p:spPr>
        <p:txBody>
          <a:bodyPr wrap="square" rtlCol="0">
            <a:spAutoFit/>
          </a:bodyPr>
          <a:lstStyle/>
          <a:p>
            <a:r>
              <a:rPr lang="en-GB" dirty="0"/>
              <a:t>Improved bomb tester with 6 </a:t>
            </a:r>
            <a:r>
              <a:rPr lang="en-GB" dirty="0" err="1"/>
              <a:t>beamsplitters</a:t>
            </a:r>
            <a:r>
              <a:rPr lang="en-GB" dirty="0"/>
              <a:t>. When there is no bomb, the photon changes state to end up in the horizontal detector.</a:t>
            </a:r>
          </a:p>
        </p:txBody>
      </p:sp>
    </p:spTree>
    <p:extLst>
      <p:ext uri="{BB962C8B-B14F-4D97-AF65-F5344CB8AC3E}">
        <p14:creationId xmlns:p14="http://schemas.microsoft.com/office/powerpoint/2010/main" val="54567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4C2E-01F4-8922-93C0-33A1E96BC345}"/>
              </a:ext>
            </a:extLst>
          </p:cNvPr>
          <p:cNvSpPr>
            <a:spLocks noGrp="1"/>
          </p:cNvSpPr>
          <p:nvPr>
            <p:ph type="title"/>
          </p:nvPr>
        </p:nvSpPr>
        <p:spPr/>
        <p:txBody>
          <a:bodyPr/>
          <a:lstStyle/>
          <a:p>
            <a:r>
              <a:rPr lang="en-US" dirty="0"/>
              <a:t>Weird implications &amp; technology </a:t>
            </a:r>
          </a:p>
        </p:txBody>
      </p:sp>
      <p:sp>
        <p:nvSpPr>
          <p:cNvPr id="3" name="Content Placeholder 2">
            <a:extLst>
              <a:ext uri="{FF2B5EF4-FFF2-40B4-BE49-F238E27FC236}">
                <a16:creationId xmlns:a16="http://schemas.microsoft.com/office/drawing/2014/main" id="{064FE428-D61C-1BC7-7891-A2CE2025A00E}"/>
              </a:ext>
            </a:extLst>
          </p:cNvPr>
          <p:cNvSpPr>
            <a:spLocks noGrp="1"/>
          </p:cNvSpPr>
          <p:nvPr>
            <p:ph idx="1"/>
          </p:nvPr>
        </p:nvSpPr>
        <p:spPr/>
        <p:txBody>
          <a:bodyPr/>
          <a:lstStyle/>
          <a:p>
            <a:r>
              <a:rPr lang="en-US" dirty="0"/>
              <a:t>Imaging delicate objects like cells using interaction-free measurement </a:t>
            </a:r>
          </a:p>
          <a:p>
            <a:r>
              <a:rPr lang="en-US" dirty="0"/>
              <a:t>Counterfactual quantum communication (communicate without sending anything physically)</a:t>
            </a:r>
          </a:p>
          <a:p>
            <a:r>
              <a:rPr lang="en-US" dirty="0"/>
              <a:t>Counterfactual quantum computing (compute without running the computation)</a:t>
            </a:r>
          </a:p>
          <a:p>
            <a:endParaRPr lang="en-US" dirty="0"/>
          </a:p>
          <a:p>
            <a:r>
              <a:rPr lang="en-US" b="1" i="1" dirty="0"/>
              <a:t>Evidence for Many-Worlds theory of quantum mechanics? </a:t>
            </a:r>
          </a:p>
          <a:p>
            <a:endParaRPr lang="en-US" dirty="0"/>
          </a:p>
        </p:txBody>
      </p:sp>
    </p:spTree>
    <p:extLst>
      <p:ext uri="{BB962C8B-B14F-4D97-AF65-F5344CB8AC3E}">
        <p14:creationId xmlns:p14="http://schemas.microsoft.com/office/powerpoint/2010/main" val="1818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02BAC57A-5593-75F3-17B9-00A014F6D4B2}"/>
              </a:ext>
            </a:extLst>
          </p:cNvPr>
          <p:cNvSpPr txBox="1"/>
          <p:nvPr/>
        </p:nvSpPr>
        <p:spPr>
          <a:xfrm>
            <a:off x="797482" y="4716885"/>
            <a:ext cx="618158" cy="261610"/>
          </a:xfrm>
          <a:prstGeom prst="rect">
            <a:avLst/>
          </a:prstGeom>
          <a:noFill/>
        </p:spPr>
        <p:txBody>
          <a:bodyPr wrap="square" rtlCol="0">
            <a:spAutoFit/>
          </a:bodyPr>
          <a:lstStyle/>
          <a:p>
            <a:r>
              <a:rPr lang="en-GB" sz="1100" b="1" dirty="0"/>
              <a:t>Photon</a:t>
            </a:r>
          </a:p>
        </p:txBody>
      </p:sp>
      <p:sp>
        <p:nvSpPr>
          <p:cNvPr id="2" name="Title 1">
            <a:extLst>
              <a:ext uri="{FF2B5EF4-FFF2-40B4-BE49-F238E27FC236}">
                <a16:creationId xmlns:a16="http://schemas.microsoft.com/office/drawing/2014/main" id="{13B0028E-8855-2574-2230-40C6D02ABF8C}"/>
              </a:ext>
            </a:extLst>
          </p:cNvPr>
          <p:cNvSpPr>
            <a:spLocks noGrp="1"/>
          </p:cNvSpPr>
          <p:nvPr>
            <p:ph type="title"/>
          </p:nvPr>
        </p:nvSpPr>
        <p:spPr/>
        <p:txBody>
          <a:bodyPr/>
          <a:lstStyle/>
          <a:p>
            <a:r>
              <a:rPr lang="en-US" dirty="0"/>
              <a:t>Photons </a:t>
            </a:r>
            <a:r>
              <a:rPr lang="en-US" dirty="0">
                <a:sym typeface="Wingdings" pitchFamily="2" charset="2"/>
              </a:rPr>
              <a:t> Quantum computers!</a:t>
            </a:r>
            <a:endParaRPr lang="en-US" dirty="0"/>
          </a:p>
        </p:txBody>
      </p:sp>
      <p:pic>
        <p:nvPicPr>
          <p:cNvPr id="4" name="Picture 3">
            <a:extLst>
              <a:ext uri="{FF2B5EF4-FFF2-40B4-BE49-F238E27FC236}">
                <a16:creationId xmlns:a16="http://schemas.microsoft.com/office/drawing/2014/main" id="{9BF62EB7-007B-2256-ED53-618D26FD55B9}"/>
              </a:ext>
            </a:extLst>
          </p:cNvPr>
          <p:cNvPicPr>
            <a:picLocks noChangeAspect="1"/>
          </p:cNvPicPr>
          <p:nvPr/>
        </p:nvPicPr>
        <p:blipFill>
          <a:blip r:embed="rId2"/>
          <a:stretch>
            <a:fillRect/>
          </a:stretch>
        </p:blipFill>
        <p:spPr>
          <a:xfrm>
            <a:off x="6835611" y="1938969"/>
            <a:ext cx="5080000" cy="3797300"/>
          </a:xfrm>
          <a:prstGeom prst="rect">
            <a:avLst/>
          </a:prstGeom>
        </p:spPr>
      </p:pic>
      <p:cxnSp>
        <p:nvCxnSpPr>
          <p:cNvPr id="32" name="Straight Arrow Connector 31">
            <a:extLst>
              <a:ext uri="{FF2B5EF4-FFF2-40B4-BE49-F238E27FC236}">
                <a16:creationId xmlns:a16="http://schemas.microsoft.com/office/drawing/2014/main" id="{5998C20E-7860-9CE8-87D9-22291F7D134D}"/>
              </a:ext>
            </a:extLst>
          </p:cNvPr>
          <p:cNvCxnSpPr>
            <a:cxnSpLocks/>
          </p:cNvCxnSpPr>
          <p:nvPr/>
        </p:nvCxnSpPr>
        <p:spPr>
          <a:xfrm>
            <a:off x="1474039" y="4930411"/>
            <a:ext cx="221851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0CBAE41-180C-16E9-3E59-F621FCE0438B}"/>
              </a:ext>
            </a:extLst>
          </p:cNvPr>
          <p:cNvSpPr/>
          <p:nvPr/>
        </p:nvSpPr>
        <p:spPr>
          <a:xfrm>
            <a:off x="2253615" y="4599652"/>
            <a:ext cx="698795" cy="710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FB0AA74-64A0-E0C3-EDE6-89B5BCDA3895}"/>
              </a:ext>
            </a:extLst>
          </p:cNvPr>
          <p:cNvSpPr/>
          <p:nvPr/>
        </p:nvSpPr>
        <p:spPr>
          <a:xfrm rot="2879008">
            <a:off x="1422120" y="2909874"/>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74305B99-DFAE-F594-F829-A41A3660F026}"/>
              </a:ext>
            </a:extLst>
          </p:cNvPr>
          <p:cNvSpPr/>
          <p:nvPr/>
        </p:nvSpPr>
        <p:spPr>
          <a:xfrm rot="2879008">
            <a:off x="3723003" y="4467944"/>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2D43B6D9-447A-D6D2-C33B-8552EDE03ABE}"/>
              </a:ext>
            </a:extLst>
          </p:cNvPr>
          <p:cNvCxnSpPr>
            <a:cxnSpLocks/>
            <a:stCxn id="34" idx="3"/>
          </p:cNvCxnSpPr>
          <p:nvPr/>
        </p:nvCxnSpPr>
        <p:spPr>
          <a:xfrm flipV="1">
            <a:off x="1460280" y="3368024"/>
            <a:ext cx="2079875" cy="8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D69A679-1CD0-D41A-EB60-83A1E866CFE1}"/>
              </a:ext>
            </a:extLst>
          </p:cNvPr>
          <p:cNvCxnSpPr>
            <a:cxnSpLocks/>
          </p:cNvCxnSpPr>
          <p:nvPr/>
        </p:nvCxnSpPr>
        <p:spPr>
          <a:xfrm flipV="1">
            <a:off x="1417804" y="3417267"/>
            <a:ext cx="0" cy="1514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8990CD8-602F-033D-E0A8-CE9265711FFC}"/>
              </a:ext>
            </a:extLst>
          </p:cNvPr>
          <p:cNvCxnSpPr>
            <a:cxnSpLocks/>
            <a:endCxn id="46" idx="3"/>
          </p:cNvCxnSpPr>
          <p:nvPr/>
        </p:nvCxnSpPr>
        <p:spPr>
          <a:xfrm flipV="1">
            <a:off x="3684903" y="3429992"/>
            <a:ext cx="17780" cy="1515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ACA99A-9373-830F-A064-7854A66D9C36}"/>
              </a:ext>
            </a:extLst>
          </p:cNvPr>
          <p:cNvCxnSpPr>
            <a:cxnSpLocks/>
          </p:cNvCxnSpPr>
          <p:nvPr/>
        </p:nvCxnSpPr>
        <p:spPr>
          <a:xfrm>
            <a:off x="807739" y="4926643"/>
            <a:ext cx="5952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E8774E7-7058-AAE6-4D2A-70AAFF4992AC}"/>
              </a:ext>
            </a:extLst>
          </p:cNvPr>
          <p:cNvCxnSpPr>
            <a:cxnSpLocks/>
          </p:cNvCxnSpPr>
          <p:nvPr/>
        </p:nvCxnSpPr>
        <p:spPr>
          <a:xfrm flipV="1">
            <a:off x="3638764" y="2882986"/>
            <a:ext cx="0" cy="412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59B8CE6-977B-60CF-CBD3-B6F4FEC84817}"/>
              </a:ext>
            </a:extLst>
          </p:cNvPr>
          <p:cNvCxnSpPr>
            <a:cxnSpLocks/>
          </p:cNvCxnSpPr>
          <p:nvPr/>
        </p:nvCxnSpPr>
        <p:spPr>
          <a:xfrm>
            <a:off x="3740730" y="3411032"/>
            <a:ext cx="4294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Chord 41">
            <a:extLst>
              <a:ext uri="{FF2B5EF4-FFF2-40B4-BE49-F238E27FC236}">
                <a16:creationId xmlns:a16="http://schemas.microsoft.com/office/drawing/2014/main" id="{1761FBB4-57FA-6FF4-C746-FA53383FC151}"/>
              </a:ext>
            </a:extLst>
          </p:cNvPr>
          <p:cNvSpPr>
            <a:spLocks noChangeAspect="1"/>
          </p:cNvSpPr>
          <p:nvPr/>
        </p:nvSpPr>
        <p:spPr>
          <a:xfrm rot="3664890">
            <a:off x="3344795" y="2730375"/>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hord 42">
            <a:extLst>
              <a:ext uri="{FF2B5EF4-FFF2-40B4-BE49-F238E27FC236}">
                <a16:creationId xmlns:a16="http://schemas.microsoft.com/office/drawing/2014/main" id="{AB5705AE-3612-DC4F-712E-E22BBEB33D98}"/>
              </a:ext>
            </a:extLst>
          </p:cNvPr>
          <p:cNvSpPr>
            <a:spLocks noChangeAspect="1"/>
          </p:cNvSpPr>
          <p:nvPr/>
        </p:nvSpPr>
        <p:spPr>
          <a:xfrm rot="8992890">
            <a:off x="3738553" y="3132636"/>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Graphic 43" descr="Fireworks">
            <a:extLst>
              <a:ext uri="{FF2B5EF4-FFF2-40B4-BE49-F238E27FC236}">
                <a16:creationId xmlns:a16="http://schemas.microsoft.com/office/drawing/2014/main" id="{DA1E2E7B-18C6-2939-5D15-29FC32FB1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8306" y="4644470"/>
            <a:ext cx="635960" cy="635960"/>
          </a:xfrm>
          <a:prstGeom prst="rect">
            <a:avLst/>
          </a:prstGeom>
        </p:spPr>
      </p:pic>
      <p:sp>
        <p:nvSpPr>
          <p:cNvPr id="45" name="Rectangle 44">
            <a:extLst>
              <a:ext uri="{FF2B5EF4-FFF2-40B4-BE49-F238E27FC236}">
                <a16:creationId xmlns:a16="http://schemas.microsoft.com/office/drawing/2014/main" id="{80BBF2DD-5E98-59BC-3610-EDC68B4BBA2B}"/>
              </a:ext>
            </a:extLst>
          </p:cNvPr>
          <p:cNvSpPr/>
          <p:nvPr/>
        </p:nvSpPr>
        <p:spPr>
          <a:xfrm rot="2879008">
            <a:off x="1456596" y="4577390"/>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3AD54EDF-ED32-C1D0-1BDF-46309176DF5F}"/>
              </a:ext>
            </a:extLst>
          </p:cNvPr>
          <p:cNvSpPr/>
          <p:nvPr/>
        </p:nvSpPr>
        <p:spPr>
          <a:xfrm rot="2879008">
            <a:off x="3600624" y="3044328"/>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Alternate Process 20">
            <a:extLst>
              <a:ext uri="{FF2B5EF4-FFF2-40B4-BE49-F238E27FC236}">
                <a16:creationId xmlns:a16="http://schemas.microsoft.com/office/drawing/2014/main" id="{6E692F91-2EAE-8A26-22E1-E1415F8B2E1B}"/>
              </a:ext>
            </a:extLst>
          </p:cNvPr>
          <p:cNvSpPr/>
          <p:nvPr/>
        </p:nvSpPr>
        <p:spPr>
          <a:xfrm>
            <a:off x="276389" y="4813453"/>
            <a:ext cx="587412" cy="233916"/>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Graphic 47" descr="Question mark">
            <a:extLst>
              <a:ext uri="{FF2B5EF4-FFF2-40B4-BE49-F238E27FC236}">
                <a16:creationId xmlns:a16="http://schemas.microsoft.com/office/drawing/2014/main" id="{57A84530-ADC5-4908-6C88-D2303D8C8A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65504" y="4488314"/>
            <a:ext cx="457200" cy="457200"/>
          </a:xfrm>
          <a:prstGeom prst="rect">
            <a:avLst/>
          </a:prstGeom>
        </p:spPr>
      </p:pic>
      <p:sp>
        <p:nvSpPr>
          <p:cNvPr id="49" name="TextBox 48">
            <a:extLst>
              <a:ext uri="{FF2B5EF4-FFF2-40B4-BE49-F238E27FC236}">
                <a16:creationId xmlns:a16="http://schemas.microsoft.com/office/drawing/2014/main" id="{E1E8D75B-DF57-E96D-32B7-BD8940A38E49}"/>
              </a:ext>
            </a:extLst>
          </p:cNvPr>
          <p:cNvSpPr txBox="1"/>
          <p:nvPr/>
        </p:nvSpPr>
        <p:spPr>
          <a:xfrm>
            <a:off x="276389" y="4813453"/>
            <a:ext cx="587412" cy="261610"/>
          </a:xfrm>
          <a:prstGeom prst="rect">
            <a:avLst/>
          </a:prstGeom>
          <a:noFill/>
        </p:spPr>
        <p:txBody>
          <a:bodyPr wrap="square" rtlCol="0">
            <a:spAutoFit/>
          </a:bodyPr>
          <a:lstStyle/>
          <a:p>
            <a:r>
              <a:rPr lang="en-GB" sz="1100" b="1" dirty="0"/>
              <a:t>Source</a:t>
            </a:r>
          </a:p>
        </p:txBody>
      </p:sp>
      <p:sp>
        <p:nvSpPr>
          <p:cNvPr id="50" name="TextBox 49">
            <a:extLst>
              <a:ext uri="{FF2B5EF4-FFF2-40B4-BE49-F238E27FC236}">
                <a16:creationId xmlns:a16="http://schemas.microsoft.com/office/drawing/2014/main" id="{962651F0-60A3-05DB-9012-E5522598E74A}"/>
              </a:ext>
            </a:extLst>
          </p:cNvPr>
          <p:cNvSpPr txBox="1"/>
          <p:nvPr/>
        </p:nvSpPr>
        <p:spPr>
          <a:xfrm>
            <a:off x="863800" y="3109952"/>
            <a:ext cx="674989" cy="261610"/>
          </a:xfrm>
          <a:prstGeom prst="rect">
            <a:avLst/>
          </a:prstGeom>
          <a:noFill/>
        </p:spPr>
        <p:txBody>
          <a:bodyPr wrap="square" rtlCol="0">
            <a:spAutoFit/>
          </a:bodyPr>
          <a:lstStyle/>
          <a:p>
            <a:r>
              <a:rPr lang="en-GB" sz="1100" b="1" dirty="0"/>
              <a:t>Mirror 1</a:t>
            </a:r>
          </a:p>
        </p:txBody>
      </p:sp>
      <p:sp>
        <p:nvSpPr>
          <p:cNvPr id="51" name="TextBox 50">
            <a:extLst>
              <a:ext uri="{FF2B5EF4-FFF2-40B4-BE49-F238E27FC236}">
                <a16:creationId xmlns:a16="http://schemas.microsoft.com/office/drawing/2014/main" id="{5C2C21EF-7527-115D-5EC1-AF6CC19A7FF4}"/>
              </a:ext>
            </a:extLst>
          </p:cNvPr>
          <p:cNvSpPr txBox="1"/>
          <p:nvPr/>
        </p:nvSpPr>
        <p:spPr>
          <a:xfrm>
            <a:off x="1387386" y="4967944"/>
            <a:ext cx="955085" cy="430887"/>
          </a:xfrm>
          <a:prstGeom prst="rect">
            <a:avLst/>
          </a:prstGeom>
          <a:noFill/>
        </p:spPr>
        <p:txBody>
          <a:bodyPr wrap="square" rtlCol="0">
            <a:spAutoFit/>
          </a:bodyPr>
          <a:lstStyle/>
          <a:p>
            <a:r>
              <a:rPr lang="en-GB" sz="1100" b="1" dirty="0"/>
              <a:t>Beam-splitter 1</a:t>
            </a:r>
          </a:p>
        </p:txBody>
      </p:sp>
      <p:sp>
        <p:nvSpPr>
          <p:cNvPr id="52" name="TextBox 51">
            <a:extLst>
              <a:ext uri="{FF2B5EF4-FFF2-40B4-BE49-F238E27FC236}">
                <a16:creationId xmlns:a16="http://schemas.microsoft.com/office/drawing/2014/main" id="{93F37288-CF2D-9E3E-2112-F2E697C38B42}"/>
              </a:ext>
            </a:extLst>
          </p:cNvPr>
          <p:cNvSpPr txBox="1"/>
          <p:nvPr/>
        </p:nvSpPr>
        <p:spPr>
          <a:xfrm>
            <a:off x="2876303" y="3488998"/>
            <a:ext cx="955085" cy="430887"/>
          </a:xfrm>
          <a:prstGeom prst="rect">
            <a:avLst/>
          </a:prstGeom>
          <a:noFill/>
        </p:spPr>
        <p:txBody>
          <a:bodyPr wrap="square" rtlCol="0">
            <a:spAutoFit/>
          </a:bodyPr>
          <a:lstStyle/>
          <a:p>
            <a:r>
              <a:rPr lang="en-GB" sz="1100" b="1" dirty="0"/>
              <a:t>Beam-splitter 2</a:t>
            </a:r>
          </a:p>
        </p:txBody>
      </p:sp>
      <p:sp>
        <p:nvSpPr>
          <p:cNvPr id="53" name="TextBox 52">
            <a:extLst>
              <a:ext uri="{FF2B5EF4-FFF2-40B4-BE49-F238E27FC236}">
                <a16:creationId xmlns:a16="http://schemas.microsoft.com/office/drawing/2014/main" id="{3B5A04FF-4AC3-FC2D-5341-7609701F6A26}"/>
              </a:ext>
            </a:extLst>
          </p:cNvPr>
          <p:cNvSpPr txBox="1"/>
          <p:nvPr/>
        </p:nvSpPr>
        <p:spPr>
          <a:xfrm>
            <a:off x="3671324" y="4901261"/>
            <a:ext cx="674989" cy="261610"/>
          </a:xfrm>
          <a:prstGeom prst="rect">
            <a:avLst/>
          </a:prstGeom>
          <a:noFill/>
        </p:spPr>
        <p:txBody>
          <a:bodyPr wrap="square" rtlCol="0">
            <a:spAutoFit/>
          </a:bodyPr>
          <a:lstStyle/>
          <a:p>
            <a:r>
              <a:rPr lang="en-GB" sz="1100" b="1" dirty="0"/>
              <a:t>Mirror 2</a:t>
            </a:r>
          </a:p>
        </p:txBody>
      </p:sp>
      <p:sp>
        <p:nvSpPr>
          <p:cNvPr id="54" name="TextBox 53">
            <a:extLst>
              <a:ext uri="{FF2B5EF4-FFF2-40B4-BE49-F238E27FC236}">
                <a16:creationId xmlns:a16="http://schemas.microsoft.com/office/drawing/2014/main" id="{20561F4E-F4C5-F3F2-5DE3-B00771D6A631}"/>
              </a:ext>
            </a:extLst>
          </p:cNvPr>
          <p:cNvSpPr txBox="1"/>
          <p:nvPr/>
        </p:nvSpPr>
        <p:spPr>
          <a:xfrm>
            <a:off x="4152596" y="3565633"/>
            <a:ext cx="870069" cy="261610"/>
          </a:xfrm>
          <a:prstGeom prst="rect">
            <a:avLst/>
          </a:prstGeom>
          <a:noFill/>
        </p:spPr>
        <p:txBody>
          <a:bodyPr wrap="square" rtlCol="0">
            <a:spAutoFit/>
          </a:bodyPr>
          <a:lstStyle/>
          <a:p>
            <a:r>
              <a:rPr lang="en-GB" sz="1100" b="1" dirty="0"/>
              <a:t>Detector 2 </a:t>
            </a:r>
          </a:p>
        </p:txBody>
      </p:sp>
      <p:sp>
        <p:nvSpPr>
          <p:cNvPr id="55" name="TextBox 54">
            <a:extLst>
              <a:ext uri="{FF2B5EF4-FFF2-40B4-BE49-F238E27FC236}">
                <a16:creationId xmlns:a16="http://schemas.microsoft.com/office/drawing/2014/main" id="{B734E726-6084-ABB1-1180-0E426A823BD9}"/>
              </a:ext>
            </a:extLst>
          </p:cNvPr>
          <p:cNvSpPr txBox="1"/>
          <p:nvPr/>
        </p:nvSpPr>
        <p:spPr>
          <a:xfrm>
            <a:off x="3743288" y="2607395"/>
            <a:ext cx="870069" cy="261610"/>
          </a:xfrm>
          <a:prstGeom prst="rect">
            <a:avLst/>
          </a:prstGeom>
          <a:noFill/>
        </p:spPr>
        <p:txBody>
          <a:bodyPr wrap="square" rtlCol="0">
            <a:spAutoFit/>
          </a:bodyPr>
          <a:lstStyle/>
          <a:p>
            <a:r>
              <a:rPr lang="en-GB" sz="1100" b="1" dirty="0"/>
              <a:t>Detector 1 </a:t>
            </a:r>
          </a:p>
        </p:txBody>
      </p:sp>
      <p:sp>
        <p:nvSpPr>
          <p:cNvPr id="56" name="TextBox 55">
            <a:extLst>
              <a:ext uri="{FF2B5EF4-FFF2-40B4-BE49-F238E27FC236}">
                <a16:creationId xmlns:a16="http://schemas.microsoft.com/office/drawing/2014/main" id="{DE101ACA-158D-DDD5-9D5F-756D8014737A}"/>
              </a:ext>
            </a:extLst>
          </p:cNvPr>
          <p:cNvSpPr txBox="1"/>
          <p:nvPr/>
        </p:nvSpPr>
        <p:spPr>
          <a:xfrm>
            <a:off x="1849480" y="4290405"/>
            <a:ext cx="1562997" cy="261610"/>
          </a:xfrm>
          <a:prstGeom prst="rect">
            <a:avLst/>
          </a:prstGeom>
          <a:noFill/>
        </p:spPr>
        <p:txBody>
          <a:bodyPr wrap="square" rtlCol="0">
            <a:spAutoFit/>
          </a:bodyPr>
          <a:lstStyle/>
          <a:p>
            <a:r>
              <a:rPr lang="en-GB" sz="1100" b="1" dirty="0"/>
              <a:t>Light-sensitive bomb?</a:t>
            </a:r>
          </a:p>
        </p:txBody>
      </p:sp>
      <p:sp>
        <p:nvSpPr>
          <p:cNvPr id="58" name="Right Arrow 57">
            <a:extLst>
              <a:ext uri="{FF2B5EF4-FFF2-40B4-BE49-F238E27FC236}">
                <a16:creationId xmlns:a16="http://schemas.microsoft.com/office/drawing/2014/main" id="{F917D531-7036-F237-D129-FA518273CDD5}"/>
              </a:ext>
            </a:extLst>
          </p:cNvPr>
          <p:cNvSpPr/>
          <p:nvPr/>
        </p:nvSpPr>
        <p:spPr>
          <a:xfrm>
            <a:off x="4971925" y="3837619"/>
            <a:ext cx="1487379" cy="724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817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39BF-0A66-2E92-8429-A820253FFCAF}"/>
              </a:ext>
            </a:extLst>
          </p:cNvPr>
          <p:cNvSpPr>
            <a:spLocks noGrp="1"/>
          </p:cNvSpPr>
          <p:nvPr>
            <p:ph type="title"/>
          </p:nvPr>
        </p:nvSpPr>
        <p:spPr/>
        <p:txBody>
          <a:bodyPr/>
          <a:lstStyle/>
          <a:p>
            <a:r>
              <a:rPr lang="en-US" dirty="0"/>
              <a:t>Quantum computing</a:t>
            </a:r>
          </a:p>
        </p:txBody>
      </p:sp>
      <p:pic>
        <p:nvPicPr>
          <p:cNvPr id="4" name="Picture 3" descr="The inside of a building&#10;&#10;Description automatically generated">
            <a:extLst>
              <a:ext uri="{FF2B5EF4-FFF2-40B4-BE49-F238E27FC236}">
                <a16:creationId xmlns:a16="http://schemas.microsoft.com/office/drawing/2014/main" id="{ED1B8A50-B4A5-ED35-6810-143E6A44D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235" y="1690688"/>
            <a:ext cx="8109900" cy="4654568"/>
          </a:xfrm>
          <a:prstGeom prst="rect">
            <a:avLst/>
          </a:prstGeom>
        </p:spPr>
      </p:pic>
    </p:spTree>
    <p:extLst>
      <p:ext uri="{BB962C8B-B14F-4D97-AF65-F5344CB8AC3E}">
        <p14:creationId xmlns:p14="http://schemas.microsoft.com/office/powerpoint/2010/main" val="338112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CD20-47E5-0988-90DC-8B42B508D576}"/>
              </a:ext>
            </a:extLst>
          </p:cNvPr>
          <p:cNvSpPr>
            <a:spLocks noGrp="1"/>
          </p:cNvSpPr>
          <p:nvPr>
            <p:ph type="title"/>
          </p:nvPr>
        </p:nvSpPr>
        <p:spPr/>
        <p:txBody>
          <a:bodyPr/>
          <a:lstStyle/>
          <a:p>
            <a:r>
              <a:rPr lang="en-US" dirty="0"/>
              <a:t>Qubits</a:t>
            </a:r>
          </a:p>
        </p:txBody>
      </p:sp>
      <p:sp>
        <p:nvSpPr>
          <p:cNvPr id="21" name="Rectangle 20">
            <a:extLst>
              <a:ext uri="{FF2B5EF4-FFF2-40B4-BE49-F238E27FC236}">
                <a16:creationId xmlns:a16="http://schemas.microsoft.com/office/drawing/2014/main" id="{DBB03141-44D0-6A5B-1861-74B5B1F0C938}"/>
              </a:ext>
            </a:extLst>
          </p:cNvPr>
          <p:cNvSpPr/>
          <p:nvPr/>
        </p:nvSpPr>
        <p:spPr>
          <a:xfrm>
            <a:off x="3030279" y="2163260"/>
            <a:ext cx="2961168" cy="2819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2" descr="Classical Bit Vs Qubit. | Download Scientific Diagram">
            <a:extLst>
              <a:ext uri="{FF2B5EF4-FFF2-40B4-BE49-F238E27FC236}">
                <a16:creationId xmlns:a16="http://schemas.microsoft.com/office/drawing/2014/main" id="{E09C1447-8FA2-7F2F-6EEB-9F35DC399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209" y="2271911"/>
            <a:ext cx="6731447" cy="369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1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6A43C48-3DC9-2DD3-8085-8C16F99617E7}"/>
              </a:ext>
            </a:extLst>
          </p:cNvPr>
          <p:cNvSpPr/>
          <p:nvPr/>
        </p:nvSpPr>
        <p:spPr>
          <a:xfrm>
            <a:off x="-4836" y="1617142"/>
            <a:ext cx="10542443" cy="5252890"/>
          </a:xfrm>
          <a:prstGeom prst="rect">
            <a:avLst/>
          </a:prstGeom>
          <a:solidFill>
            <a:srgbClr val="9C24BE">
              <a:alpha val="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87C82-E208-6BFE-07E0-51E7C4780D3F}"/>
              </a:ext>
            </a:extLst>
          </p:cNvPr>
          <p:cNvSpPr>
            <a:spLocks noGrp="1"/>
          </p:cNvSpPr>
          <p:nvPr>
            <p:ph type="title"/>
          </p:nvPr>
        </p:nvSpPr>
        <p:spPr/>
        <p:txBody>
          <a:bodyPr/>
          <a:lstStyle/>
          <a:p>
            <a:r>
              <a:rPr lang="en-US" dirty="0"/>
              <a:t>Hi!</a:t>
            </a:r>
          </a:p>
        </p:txBody>
      </p:sp>
      <p:pic>
        <p:nvPicPr>
          <p:cNvPr id="1026" name="Picture 2" descr="University of Oxford Logo PNG Vector (EPS) Free Download">
            <a:extLst>
              <a:ext uri="{FF2B5EF4-FFF2-40B4-BE49-F238E27FC236}">
                <a16:creationId xmlns:a16="http://schemas.microsoft.com/office/drawing/2014/main" id="{9C2387DE-B775-736C-7761-9CD724EE4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482" y="2648106"/>
            <a:ext cx="1334653" cy="1334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eakers and Mentors | Innovation Center">
            <a:extLst>
              <a:ext uri="{FF2B5EF4-FFF2-40B4-BE49-F238E27FC236}">
                <a16:creationId xmlns:a16="http://schemas.microsoft.com/office/drawing/2014/main" id="{BD37DAA2-CF54-EEA9-073F-5811DDCF40B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7977" y="2175263"/>
            <a:ext cx="1839836" cy="706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rn Quantum Computation using Qiskit">
            <a:extLst>
              <a:ext uri="{FF2B5EF4-FFF2-40B4-BE49-F238E27FC236}">
                <a16:creationId xmlns:a16="http://schemas.microsoft.com/office/drawing/2014/main" id="{133A9650-00A5-F43D-1609-B7FF8A7F4A5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427" y="2363362"/>
            <a:ext cx="829883" cy="2574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ysics World - Home | Facebook">
            <a:extLst>
              <a:ext uri="{FF2B5EF4-FFF2-40B4-BE49-F238E27FC236}">
                <a16:creationId xmlns:a16="http://schemas.microsoft.com/office/drawing/2014/main" id="{951C730D-4103-B834-82C9-E7B7483031D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0657" b="20324"/>
          <a:stretch/>
        </p:blipFill>
        <p:spPr bwMode="auto">
          <a:xfrm>
            <a:off x="5340659" y="5851176"/>
            <a:ext cx="1464404" cy="8642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antum on the clock schools video competition winners | Institute of  Physics">
            <a:extLst>
              <a:ext uri="{FF2B5EF4-FFF2-40B4-BE49-F238E27FC236}">
                <a16:creationId xmlns:a16="http://schemas.microsoft.com/office/drawing/2014/main" id="{41A9A3E3-12CB-6985-5BAE-7DD139D76A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109" y="5740900"/>
            <a:ext cx="2146468" cy="10276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gdalen College on Twitter: &quot;🌟🌟Calling all young creative  scientists!🌟🌟 Magdalen DPhil student Maria Violaris and the @qqq_iop are  seeking A-level students in the UK and Ireland to create 3-minute videos  about any">
            <a:extLst>
              <a:ext uri="{FF2B5EF4-FFF2-40B4-BE49-F238E27FC236}">
                <a16:creationId xmlns:a16="http://schemas.microsoft.com/office/drawing/2014/main" id="{F428C3F2-5AE8-D269-79EB-D70C69CE8E0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634" t="28553" r="32803" b="47509"/>
          <a:stretch/>
        </p:blipFill>
        <p:spPr bwMode="auto">
          <a:xfrm>
            <a:off x="103266" y="4973820"/>
            <a:ext cx="1619529" cy="8907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C87BC-5F04-5AEF-6184-F5B4666B676D}"/>
              </a:ext>
            </a:extLst>
          </p:cNvPr>
          <p:cNvSpPr txBox="1"/>
          <p:nvPr/>
        </p:nvSpPr>
        <p:spPr>
          <a:xfrm>
            <a:off x="7523703" y="5878998"/>
            <a:ext cx="3183801" cy="923330"/>
          </a:xfrm>
          <a:prstGeom prst="rect">
            <a:avLst/>
          </a:prstGeom>
          <a:noFill/>
        </p:spPr>
        <p:txBody>
          <a:bodyPr wrap="square" rtlCol="0">
            <a:spAutoFit/>
          </a:bodyPr>
          <a:lstStyle/>
          <a:p>
            <a:r>
              <a:rPr lang="en-US" b="1" dirty="0"/>
              <a:t>Podcast interviews: Physics World, Quantum AI, Question Field, Constructor Theory </a:t>
            </a:r>
          </a:p>
        </p:txBody>
      </p:sp>
      <p:cxnSp>
        <p:nvCxnSpPr>
          <p:cNvPr id="11" name="Straight Connector 10">
            <a:extLst>
              <a:ext uri="{FF2B5EF4-FFF2-40B4-BE49-F238E27FC236}">
                <a16:creationId xmlns:a16="http://schemas.microsoft.com/office/drawing/2014/main" id="{CC9371FE-4781-1A98-41C2-85C565134892}"/>
              </a:ext>
            </a:extLst>
          </p:cNvPr>
          <p:cNvCxnSpPr>
            <a:cxnSpLocks/>
          </p:cNvCxnSpPr>
          <p:nvPr/>
        </p:nvCxnSpPr>
        <p:spPr>
          <a:xfrm flipV="1">
            <a:off x="-4836" y="4218591"/>
            <a:ext cx="10503568" cy="1986"/>
          </a:xfrm>
          <a:prstGeom prst="line">
            <a:avLst/>
          </a:prstGeom>
          <a:ln w="38100">
            <a:solidFill>
              <a:srgbClr val="9C24BE"/>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8D6DEA-6AFE-9D93-FA22-CC887196C27A}"/>
              </a:ext>
            </a:extLst>
          </p:cNvPr>
          <p:cNvCxnSpPr>
            <a:cxnSpLocks/>
          </p:cNvCxnSpPr>
          <p:nvPr/>
        </p:nvCxnSpPr>
        <p:spPr>
          <a:xfrm>
            <a:off x="5163691" y="1617142"/>
            <a:ext cx="0" cy="5252890"/>
          </a:xfrm>
          <a:prstGeom prst="line">
            <a:avLst/>
          </a:prstGeom>
          <a:ln w="38100">
            <a:solidFill>
              <a:srgbClr val="9C24BE"/>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ABCA40D-A469-2488-EE1C-29FBE1ECEA29}"/>
              </a:ext>
            </a:extLst>
          </p:cNvPr>
          <p:cNvSpPr/>
          <p:nvPr/>
        </p:nvSpPr>
        <p:spPr>
          <a:xfrm>
            <a:off x="2002804" y="1617142"/>
            <a:ext cx="880369"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PhD</a:t>
            </a:r>
          </a:p>
        </p:txBody>
      </p:sp>
      <p:sp>
        <p:nvSpPr>
          <p:cNvPr id="15" name="Rectangle 14">
            <a:extLst>
              <a:ext uri="{FF2B5EF4-FFF2-40B4-BE49-F238E27FC236}">
                <a16:creationId xmlns:a16="http://schemas.microsoft.com/office/drawing/2014/main" id="{E68C691F-82C1-1857-3EE0-5471F5752BD3}"/>
              </a:ext>
            </a:extLst>
          </p:cNvPr>
          <p:cNvSpPr/>
          <p:nvPr/>
        </p:nvSpPr>
        <p:spPr>
          <a:xfrm>
            <a:off x="7150283" y="1532129"/>
            <a:ext cx="1601912"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Industry</a:t>
            </a:r>
          </a:p>
        </p:txBody>
      </p:sp>
      <p:sp>
        <p:nvSpPr>
          <p:cNvPr id="16" name="Rectangle 15">
            <a:extLst>
              <a:ext uri="{FF2B5EF4-FFF2-40B4-BE49-F238E27FC236}">
                <a16:creationId xmlns:a16="http://schemas.microsoft.com/office/drawing/2014/main" id="{1D6A319C-3761-2C94-CA6D-C01B7504DC57}"/>
              </a:ext>
            </a:extLst>
          </p:cNvPr>
          <p:cNvSpPr/>
          <p:nvPr/>
        </p:nvSpPr>
        <p:spPr>
          <a:xfrm>
            <a:off x="1395209" y="4241888"/>
            <a:ext cx="2322431"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Engagement</a:t>
            </a:r>
          </a:p>
        </p:txBody>
      </p:sp>
      <p:sp>
        <p:nvSpPr>
          <p:cNvPr id="17" name="Rectangle 16">
            <a:extLst>
              <a:ext uri="{FF2B5EF4-FFF2-40B4-BE49-F238E27FC236}">
                <a16:creationId xmlns:a16="http://schemas.microsoft.com/office/drawing/2014/main" id="{9D53B776-B2DD-966A-E1FC-693731313C76}"/>
              </a:ext>
            </a:extLst>
          </p:cNvPr>
          <p:cNvSpPr/>
          <p:nvPr/>
        </p:nvSpPr>
        <p:spPr>
          <a:xfrm>
            <a:off x="7197662" y="4211408"/>
            <a:ext cx="1372491"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Media</a:t>
            </a:r>
            <a:r>
              <a:rPr lang="en-GB" sz="3200" b="1" cap="none" spc="50" dirty="0">
                <a:ln w="9525" cmpd="sng">
                  <a:solidFill>
                    <a:schemeClr val="accent1"/>
                  </a:solidFill>
                  <a:prstDash val="solid"/>
                </a:ln>
                <a:solidFill>
                  <a:srgbClr val="9C24BE"/>
                </a:solidFill>
                <a:effectLst>
                  <a:glow rad="38100">
                    <a:schemeClr val="accent1">
                      <a:alpha val="40000"/>
                    </a:schemeClr>
                  </a:glow>
                </a:effectLst>
              </a:rPr>
              <a:t> </a:t>
            </a:r>
          </a:p>
        </p:txBody>
      </p:sp>
      <p:pic>
        <p:nvPicPr>
          <p:cNvPr id="11266" name="Picture 2" descr="Riverlane (@RiverLane_io) / X">
            <a:extLst>
              <a:ext uri="{FF2B5EF4-FFF2-40B4-BE49-F238E27FC236}">
                <a16:creationId xmlns:a16="http://schemas.microsoft.com/office/drawing/2014/main" id="{75153571-C780-778C-67B9-2432C5695EF8}"/>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6659" t="25282" r="17689" b="30888"/>
          <a:stretch/>
        </p:blipFill>
        <p:spPr bwMode="auto">
          <a:xfrm>
            <a:off x="9625550" y="2727421"/>
            <a:ext cx="738117" cy="4927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6C5438CA-971A-0602-844B-2B2F787546F5}"/>
              </a:ext>
            </a:extLst>
          </p:cNvPr>
          <p:cNvPicPr>
            <a:picLocks noChangeAspect="1"/>
          </p:cNvPicPr>
          <p:nvPr/>
        </p:nvPicPr>
        <p:blipFill>
          <a:blip r:embed="rId10"/>
          <a:stretch>
            <a:fillRect/>
          </a:stretch>
        </p:blipFill>
        <p:spPr>
          <a:xfrm>
            <a:off x="7951239" y="3305047"/>
            <a:ext cx="2454111" cy="769441"/>
          </a:xfrm>
          <a:prstGeom prst="rect">
            <a:avLst/>
          </a:prstGeom>
        </p:spPr>
      </p:pic>
      <p:pic>
        <p:nvPicPr>
          <p:cNvPr id="34" name="Picture 33">
            <a:extLst>
              <a:ext uri="{FF2B5EF4-FFF2-40B4-BE49-F238E27FC236}">
                <a16:creationId xmlns:a16="http://schemas.microsoft.com/office/drawing/2014/main" id="{4CDDCA06-39B0-5299-5A8C-A485A191FF4C}"/>
              </a:ext>
            </a:extLst>
          </p:cNvPr>
          <p:cNvPicPr>
            <a:picLocks noChangeAspect="1"/>
          </p:cNvPicPr>
          <p:nvPr/>
        </p:nvPicPr>
        <p:blipFill>
          <a:blip r:embed="rId11"/>
          <a:stretch>
            <a:fillRect/>
          </a:stretch>
        </p:blipFill>
        <p:spPr>
          <a:xfrm>
            <a:off x="5302134" y="2687026"/>
            <a:ext cx="1981651" cy="1433783"/>
          </a:xfrm>
          <a:prstGeom prst="rect">
            <a:avLst/>
          </a:prstGeom>
        </p:spPr>
      </p:pic>
      <p:pic>
        <p:nvPicPr>
          <p:cNvPr id="11268" name="Picture 4" descr="Oxford University Quantum Information Society (@quantuminfosoc) / X">
            <a:extLst>
              <a:ext uri="{FF2B5EF4-FFF2-40B4-BE49-F238E27FC236}">
                <a16:creationId xmlns:a16="http://schemas.microsoft.com/office/drawing/2014/main" id="{8027386B-AD39-3F29-48AC-B28DB33CDD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5698" b="20651"/>
          <a:stretch/>
        </p:blipFill>
        <p:spPr bwMode="auto">
          <a:xfrm>
            <a:off x="3485676" y="5782740"/>
            <a:ext cx="1548737" cy="9857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5A2CBAB-D025-2322-1ED1-D16A61AB7FA5}"/>
              </a:ext>
            </a:extLst>
          </p:cNvPr>
          <p:cNvPicPr>
            <a:picLocks noChangeAspect="1"/>
          </p:cNvPicPr>
          <p:nvPr/>
        </p:nvPicPr>
        <p:blipFill>
          <a:blip r:embed="rId13"/>
          <a:stretch>
            <a:fillRect/>
          </a:stretch>
        </p:blipFill>
        <p:spPr>
          <a:xfrm>
            <a:off x="1913209" y="4970902"/>
            <a:ext cx="3144933" cy="416986"/>
          </a:xfrm>
          <a:prstGeom prst="rect">
            <a:avLst/>
          </a:prstGeom>
        </p:spPr>
      </p:pic>
      <p:grpSp>
        <p:nvGrpSpPr>
          <p:cNvPr id="32" name="Group 31">
            <a:extLst>
              <a:ext uri="{FF2B5EF4-FFF2-40B4-BE49-F238E27FC236}">
                <a16:creationId xmlns:a16="http://schemas.microsoft.com/office/drawing/2014/main" id="{8743E02D-D1FF-6E04-CCB6-2DF916676E95}"/>
              </a:ext>
            </a:extLst>
          </p:cNvPr>
          <p:cNvGrpSpPr>
            <a:grpSpLocks noChangeAspect="1"/>
          </p:cNvGrpSpPr>
          <p:nvPr/>
        </p:nvGrpSpPr>
        <p:grpSpPr>
          <a:xfrm>
            <a:off x="153626" y="2721955"/>
            <a:ext cx="2984068" cy="1179566"/>
            <a:chOff x="204106" y="1806914"/>
            <a:chExt cx="5292437" cy="2092037"/>
          </a:xfrm>
        </p:grpSpPr>
        <p:sp>
          <p:nvSpPr>
            <p:cNvPr id="3" name="Freeform 2">
              <a:extLst>
                <a:ext uri="{FF2B5EF4-FFF2-40B4-BE49-F238E27FC236}">
                  <a16:creationId xmlns:a16="http://schemas.microsoft.com/office/drawing/2014/main" id="{2D0AC791-728F-7805-CF00-D3813D52E768}"/>
                </a:ext>
              </a:extLst>
            </p:cNvPr>
            <p:cNvSpPr/>
            <p:nvPr/>
          </p:nvSpPr>
          <p:spPr>
            <a:xfrm>
              <a:off x="204106" y="1806914"/>
              <a:ext cx="5292437" cy="2092037"/>
            </a:xfrm>
            <a:custGeom>
              <a:avLst/>
              <a:gdLst>
                <a:gd name="connsiteX0" fmla="*/ 609600 w 5292437"/>
                <a:gd name="connsiteY0" fmla="*/ 152400 h 2092037"/>
                <a:gd name="connsiteX1" fmla="*/ 484909 w 5292437"/>
                <a:gd name="connsiteY1" fmla="*/ 678873 h 2092037"/>
                <a:gd name="connsiteX2" fmla="*/ 41564 w 5292437"/>
                <a:gd name="connsiteY2" fmla="*/ 872837 h 2092037"/>
                <a:gd name="connsiteX3" fmla="*/ 0 w 5292437"/>
                <a:gd name="connsiteY3" fmla="*/ 1357746 h 2092037"/>
                <a:gd name="connsiteX4" fmla="*/ 96982 w 5292437"/>
                <a:gd name="connsiteY4" fmla="*/ 1676400 h 2092037"/>
                <a:gd name="connsiteX5" fmla="*/ 55418 w 5292437"/>
                <a:gd name="connsiteY5" fmla="*/ 1898073 h 2092037"/>
                <a:gd name="connsiteX6" fmla="*/ 498764 w 5292437"/>
                <a:gd name="connsiteY6" fmla="*/ 2064328 h 2092037"/>
                <a:gd name="connsiteX7" fmla="*/ 1330037 w 5292437"/>
                <a:gd name="connsiteY7" fmla="*/ 1634837 h 2092037"/>
                <a:gd name="connsiteX8" fmla="*/ 1343891 w 5292437"/>
                <a:gd name="connsiteY8" fmla="*/ 1316182 h 2092037"/>
                <a:gd name="connsiteX9" fmla="*/ 1953491 w 5292437"/>
                <a:gd name="connsiteY9" fmla="*/ 1357746 h 2092037"/>
                <a:gd name="connsiteX10" fmla="*/ 1995055 w 5292437"/>
                <a:gd name="connsiteY10" fmla="*/ 1593273 h 2092037"/>
                <a:gd name="connsiteX11" fmla="*/ 2382982 w 5292437"/>
                <a:gd name="connsiteY11" fmla="*/ 1801091 h 2092037"/>
                <a:gd name="connsiteX12" fmla="*/ 2826328 w 5292437"/>
                <a:gd name="connsiteY12" fmla="*/ 1898073 h 2092037"/>
                <a:gd name="connsiteX13" fmla="*/ 3200400 w 5292437"/>
                <a:gd name="connsiteY13" fmla="*/ 1759528 h 2092037"/>
                <a:gd name="connsiteX14" fmla="*/ 3186546 w 5292437"/>
                <a:gd name="connsiteY14" fmla="*/ 1399309 h 2092037"/>
                <a:gd name="connsiteX15" fmla="*/ 3546764 w 5292437"/>
                <a:gd name="connsiteY15" fmla="*/ 1468582 h 2092037"/>
                <a:gd name="connsiteX16" fmla="*/ 3726873 w 5292437"/>
                <a:gd name="connsiteY16" fmla="*/ 1468582 h 2092037"/>
                <a:gd name="connsiteX17" fmla="*/ 3948546 w 5292437"/>
                <a:gd name="connsiteY17" fmla="*/ 1620982 h 2092037"/>
                <a:gd name="connsiteX18" fmla="*/ 4322618 w 5292437"/>
                <a:gd name="connsiteY18" fmla="*/ 1981200 h 2092037"/>
                <a:gd name="connsiteX19" fmla="*/ 5001491 w 5292437"/>
                <a:gd name="connsiteY19" fmla="*/ 2092037 h 2092037"/>
                <a:gd name="connsiteX20" fmla="*/ 5223164 w 5292437"/>
                <a:gd name="connsiteY20" fmla="*/ 1704109 h 2092037"/>
                <a:gd name="connsiteX21" fmla="*/ 5292437 w 5292437"/>
                <a:gd name="connsiteY21" fmla="*/ 1066800 h 2092037"/>
                <a:gd name="connsiteX22" fmla="*/ 5126182 w 5292437"/>
                <a:gd name="connsiteY22" fmla="*/ 720437 h 2092037"/>
                <a:gd name="connsiteX23" fmla="*/ 4475018 w 5292437"/>
                <a:gd name="connsiteY23" fmla="*/ 540328 h 2092037"/>
                <a:gd name="connsiteX24" fmla="*/ 4239491 w 5292437"/>
                <a:gd name="connsiteY24" fmla="*/ 568037 h 2092037"/>
                <a:gd name="connsiteX25" fmla="*/ 4197928 w 5292437"/>
                <a:gd name="connsiteY25" fmla="*/ 27709 h 2092037"/>
                <a:gd name="connsiteX26" fmla="*/ 3643746 w 5292437"/>
                <a:gd name="connsiteY26" fmla="*/ 0 h 2092037"/>
                <a:gd name="connsiteX27" fmla="*/ 3214255 w 5292437"/>
                <a:gd name="connsiteY27" fmla="*/ 277091 h 2092037"/>
                <a:gd name="connsiteX28" fmla="*/ 2826328 w 5292437"/>
                <a:gd name="connsiteY28" fmla="*/ 540328 h 2092037"/>
                <a:gd name="connsiteX29" fmla="*/ 2424546 w 5292437"/>
                <a:gd name="connsiteY29" fmla="*/ 429491 h 2092037"/>
                <a:gd name="connsiteX30" fmla="*/ 2022764 w 5292437"/>
                <a:gd name="connsiteY30" fmla="*/ 166255 h 2092037"/>
                <a:gd name="connsiteX31" fmla="*/ 1496291 w 5292437"/>
                <a:gd name="connsiteY31" fmla="*/ 69273 h 2092037"/>
                <a:gd name="connsiteX32" fmla="*/ 1011382 w 5292437"/>
                <a:gd name="connsiteY32" fmla="*/ 41564 h 2092037"/>
                <a:gd name="connsiteX33" fmla="*/ 609600 w 5292437"/>
                <a:gd name="connsiteY33" fmla="*/ 152400 h 20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2437" h="2092037">
                  <a:moveTo>
                    <a:pt x="609600" y="152400"/>
                  </a:moveTo>
                  <a:lnTo>
                    <a:pt x="484909" y="678873"/>
                  </a:lnTo>
                  <a:lnTo>
                    <a:pt x="41564" y="872837"/>
                  </a:lnTo>
                  <a:lnTo>
                    <a:pt x="0" y="1357746"/>
                  </a:lnTo>
                  <a:lnTo>
                    <a:pt x="96982" y="1676400"/>
                  </a:lnTo>
                  <a:lnTo>
                    <a:pt x="55418" y="1898073"/>
                  </a:lnTo>
                  <a:lnTo>
                    <a:pt x="498764" y="2064328"/>
                  </a:lnTo>
                  <a:lnTo>
                    <a:pt x="1330037" y="1634837"/>
                  </a:lnTo>
                  <a:lnTo>
                    <a:pt x="1343891" y="1316182"/>
                  </a:lnTo>
                  <a:lnTo>
                    <a:pt x="1953491" y="1357746"/>
                  </a:lnTo>
                  <a:lnTo>
                    <a:pt x="1995055" y="1593273"/>
                  </a:lnTo>
                  <a:lnTo>
                    <a:pt x="2382982" y="1801091"/>
                  </a:lnTo>
                  <a:lnTo>
                    <a:pt x="2826328" y="1898073"/>
                  </a:lnTo>
                  <a:lnTo>
                    <a:pt x="3200400" y="1759528"/>
                  </a:lnTo>
                  <a:lnTo>
                    <a:pt x="3186546" y="1399309"/>
                  </a:lnTo>
                  <a:lnTo>
                    <a:pt x="3546764" y="1468582"/>
                  </a:lnTo>
                  <a:lnTo>
                    <a:pt x="3726873" y="1468582"/>
                  </a:lnTo>
                  <a:lnTo>
                    <a:pt x="3948546" y="1620982"/>
                  </a:lnTo>
                  <a:lnTo>
                    <a:pt x="4322618" y="1981200"/>
                  </a:lnTo>
                  <a:lnTo>
                    <a:pt x="5001491" y="2092037"/>
                  </a:lnTo>
                  <a:lnTo>
                    <a:pt x="5223164" y="1704109"/>
                  </a:lnTo>
                  <a:lnTo>
                    <a:pt x="5292437" y="1066800"/>
                  </a:lnTo>
                  <a:lnTo>
                    <a:pt x="5126182" y="720437"/>
                  </a:lnTo>
                  <a:lnTo>
                    <a:pt x="4475018" y="540328"/>
                  </a:lnTo>
                  <a:lnTo>
                    <a:pt x="4239491" y="568037"/>
                  </a:lnTo>
                  <a:lnTo>
                    <a:pt x="4197928" y="27709"/>
                  </a:lnTo>
                  <a:lnTo>
                    <a:pt x="3643746" y="0"/>
                  </a:lnTo>
                  <a:lnTo>
                    <a:pt x="3214255" y="277091"/>
                  </a:lnTo>
                  <a:lnTo>
                    <a:pt x="2826328" y="540328"/>
                  </a:lnTo>
                  <a:lnTo>
                    <a:pt x="2424546" y="429491"/>
                  </a:lnTo>
                  <a:lnTo>
                    <a:pt x="2022764" y="166255"/>
                  </a:lnTo>
                  <a:lnTo>
                    <a:pt x="1496291" y="69273"/>
                  </a:lnTo>
                  <a:lnTo>
                    <a:pt x="1011382" y="41564"/>
                  </a:lnTo>
                  <a:lnTo>
                    <a:pt x="609600" y="152400"/>
                  </a:lnTo>
                  <a:close/>
                </a:path>
              </a:pathLst>
            </a:custGeom>
            <a:solidFill>
              <a:schemeClr val="bg1">
                <a:lumMod val="95000"/>
              </a:schemeClr>
            </a:solidFill>
            <a:ln w="12700">
              <a:solidFill>
                <a:schemeClr val="tx1"/>
              </a:solid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E3CD4E0-8120-9981-5F49-9CCF1939F279}"/>
                </a:ext>
              </a:extLst>
            </p:cNvPr>
            <p:cNvGrpSpPr>
              <a:grpSpLocks noChangeAspect="1"/>
            </p:cNvGrpSpPr>
            <p:nvPr/>
          </p:nvGrpSpPr>
          <p:grpSpPr>
            <a:xfrm>
              <a:off x="410940" y="2449399"/>
              <a:ext cx="878336" cy="1201622"/>
              <a:chOff x="7641553" y="1510864"/>
              <a:chExt cx="2356065" cy="3223253"/>
            </a:xfrm>
          </p:grpSpPr>
          <p:sp>
            <p:nvSpPr>
              <p:cNvPr id="5" name="Right Arrow 4">
                <a:extLst>
                  <a:ext uri="{FF2B5EF4-FFF2-40B4-BE49-F238E27FC236}">
                    <a16:creationId xmlns:a16="http://schemas.microsoft.com/office/drawing/2014/main" id="{ACC5872C-BC24-7D10-6BC8-6EAB5969633B}"/>
                  </a:ext>
                </a:extLst>
              </p:cNvPr>
              <p:cNvSpPr/>
              <p:nvPr/>
            </p:nvSpPr>
            <p:spPr>
              <a:xfrm rot="18386398">
                <a:off x="7207959" y="2755345"/>
                <a:ext cx="3223253" cy="734291"/>
              </a:xfrm>
              <a:prstGeom prst="rightArrow">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00F8F9-CE18-7A42-B76A-D65A0A07F17A}"/>
                  </a:ext>
                </a:extLst>
              </p:cNvPr>
              <p:cNvSpPr>
                <a:spLocks noChangeAspect="1"/>
              </p:cNvSpPr>
              <p:nvPr/>
            </p:nvSpPr>
            <p:spPr>
              <a:xfrm>
                <a:off x="7641553" y="2059342"/>
                <a:ext cx="2356065" cy="2356065"/>
              </a:xfrm>
              <a:prstGeom prst="ellipse">
                <a:avLst/>
              </a:prstGeom>
              <a:solidFill>
                <a:srgbClr val="92D05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2D1CDF04-A58C-E2A5-243E-91E7FB9895F9}"/>
                </a:ext>
              </a:extLst>
            </p:cNvPr>
            <p:cNvGrpSpPr>
              <a:grpSpLocks noChangeAspect="1"/>
            </p:cNvGrpSpPr>
            <p:nvPr/>
          </p:nvGrpSpPr>
          <p:grpSpPr>
            <a:xfrm>
              <a:off x="1289275" y="1950594"/>
              <a:ext cx="829484" cy="1134789"/>
              <a:chOff x="10318031" y="1840678"/>
              <a:chExt cx="2356065" cy="3223253"/>
            </a:xfrm>
          </p:grpSpPr>
          <p:sp>
            <p:nvSpPr>
              <p:cNvPr id="10" name="Right Arrow 9">
                <a:extLst>
                  <a:ext uri="{FF2B5EF4-FFF2-40B4-BE49-F238E27FC236}">
                    <a16:creationId xmlns:a16="http://schemas.microsoft.com/office/drawing/2014/main" id="{D24F986B-08E1-4B3A-1B44-4134AB71A819}"/>
                  </a:ext>
                </a:extLst>
              </p:cNvPr>
              <p:cNvSpPr/>
              <p:nvPr/>
            </p:nvSpPr>
            <p:spPr>
              <a:xfrm rot="2997464">
                <a:off x="9917146" y="3085159"/>
                <a:ext cx="3223253" cy="734291"/>
              </a:xfrm>
              <a:prstGeom prst="rightArrow">
                <a:avLst/>
              </a:prstGeom>
              <a:solidFill>
                <a:schemeClr val="accent2">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2CB29CF-60EF-3E48-9F79-69534F3771CB}"/>
                  </a:ext>
                </a:extLst>
              </p:cNvPr>
              <p:cNvSpPr>
                <a:spLocks noChangeAspect="1"/>
              </p:cNvSpPr>
              <p:nvPr/>
            </p:nvSpPr>
            <p:spPr>
              <a:xfrm>
                <a:off x="10318031" y="2144814"/>
                <a:ext cx="2356065" cy="2356065"/>
              </a:xfrm>
              <a:prstGeom prst="ellipse">
                <a:avLst/>
              </a:prstGeom>
              <a:solidFill>
                <a:srgbClr val="7030A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19C6EB45-1404-654C-812C-4E3614F6C745}"/>
                </a:ext>
              </a:extLst>
            </p:cNvPr>
            <p:cNvGrpSpPr>
              <a:grpSpLocks noChangeAspect="1"/>
            </p:cNvGrpSpPr>
            <p:nvPr/>
          </p:nvGrpSpPr>
          <p:grpSpPr>
            <a:xfrm>
              <a:off x="2403183" y="2384997"/>
              <a:ext cx="829484" cy="1134789"/>
              <a:chOff x="10318031" y="1628125"/>
              <a:chExt cx="2356065" cy="3223253"/>
            </a:xfrm>
          </p:grpSpPr>
          <p:sp>
            <p:nvSpPr>
              <p:cNvPr id="19" name="Right Arrow 18">
                <a:extLst>
                  <a:ext uri="{FF2B5EF4-FFF2-40B4-BE49-F238E27FC236}">
                    <a16:creationId xmlns:a16="http://schemas.microsoft.com/office/drawing/2014/main" id="{F8D253FB-E4C7-6683-21D7-E316EDBF0D2F}"/>
                  </a:ext>
                </a:extLst>
              </p:cNvPr>
              <p:cNvSpPr/>
              <p:nvPr/>
            </p:nvSpPr>
            <p:spPr>
              <a:xfrm rot="14746014">
                <a:off x="9756101" y="2872606"/>
                <a:ext cx="3223253" cy="734291"/>
              </a:xfrm>
              <a:prstGeom prst="rightArrow">
                <a:avLst/>
              </a:prstGeom>
              <a:solidFill>
                <a:schemeClr val="accent1">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4668F00-FFAE-4D1F-BEC7-E7CD635CC679}"/>
                  </a:ext>
                </a:extLst>
              </p:cNvPr>
              <p:cNvSpPr>
                <a:spLocks noChangeAspect="1"/>
              </p:cNvSpPr>
              <p:nvPr/>
            </p:nvSpPr>
            <p:spPr>
              <a:xfrm>
                <a:off x="10318031" y="2144814"/>
                <a:ext cx="2356065" cy="2356065"/>
              </a:xfrm>
              <a:prstGeom prst="ellipse">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21632FD-289C-922F-2930-21CED1EE71AD}"/>
                </a:ext>
              </a:extLst>
            </p:cNvPr>
            <p:cNvGrpSpPr>
              <a:grpSpLocks noChangeAspect="1"/>
            </p:cNvGrpSpPr>
            <p:nvPr/>
          </p:nvGrpSpPr>
          <p:grpSpPr>
            <a:xfrm>
              <a:off x="3422624" y="1921685"/>
              <a:ext cx="878336" cy="1201622"/>
              <a:chOff x="7641553" y="1510864"/>
              <a:chExt cx="2356065" cy="3223253"/>
            </a:xfrm>
          </p:grpSpPr>
          <p:sp>
            <p:nvSpPr>
              <p:cNvPr id="22" name="Right Arrow 21">
                <a:extLst>
                  <a:ext uri="{FF2B5EF4-FFF2-40B4-BE49-F238E27FC236}">
                    <a16:creationId xmlns:a16="http://schemas.microsoft.com/office/drawing/2014/main" id="{29D7660C-C0CC-E4BC-6931-E03F9631D75D}"/>
                  </a:ext>
                </a:extLst>
              </p:cNvPr>
              <p:cNvSpPr/>
              <p:nvPr/>
            </p:nvSpPr>
            <p:spPr>
              <a:xfrm rot="18450221">
                <a:off x="7207959" y="2755345"/>
                <a:ext cx="3223253" cy="734291"/>
              </a:xfrm>
              <a:prstGeom prst="rightArrow">
                <a:avLst/>
              </a:prstGeom>
              <a:solidFill>
                <a:srgbClr val="4E8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D99B4B4-7C32-BBC8-7BAD-C2149FEBA3F4}"/>
                  </a:ext>
                </a:extLst>
              </p:cNvPr>
              <p:cNvSpPr>
                <a:spLocks noChangeAspect="1"/>
              </p:cNvSpPr>
              <p:nvPr/>
            </p:nvSpPr>
            <p:spPr>
              <a:xfrm>
                <a:off x="7641553" y="2059342"/>
                <a:ext cx="2356065" cy="2356065"/>
              </a:xfrm>
              <a:prstGeom prst="ellipse">
                <a:avLst/>
              </a:prstGeom>
              <a:solidFill>
                <a:schemeClr val="accent4">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F77505E3-6083-65CA-C6E3-127EDC33E138}"/>
                </a:ext>
              </a:extLst>
            </p:cNvPr>
            <p:cNvGrpSpPr>
              <a:grpSpLocks noChangeAspect="1"/>
            </p:cNvGrpSpPr>
            <p:nvPr/>
          </p:nvGrpSpPr>
          <p:grpSpPr>
            <a:xfrm>
              <a:off x="4168368" y="2696698"/>
              <a:ext cx="1201622" cy="878336"/>
              <a:chOff x="7021129" y="2059342"/>
              <a:chExt cx="3223253" cy="2356065"/>
            </a:xfrm>
          </p:grpSpPr>
          <p:sp>
            <p:nvSpPr>
              <p:cNvPr id="25" name="Right Arrow 24">
                <a:extLst>
                  <a:ext uri="{FF2B5EF4-FFF2-40B4-BE49-F238E27FC236}">
                    <a16:creationId xmlns:a16="http://schemas.microsoft.com/office/drawing/2014/main" id="{220DB57F-66CB-DEC3-8EAE-749F1E514374}"/>
                  </a:ext>
                </a:extLst>
              </p:cNvPr>
              <p:cNvSpPr/>
              <p:nvPr/>
            </p:nvSpPr>
            <p:spPr>
              <a:xfrm rot="10800000">
                <a:off x="7021129" y="2908295"/>
                <a:ext cx="3223253" cy="734291"/>
              </a:xfrm>
              <a:prstGeom prst="rightArrow">
                <a:avLst/>
              </a:prstGeom>
              <a:solidFill>
                <a:srgbClr val="942093"/>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7FF4B6E-DD73-C9A3-3CC0-0780FE3A9C79}"/>
                  </a:ext>
                </a:extLst>
              </p:cNvPr>
              <p:cNvSpPr>
                <a:spLocks noChangeAspect="1"/>
              </p:cNvSpPr>
              <p:nvPr/>
            </p:nvSpPr>
            <p:spPr>
              <a:xfrm>
                <a:off x="7641553" y="2059342"/>
                <a:ext cx="2356065" cy="2356065"/>
              </a:xfrm>
              <a:prstGeom prst="ellipse">
                <a:avLst/>
              </a:prstGeom>
              <a:solidFill>
                <a:srgbClr val="FF2F9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TextBox 5">
            <a:extLst>
              <a:ext uri="{FF2B5EF4-FFF2-40B4-BE49-F238E27FC236}">
                <a16:creationId xmlns:a16="http://schemas.microsoft.com/office/drawing/2014/main" id="{4DAA193D-1C84-EF15-8813-5B8A0B400926}"/>
              </a:ext>
            </a:extLst>
          </p:cNvPr>
          <p:cNvSpPr txBox="1"/>
          <p:nvPr/>
        </p:nvSpPr>
        <p:spPr>
          <a:xfrm>
            <a:off x="5246948" y="4965151"/>
            <a:ext cx="2686576" cy="646331"/>
          </a:xfrm>
          <a:prstGeom prst="rect">
            <a:avLst/>
          </a:prstGeom>
          <a:noFill/>
        </p:spPr>
        <p:txBody>
          <a:bodyPr wrap="square" rtlCol="0">
            <a:spAutoFit/>
          </a:bodyPr>
          <a:lstStyle/>
          <a:p>
            <a:pPr algn="ctr"/>
            <a:r>
              <a:rPr lang="en-US" b="1" dirty="0"/>
              <a:t>Host Quantum Foundations Podcast </a:t>
            </a:r>
          </a:p>
        </p:txBody>
      </p:sp>
      <p:pic>
        <p:nvPicPr>
          <p:cNvPr id="36" name="Picture 35">
            <a:extLst>
              <a:ext uri="{FF2B5EF4-FFF2-40B4-BE49-F238E27FC236}">
                <a16:creationId xmlns:a16="http://schemas.microsoft.com/office/drawing/2014/main" id="{7FF74F27-D1C7-8980-AC6A-786949F02EDD}"/>
              </a:ext>
            </a:extLst>
          </p:cNvPr>
          <p:cNvPicPr>
            <a:picLocks noChangeAspect="1"/>
          </p:cNvPicPr>
          <p:nvPr/>
        </p:nvPicPr>
        <p:blipFill>
          <a:blip r:embed="rId14"/>
          <a:stretch>
            <a:fillRect/>
          </a:stretch>
        </p:blipFill>
        <p:spPr>
          <a:xfrm>
            <a:off x="7707485" y="4744802"/>
            <a:ext cx="1818817" cy="1037938"/>
          </a:xfrm>
          <a:prstGeom prst="rect">
            <a:avLst/>
          </a:prstGeom>
        </p:spPr>
      </p:pic>
      <p:sp>
        <p:nvSpPr>
          <p:cNvPr id="39" name="Rectangle 38">
            <a:extLst>
              <a:ext uri="{FF2B5EF4-FFF2-40B4-BE49-F238E27FC236}">
                <a16:creationId xmlns:a16="http://schemas.microsoft.com/office/drawing/2014/main" id="{3BE4DCB0-E6A1-03F2-4B2E-D70846592687}"/>
              </a:ext>
            </a:extLst>
          </p:cNvPr>
          <p:cNvSpPr/>
          <p:nvPr/>
        </p:nvSpPr>
        <p:spPr>
          <a:xfrm>
            <a:off x="10363667" y="24266"/>
            <a:ext cx="1808947" cy="1787462"/>
          </a:xfrm>
          <a:prstGeom prst="rect">
            <a:avLst/>
          </a:prstGeom>
          <a:solidFill>
            <a:schemeClr val="bg1"/>
          </a:solidFill>
          <a:ln w="57150">
            <a:solidFill>
              <a:srgbClr val="9D24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Envelope">
            <a:extLst>
              <a:ext uri="{FF2B5EF4-FFF2-40B4-BE49-F238E27FC236}">
                <a16:creationId xmlns:a16="http://schemas.microsoft.com/office/drawing/2014/main" id="{DC98C2DE-500A-7DAD-37D2-9700B7EA4E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40750" y="12921"/>
            <a:ext cx="282458" cy="282458"/>
          </a:xfrm>
          <a:prstGeom prst="rect">
            <a:avLst/>
          </a:prstGeom>
        </p:spPr>
      </p:pic>
      <p:pic>
        <p:nvPicPr>
          <p:cNvPr id="42" name="Picture 2" descr="Linkedin - Free social media icons">
            <a:extLst>
              <a:ext uri="{FF2B5EF4-FFF2-40B4-BE49-F238E27FC236}">
                <a16:creationId xmlns:a16="http://schemas.microsoft.com/office/drawing/2014/main" id="{055F4C6A-9F6C-F617-0490-3F5027CC485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66521" y="314127"/>
            <a:ext cx="230916" cy="2309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About Twitter | Our logo, brand guidelines, and Tweet tools">
            <a:extLst>
              <a:ext uri="{FF2B5EF4-FFF2-40B4-BE49-F238E27FC236}">
                <a16:creationId xmlns:a16="http://schemas.microsoft.com/office/drawing/2014/main" id="{4465D7A8-FBF3-5B1C-A0F8-0782E92127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flipV="1">
            <a:off x="10490249" y="616869"/>
            <a:ext cx="188713" cy="19281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DDE7389-5902-AA53-9558-78CDCE444447}"/>
              </a:ext>
            </a:extLst>
          </p:cNvPr>
          <p:cNvSpPr txBox="1"/>
          <p:nvPr/>
        </p:nvSpPr>
        <p:spPr>
          <a:xfrm>
            <a:off x="10719274" y="-50640"/>
            <a:ext cx="2091769" cy="926279"/>
          </a:xfrm>
          <a:prstGeom prst="rect">
            <a:avLst/>
          </a:prstGeom>
          <a:noFill/>
          <a:ln w="38100">
            <a:noFill/>
          </a:ln>
        </p:spPr>
        <p:txBody>
          <a:bodyPr wrap="square" rtlCol="0">
            <a:spAutoFit/>
          </a:bodyPr>
          <a:lstStyle/>
          <a:p>
            <a:pPr>
              <a:lnSpc>
                <a:spcPct val="150000"/>
              </a:lnSpc>
            </a:pPr>
            <a:r>
              <a:rPr lang="en-US" sz="1247" dirty="0" err="1"/>
              <a:t>maria@violaris.com</a:t>
            </a:r>
            <a:r>
              <a:rPr lang="en-US" sz="1247" dirty="0"/>
              <a:t> </a:t>
            </a:r>
          </a:p>
          <a:p>
            <a:pPr>
              <a:lnSpc>
                <a:spcPct val="150000"/>
              </a:lnSpc>
            </a:pPr>
            <a:r>
              <a:rPr lang="en-US" sz="1247" dirty="0"/>
              <a:t>Maria Violaris</a:t>
            </a:r>
          </a:p>
          <a:p>
            <a:pPr>
              <a:lnSpc>
                <a:spcPct val="150000"/>
              </a:lnSpc>
            </a:pPr>
            <a:r>
              <a:rPr lang="en-US" sz="1247" dirty="0"/>
              <a:t>@maria__violaris</a:t>
            </a:r>
          </a:p>
        </p:txBody>
      </p:sp>
      <p:pic>
        <p:nvPicPr>
          <p:cNvPr id="45" name="Graphic 44" descr="Cursor">
            <a:extLst>
              <a:ext uri="{FF2B5EF4-FFF2-40B4-BE49-F238E27FC236}">
                <a16:creationId xmlns:a16="http://schemas.microsoft.com/office/drawing/2014/main" id="{32AE9DA7-F256-1727-A9EF-950C648DAB1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28843" y="851130"/>
            <a:ext cx="344016" cy="344016"/>
          </a:xfrm>
          <a:prstGeom prst="rect">
            <a:avLst/>
          </a:prstGeom>
        </p:spPr>
      </p:pic>
      <p:sp>
        <p:nvSpPr>
          <p:cNvPr id="46" name="TextBox 45">
            <a:extLst>
              <a:ext uri="{FF2B5EF4-FFF2-40B4-BE49-F238E27FC236}">
                <a16:creationId xmlns:a16="http://schemas.microsoft.com/office/drawing/2014/main" id="{A486442A-609A-20EF-8B2F-76552A99F1D1}"/>
              </a:ext>
            </a:extLst>
          </p:cNvPr>
          <p:cNvSpPr txBox="1"/>
          <p:nvPr/>
        </p:nvSpPr>
        <p:spPr>
          <a:xfrm>
            <a:off x="10725798" y="886872"/>
            <a:ext cx="1339662" cy="284245"/>
          </a:xfrm>
          <a:prstGeom prst="rect">
            <a:avLst/>
          </a:prstGeom>
          <a:noFill/>
        </p:spPr>
        <p:txBody>
          <a:bodyPr wrap="none" rtlCol="0">
            <a:spAutoFit/>
          </a:bodyPr>
          <a:lstStyle/>
          <a:p>
            <a:r>
              <a:rPr lang="en-US" sz="1247" dirty="0" err="1"/>
              <a:t>mariaviolaris.com</a:t>
            </a:r>
            <a:endParaRPr lang="en-US" sz="1247" dirty="0"/>
          </a:p>
        </p:txBody>
      </p:sp>
      <p:pic>
        <p:nvPicPr>
          <p:cNvPr id="2050" name="Picture 2" descr="Substack - A new economic engine for culture">
            <a:extLst>
              <a:ext uri="{FF2B5EF4-FFF2-40B4-BE49-F238E27FC236}">
                <a16:creationId xmlns:a16="http://schemas.microsoft.com/office/drawing/2014/main" id="{3167EB49-2F79-ADB7-4F15-AB5CA4772FE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40154" y="1459410"/>
            <a:ext cx="321392" cy="321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tube Logo Transparent PNGs for Free Download">
            <a:extLst>
              <a:ext uri="{FF2B5EF4-FFF2-40B4-BE49-F238E27FC236}">
                <a16:creationId xmlns:a16="http://schemas.microsoft.com/office/drawing/2014/main" id="{B1C94FA3-F73A-4B24-DEE9-8D9691D3513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418288" y="1151889"/>
            <a:ext cx="365125" cy="36512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B9A10FF3-2F9F-7A9F-8831-DC5BCC6A10EA}"/>
              </a:ext>
            </a:extLst>
          </p:cNvPr>
          <p:cNvSpPr txBox="1"/>
          <p:nvPr/>
        </p:nvSpPr>
        <p:spPr>
          <a:xfrm>
            <a:off x="10729953" y="1151396"/>
            <a:ext cx="1087157" cy="351058"/>
          </a:xfrm>
          <a:prstGeom prst="rect">
            <a:avLst/>
          </a:prstGeom>
          <a:noFill/>
        </p:spPr>
        <p:txBody>
          <a:bodyPr wrap="none" rtlCol="0">
            <a:spAutoFit/>
          </a:bodyPr>
          <a:lstStyle/>
          <a:p>
            <a:pPr>
              <a:lnSpc>
                <a:spcPct val="150000"/>
              </a:lnSpc>
            </a:pPr>
            <a:r>
              <a:rPr lang="en-US" sz="1250" dirty="0"/>
              <a:t>Maria Violaris</a:t>
            </a:r>
          </a:p>
        </p:txBody>
      </p:sp>
      <p:sp>
        <p:nvSpPr>
          <p:cNvPr id="50" name="TextBox 49">
            <a:extLst>
              <a:ext uri="{FF2B5EF4-FFF2-40B4-BE49-F238E27FC236}">
                <a16:creationId xmlns:a16="http://schemas.microsoft.com/office/drawing/2014/main" id="{0AE461D0-F040-AD5D-4253-0B94EE048218}"/>
              </a:ext>
            </a:extLst>
          </p:cNvPr>
          <p:cNvSpPr txBox="1"/>
          <p:nvPr/>
        </p:nvSpPr>
        <p:spPr>
          <a:xfrm>
            <a:off x="10725798" y="1426498"/>
            <a:ext cx="1087157" cy="351058"/>
          </a:xfrm>
          <a:prstGeom prst="rect">
            <a:avLst/>
          </a:prstGeom>
          <a:noFill/>
        </p:spPr>
        <p:txBody>
          <a:bodyPr wrap="none" rtlCol="0">
            <a:spAutoFit/>
          </a:bodyPr>
          <a:lstStyle/>
          <a:p>
            <a:pPr>
              <a:lnSpc>
                <a:spcPct val="150000"/>
              </a:lnSpc>
            </a:pPr>
            <a:r>
              <a:rPr lang="en-US" sz="1250" dirty="0"/>
              <a:t>Maria Violaris</a:t>
            </a:r>
          </a:p>
        </p:txBody>
      </p:sp>
    </p:spTree>
    <p:extLst>
      <p:ext uri="{BB962C8B-B14F-4D97-AF65-F5344CB8AC3E}">
        <p14:creationId xmlns:p14="http://schemas.microsoft.com/office/powerpoint/2010/main" val="34134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CD20-47E5-0988-90DC-8B42B508D576}"/>
              </a:ext>
            </a:extLst>
          </p:cNvPr>
          <p:cNvSpPr>
            <a:spLocks noGrp="1"/>
          </p:cNvSpPr>
          <p:nvPr>
            <p:ph type="title"/>
          </p:nvPr>
        </p:nvSpPr>
        <p:spPr/>
        <p:txBody>
          <a:bodyPr/>
          <a:lstStyle/>
          <a:p>
            <a:r>
              <a:rPr lang="en-US" dirty="0"/>
              <a:t>Qubits</a:t>
            </a:r>
          </a:p>
        </p:txBody>
      </p:sp>
      <p:pic>
        <p:nvPicPr>
          <p:cNvPr id="7170" name="Picture 2" descr="Classical Bit Vs Qubit. | Download Scientific Diagram">
            <a:extLst>
              <a:ext uri="{FF2B5EF4-FFF2-40B4-BE49-F238E27FC236}">
                <a16:creationId xmlns:a16="http://schemas.microsoft.com/office/drawing/2014/main" id="{19DDE680-9E73-01BE-89BB-048583B86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209" y="2271911"/>
            <a:ext cx="6731447" cy="369640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2EEC503-9428-5E8A-F40F-BC2967EA825E}"/>
              </a:ext>
            </a:extLst>
          </p:cNvPr>
          <p:cNvSpPr txBox="1"/>
          <p:nvPr/>
        </p:nvSpPr>
        <p:spPr>
          <a:xfrm>
            <a:off x="1917030" y="3796267"/>
            <a:ext cx="1663995" cy="769441"/>
          </a:xfrm>
          <a:prstGeom prst="rect">
            <a:avLst/>
          </a:prstGeom>
          <a:noFill/>
        </p:spPr>
        <p:txBody>
          <a:bodyPr wrap="square" rtlCol="0">
            <a:spAutoFit/>
          </a:bodyPr>
          <a:lstStyle/>
          <a:p>
            <a:r>
              <a:rPr lang="en-GB" sz="4400" b="1" dirty="0">
                <a:latin typeface="Bahnschrift SemiLight Condensed" panose="020B0502040204020203" pitchFamily="34" charset="0"/>
              </a:rPr>
              <a:t>Tails</a:t>
            </a:r>
          </a:p>
        </p:txBody>
      </p:sp>
      <p:sp>
        <p:nvSpPr>
          <p:cNvPr id="23" name="TextBox 22">
            <a:extLst>
              <a:ext uri="{FF2B5EF4-FFF2-40B4-BE49-F238E27FC236}">
                <a16:creationId xmlns:a16="http://schemas.microsoft.com/office/drawing/2014/main" id="{D746FFA4-81E8-FD63-1A16-EBEDE8C8909C}"/>
              </a:ext>
            </a:extLst>
          </p:cNvPr>
          <p:cNvSpPr txBox="1"/>
          <p:nvPr/>
        </p:nvSpPr>
        <p:spPr>
          <a:xfrm>
            <a:off x="1938125" y="1690688"/>
            <a:ext cx="1663995" cy="769441"/>
          </a:xfrm>
          <a:prstGeom prst="rect">
            <a:avLst/>
          </a:prstGeom>
          <a:noFill/>
        </p:spPr>
        <p:txBody>
          <a:bodyPr wrap="square" rtlCol="0">
            <a:spAutoFit/>
          </a:bodyPr>
          <a:lstStyle/>
          <a:p>
            <a:r>
              <a:rPr lang="en-GB" sz="4400" b="1" dirty="0">
                <a:latin typeface="Bahnschrift SemiLight Condensed" panose="020B0502040204020203" pitchFamily="34" charset="0"/>
              </a:rPr>
              <a:t>Heads</a:t>
            </a:r>
          </a:p>
        </p:txBody>
      </p:sp>
      <p:sp>
        <p:nvSpPr>
          <p:cNvPr id="24" name="TextBox 23">
            <a:extLst>
              <a:ext uri="{FF2B5EF4-FFF2-40B4-BE49-F238E27FC236}">
                <a16:creationId xmlns:a16="http://schemas.microsoft.com/office/drawing/2014/main" id="{4B941C9F-8429-17EA-1D4D-BAA64E82A7FD}"/>
              </a:ext>
            </a:extLst>
          </p:cNvPr>
          <p:cNvSpPr txBox="1"/>
          <p:nvPr/>
        </p:nvSpPr>
        <p:spPr>
          <a:xfrm>
            <a:off x="8750902" y="3263556"/>
            <a:ext cx="2418906" cy="769441"/>
          </a:xfrm>
          <a:prstGeom prst="rect">
            <a:avLst/>
          </a:prstGeom>
          <a:noFill/>
        </p:spPr>
        <p:txBody>
          <a:bodyPr wrap="square" rtlCol="0">
            <a:spAutoFit/>
          </a:bodyPr>
          <a:lstStyle/>
          <a:p>
            <a:r>
              <a:rPr lang="en-GB" sz="4400" b="1" dirty="0">
                <a:latin typeface="Bahnschrift SemiLight Condensed" panose="020B0502040204020203" pitchFamily="34" charset="0"/>
              </a:rPr>
              <a:t>Spinning</a:t>
            </a:r>
            <a:r>
              <a:rPr lang="en-GB" sz="4400" b="1" dirty="0"/>
              <a:t> </a:t>
            </a:r>
          </a:p>
        </p:txBody>
      </p:sp>
      <p:pic>
        <p:nvPicPr>
          <p:cNvPr id="25" name="Content Placeholder 4" descr="A close up of a coin&#10;&#10;Description automatically generated">
            <a:extLst>
              <a:ext uri="{FF2B5EF4-FFF2-40B4-BE49-F238E27FC236}">
                <a16:creationId xmlns:a16="http://schemas.microsoft.com/office/drawing/2014/main" id="{50248C3E-E877-E574-1EB8-C51755E375D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1822" y="1766008"/>
            <a:ext cx="694121" cy="694121"/>
          </a:xfrm>
          <a:prstGeom prst="rect">
            <a:avLst/>
          </a:prstGeom>
        </p:spPr>
      </p:pic>
      <p:pic>
        <p:nvPicPr>
          <p:cNvPr id="26" name="Picture 25" descr="A close up of a coin&#10;&#10;Description automatically generated">
            <a:extLst>
              <a:ext uri="{FF2B5EF4-FFF2-40B4-BE49-F238E27FC236}">
                <a16:creationId xmlns:a16="http://schemas.microsoft.com/office/drawing/2014/main" id="{C4685D8F-ED6E-D172-79B3-E723281EAAE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8397" y="3871588"/>
            <a:ext cx="722337" cy="694120"/>
          </a:xfrm>
          <a:prstGeom prst="rect">
            <a:avLst/>
          </a:prstGeom>
        </p:spPr>
      </p:pic>
      <p:grpSp>
        <p:nvGrpSpPr>
          <p:cNvPr id="27" name="Group 26">
            <a:extLst>
              <a:ext uri="{FF2B5EF4-FFF2-40B4-BE49-F238E27FC236}">
                <a16:creationId xmlns:a16="http://schemas.microsoft.com/office/drawing/2014/main" id="{D36AE75E-11F9-A5BD-B1A8-E985BCFDB734}"/>
              </a:ext>
            </a:extLst>
          </p:cNvPr>
          <p:cNvGrpSpPr/>
          <p:nvPr/>
        </p:nvGrpSpPr>
        <p:grpSpPr>
          <a:xfrm>
            <a:off x="10556288" y="3306086"/>
            <a:ext cx="797512" cy="830011"/>
            <a:chOff x="7628042" y="103900"/>
            <a:chExt cx="3140568" cy="3118330"/>
          </a:xfrm>
        </p:grpSpPr>
        <p:pic>
          <p:nvPicPr>
            <p:cNvPr id="28" name="Content Placeholder 4" descr="A close up of a coin&#10;&#10;Description automatically generated">
              <a:extLst>
                <a:ext uri="{FF2B5EF4-FFF2-40B4-BE49-F238E27FC236}">
                  <a16:creationId xmlns:a16="http://schemas.microsoft.com/office/drawing/2014/main" id="{A9E7F846-6773-DD53-D25A-E6513BDE83C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47742" y="103900"/>
              <a:ext cx="3089025" cy="3089025"/>
            </a:xfrm>
            <a:prstGeom prst="rect">
              <a:avLst/>
            </a:prstGeom>
          </p:spPr>
        </p:pic>
        <p:pic>
          <p:nvPicPr>
            <p:cNvPr id="29" name="Picture 28" descr="A close up of a coin&#10;&#10;Description automatically generated">
              <a:extLst>
                <a:ext uri="{FF2B5EF4-FFF2-40B4-BE49-F238E27FC236}">
                  <a16:creationId xmlns:a16="http://schemas.microsoft.com/office/drawing/2014/main" id="{7A4EACD8-8D48-0D93-4875-76A1B13E49AA}"/>
                </a:ext>
              </a:extLst>
            </p:cNvPr>
            <p:cNvPicPr>
              <a:picLocks noChangeAspect="1"/>
            </p:cNvPicPr>
            <p:nvPr/>
          </p:nvPicPr>
          <p:blipFill>
            <a:blip r:embed="rId4">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7628042" y="204340"/>
              <a:ext cx="3140568" cy="3017890"/>
            </a:xfrm>
            <a:prstGeom prst="rect">
              <a:avLst/>
            </a:prstGeom>
          </p:spPr>
        </p:pic>
      </p:grpSp>
    </p:spTree>
    <p:extLst>
      <p:ext uri="{BB962C8B-B14F-4D97-AF65-F5344CB8AC3E}">
        <p14:creationId xmlns:p14="http://schemas.microsoft.com/office/powerpoint/2010/main" val="43909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CD20-47E5-0988-90DC-8B42B508D576}"/>
              </a:ext>
            </a:extLst>
          </p:cNvPr>
          <p:cNvSpPr>
            <a:spLocks noGrp="1"/>
          </p:cNvSpPr>
          <p:nvPr>
            <p:ph type="title"/>
          </p:nvPr>
        </p:nvSpPr>
        <p:spPr/>
        <p:txBody>
          <a:bodyPr/>
          <a:lstStyle/>
          <a:p>
            <a:r>
              <a:rPr lang="en-US" dirty="0"/>
              <a:t>Qubits</a:t>
            </a:r>
          </a:p>
        </p:txBody>
      </p:sp>
      <p:cxnSp>
        <p:nvCxnSpPr>
          <p:cNvPr id="4" name="Straight Arrow Connector 3">
            <a:extLst>
              <a:ext uri="{FF2B5EF4-FFF2-40B4-BE49-F238E27FC236}">
                <a16:creationId xmlns:a16="http://schemas.microsoft.com/office/drawing/2014/main" id="{F64EFF99-AAD8-C2FE-D75B-FE738EC63EB5}"/>
              </a:ext>
            </a:extLst>
          </p:cNvPr>
          <p:cNvCxnSpPr>
            <a:cxnSpLocks/>
          </p:cNvCxnSpPr>
          <p:nvPr/>
        </p:nvCxnSpPr>
        <p:spPr>
          <a:xfrm>
            <a:off x="5187836" y="2316684"/>
            <a:ext cx="2218515" cy="0"/>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F29B164-EC36-0109-72E4-DCF23632FAA1}"/>
              </a:ext>
            </a:extLst>
          </p:cNvPr>
          <p:cNvCxnSpPr>
            <a:cxnSpLocks/>
          </p:cNvCxnSpPr>
          <p:nvPr/>
        </p:nvCxnSpPr>
        <p:spPr>
          <a:xfrm flipV="1">
            <a:off x="5131601" y="803540"/>
            <a:ext cx="0" cy="1514192"/>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02FA339-4DC0-776B-907D-7788C0BF1AD0}"/>
              </a:ext>
            </a:extLst>
          </p:cNvPr>
          <p:cNvSpPr/>
          <p:nvPr/>
        </p:nvSpPr>
        <p:spPr>
          <a:xfrm rot="2879008">
            <a:off x="5170393" y="1963663"/>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F75D7A1D-B2E3-AD98-E15D-118C408FB510}"/>
              </a:ext>
            </a:extLst>
          </p:cNvPr>
          <p:cNvCxnSpPr>
            <a:cxnSpLocks/>
          </p:cNvCxnSpPr>
          <p:nvPr/>
        </p:nvCxnSpPr>
        <p:spPr>
          <a:xfrm>
            <a:off x="4536323" y="2316684"/>
            <a:ext cx="595278" cy="0"/>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descr="Classical Bit Vs Qubit. | Download Scientific Diagram">
            <a:extLst>
              <a:ext uri="{FF2B5EF4-FFF2-40B4-BE49-F238E27FC236}">
                <a16:creationId xmlns:a16="http://schemas.microsoft.com/office/drawing/2014/main" id="{37E68FE0-D5DF-CA6D-9FD0-673DD85A94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15" r="19310" b="88890"/>
          <a:stretch/>
        </p:blipFill>
        <p:spPr bwMode="auto">
          <a:xfrm>
            <a:off x="4057689" y="2148071"/>
            <a:ext cx="422400" cy="410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assical Bit Vs Qubit. | Download Scientific Diagram">
            <a:extLst>
              <a:ext uri="{FF2B5EF4-FFF2-40B4-BE49-F238E27FC236}">
                <a16:creationId xmlns:a16="http://schemas.microsoft.com/office/drawing/2014/main" id="{623AEBC7-2230-5597-C58C-97FB113A1D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90" t="24252" b="47918"/>
          <a:stretch/>
        </p:blipFill>
        <p:spPr bwMode="auto">
          <a:xfrm>
            <a:off x="5647175" y="933160"/>
            <a:ext cx="129983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esson Worksheet:Electron Energy Levels | Nagwa">
            <a:extLst>
              <a:ext uri="{FF2B5EF4-FFF2-40B4-BE49-F238E27FC236}">
                <a16:creationId xmlns:a16="http://schemas.microsoft.com/office/drawing/2014/main" id="{DC450243-FA7A-452D-A172-BF7D2A8CD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496" y="2657787"/>
            <a:ext cx="2218514" cy="221851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hysics - Fluxonium Steps up to the Plate">
            <a:extLst>
              <a:ext uri="{FF2B5EF4-FFF2-40B4-BE49-F238E27FC236}">
                <a16:creationId xmlns:a16="http://schemas.microsoft.com/office/drawing/2014/main" id="{C2404912-5CCF-1885-161F-00170F2088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041" r="32770" b="26821"/>
          <a:stretch/>
        </p:blipFill>
        <p:spPr bwMode="auto">
          <a:xfrm>
            <a:off x="4425816" y="5054123"/>
            <a:ext cx="2884476" cy="15820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0EA18D1-7C49-E121-7EBB-D37D2664669D}"/>
              </a:ext>
            </a:extLst>
          </p:cNvPr>
          <p:cNvSpPr txBox="1"/>
          <p:nvPr/>
        </p:nvSpPr>
        <p:spPr>
          <a:xfrm>
            <a:off x="3396001" y="1373408"/>
            <a:ext cx="1288279" cy="461665"/>
          </a:xfrm>
          <a:prstGeom prst="rect">
            <a:avLst/>
          </a:prstGeom>
          <a:noFill/>
        </p:spPr>
        <p:txBody>
          <a:bodyPr wrap="square" rtlCol="0">
            <a:spAutoFit/>
          </a:bodyPr>
          <a:lstStyle/>
          <a:p>
            <a:r>
              <a:rPr lang="en-US" sz="2400" b="1" dirty="0"/>
              <a:t>Photons</a:t>
            </a:r>
          </a:p>
        </p:txBody>
      </p:sp>
      <p:sp>
        <p:nvSpPr>
          <p:cNvPr id="18" name="TextBox 17">
            <a:extLst>
              <a:ext uri="{FF2B5EF4-FFF2-40B4-BE49-F238E27FC236}">
                <a16:creationId xmlns:a16="http://schemas.microsoft.com/office/drawing/2014/main" id="{F5C61D0E-53DA-863C-41A7-52BF94C94652}"/>
              </a:ext>
            </a:extLst>
          </p:cNvPr>
          <p:cNvSpPr txBox="1"/>
          <p:nvPr/>
        </p:nvSpPr>
        <p:spPr>
          <a:xfrm>
            <a:off x="3648319" y="3536211"/>
            <a:ext cx="3753833" cy="461665"/>
          </a:xfrm>
          <a:prstGeom prst="rect">
            <a:avLst/>
          </a:prstGeom>
          <a:noFill/>
        </p:spPr>
        <p:txBody>
          <a:bodyPr wrap="square" rtlCol="0">
            <a:spAutoFit/>
          </a:bodyPr>
          <a:lstStyle/>
          <a:p>
            <a:r>
              <a:rPr lang="en-US" sz="2400" b="1" dirty="0"/>
              <a:t>Atoms</a:t>
            </a:r>
          </a:p>
        </p:txBody>
      </p:sp>
      <p:sp>
        <p:nvSpPr>
          <p:cNvPr id="19" name="TextBox 18">
            <a:extLst>
              <a:ext uri="{FF2B5EF4-FFF2-40B4-BE49-F238E27FC236}">
                <a16:creationId xmlns:a16="http://schemas.microsoft.com/office/drawing/2014/main" id="{17EE538C-9FAE-97AE-EBBA-728F302071FE}"/>
              </a:ext>
            </a:extLst>
          </p:cNvPr>
          <p:cNvSpPr txBox="1"/>
          <p:nvPr/>
        </p:nvSpPr>
        <p:spPr>
          <a:xfrm>
            <a:off x="2807363" y="4623016"/>
            <a:ext cx="3753833" cy="461665"/>
          </a:xfrm>
          <a:prstGeom prst="rect">
            <a:avLst/>
          </a:prstGeom>
          <a:noFill/>
        </p:spPr>
        <p:txBody>
          <a:bodyPr wrap="square" rtlCol="0">
            <a:spAutoFit/>
          </a:bodyPr>
          <a:lstStyle/>
          <a:p>
            <a:r>
              <a:rPr lang="en-US" sz="2400" b="1" dirty="0"/>
              <a:t>Superconductors</a:t>
            </a:r>
          </a:p>
        </p:txBody>
      </p:sp>
      <p:sp>
        <p:nvSpPr>
          <p:cNvPr id="20" name="TextBox 19">
            <a:extLst>
              <a:ext uri="{FF2B5EF4-FFF2-40B4-BE49-F238E27FC236}">
                <a16:creationId xmlns:a16="http://schemas.microsoft.com/office/drawing/2014/main" id="{A224A45F-028F-62FD-54A3-DEE86C4EE2B2}"/>
              </a:ext>
            </a:extLst>
          </p:cNvPr>
          <p:cNvSpPr txBox="1"/>
          <p:nvPr/>
        </p:nvSpPr>
        <p:spPr>
          <a:xfrm>
            <a:off x="2807362" y="6346606"/>
            <a:ext cx="3753833" cy="461665"/>
          </a:xfrm>
          <a:prstGeom prst="rect">
            <a:avLst/>
          </a:prstGeom>
          <a:noFill/>
        </p:spPr>
        <p:txBody>
          <a:bodyPr wrap="square" rtlCol="0">
            <a:spAutoFit/>
          </a:bodyPr>
          <a:lstStyle/>
          <a:p>
            <a:r>
              <a:rPr lang="en-US" sz="2400" b="1" dirty="0"/>
              <a:t>… and lots more!</a:t>
            </a:r>
          </a:p>
        </p:txBody>
      </p:sp>
      <p:pic>
        <p:nvPicPr>
          <p:cNvPr id="7" name="Picture 8" descr="Image result for ion trap quantum computing">
            <a:extLst>
              <a:ext uri="{FF2B5EF4-FFF2-40B4-BE49-F238E27FC236}">
                <a16:creationId xmlns:a16="http://schemas.microsoft.com/office/drawing/2014/main" id="{5E74CA2B-D40F-9AAB-2896-2F8963D297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73002" y="2483923"/>
            <a:ext cx="3873810" cy="1956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cage&#10;&#10;Description automatically generated">
            <a:extLst>
              <a:ext uri="{FF2B5EF4-FFF2-40B4-BE49-F238E27FC236}">
                <a16:creationId xmlns:a16="http://schemas.microsoft.com/office/drawing/2014/main" id="{6C7D1A14-6BD8-0E1E-3C3D-C2AE6BBB25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7333" y="4598359"/>
            <a:ext cx="2115049" cy="2115049"/>
          </a:xfrm>
          <a:prstGeom prst="rect">
            <a:avLst/>
          </a:prstGeom>
        </p:spPr>
      </p:pic>
      <p:pic>
        <p:nvPicPr>
          <p:cNvPr id="9218" name="Picture 2" descr="PsiQuantum">
            <a:extLst>
              <a:ext uri="{FF2B5EF4-FFF2-40B4-BE49-F238E27FC236}">
                <a16:creationId xmlns:a16="http://schemas.microsoft.com/office/drawing/2014/main" id="{6B2D77D8-A75B-2F10-880B-D832A3B44E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9680" y="583027"/>
            <a:ext cx="3140454" cy="175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0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9580-FE2C-E9BC-0DB0-FC9D08DBEAE2}"/>
              </a:ext>
            </a:extLst>
          </p:cNvPr>
          <p:cNvSpPr>
            <a:spLocks noGrp="1"/>
          </p:cNvSpPr>
          <p:nvPr>
            <p:ph type="title"/>
          </p:nvPr>
        </p:nvSpPr>
        <p:spPr/>
        <p:txBody>
          <a:bodyPr/>
          <a:lstStyle/>
          <a:p>
            <a:r>
              <a:rPr lang="en-US" dirty="0"/>
              <a:t>Quantum circuits</a:t>
            </a:r>
          </a:p>
        </p:txBody>
      </p:sp>
      <p:sp>
        <p:nvSpPr>
          <p:cNvPr id="5" name="TextBox 4">
            <a:extLst>
              <a:ext uri="{FF2B5EF4-FFF2-40B4-BE49-F238E27FC236}">
                <a16:creationId xmlns:a16="http://schemas.microsoft.com/office/drawing/2014/main" id="{23FC7AB4-D512-78DD-E701-D885B919E35D}"/>
              </a:ext>
            </a:extLst>
          </p:cNvPr>
          <p:cNvSpPr txBox="1"/>
          <p:nvPr/>
        </p:nvSpPr>
        <p:spPr>
          <a:xfrm>
            <a:off x="823240" y="3815364"/>
            <a:ext cx="618158" cy="261610"/>
          </a:xfrm>
          <a:prstGeom prst="rect">
            <a:avLst/>
          </a:prstGeom>
          <a:noFill/>
        </p:spPr>
        <p:txBody>
          <a:bodyPr wrap="square" rtlCol="0">
            <a:spAutoFit/>
          </a:bodyPr>
          <a:lstStyle/>
          <a:p>
            <a:r>
              <a:rPr lang="en-GB" sz="1100" b="1" dirty="0"/>
              <a:t>Photon</a:t>
            </a:r>
          </a:p>
        </p:txBody>
      </p:sp>
      <p:pic>
        <p:nvPicPr>
          <p:cNvPr id="6" name="Picture 5">
            <a:extLst>
              <a:ext uri="{FF2B5EF4-FFF2-40B4-BE49-F238E27FC236}">
                <a16:creationId xmlns:a16="http://schemas.microsoft.com/office/drawing/2014/main" id="{6672E0D2-9376-4B95-42D8-F53827D5B8FC}"/>
              </a:ext>
            </a:extLst>
          </p:cNvPr>
          <p:cNvPicPr>
            <a:picLocks noChangeAspect="1"/>
          </p:cNvPicPr>
          <p:nvPr/>
        </p:nvPicPr>
        <p:blipFill>
          <a:blip r:embed="rId2"/>
          <a:stretch>
            <a:fillRect/>
          </a:stretch>
        </p:blipFill>
        <p:spPr>
          <a:xfrm>
            <a:off x="6809853" y="904270"/>
            <a:ext cx="5080000" cy="3797300"/>
          </a:xfrm>
          <a:prstGeom prst="rect">
            <a:avLst/>
          </a:prstGeom>
        </p:spPr>
      </p:pic>
      <p:cxnSp>
        <p:nvCxnSpPr>
          <p:cNvPr id="7" name="Straight Arrow Connector 6">
            <a:extLst>
              <a:ext uri="{FF2B5EF4-FFF2-40B4-BE49-F238E27FC236}">
                <a16:creationId xmlns:a16="http://schemas.microsoft.com/office/drawing/2014/main" id="{FE46D19E-C8CC-804B-7B92-A2ED0311C5C3}"/>
              </a:ext>
            </a:extLst>
          </p:cNvPr>
          <p:cNvCxnSpPr>
            <a:cxnSpLocks/>
          </p:cNvCxnSpPr>
          <p:nvPr/>
        </p:nvCxnSpPr>
        <p:spPr>
          <a:xfrm>
            <a:off x="1499797" y="4028890"/>
            <a:ext cx="221851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A04263B-3106-1FAF-0204-BA17DFB6C17A}"/>
              </a:ext>
            </a:extLst>
          </p:cNvPr>
          <p:cNvSpPr/>
          <p:nvPr/>
        </p:nvSpPr>
        <p:spPr>
          <a:xfrm>
            <a:off x="2279373" y="3698131"/>
            <a:ext cx="698795" cy="710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C9CF12-4B8C-6E41-E6A9-4B31794AB64B}"/>
              </a:ext>
            </a:extLst>
          </p:cNvPr>
          <p:cNvSpPr/>
          <p:nvPr/>
        </p:nvSpPr>
        <p:spPr>
          <a:xfrm rot="2879008">
            <a:off x="1447878" y="2008353"/>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18171DC-6F5C-491C-8D7B-F38E27565466}"/>
              </a:ext>
            </a:extLst>
          </p:cNvPr>
          <p:cNvSpPr/>
          <p:nvPr/>
        </p:nvSpPr>
        <p:spPr>
          <a:xfrm rot="2879008">
            <a:off x="3748761" y="3566423"/>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BF6BC941-784A-859D-7D98-E44A5592A5DD}"/>
              </a:ext>
            </a:extLst>
          </p:cNvPr>
          <p:cNvCxnSpPr>
            <a:cxnSpLocks/>
            <a:stCxn id="9" idx="3"/>
          </p:cNvCxnSpPr>
          <p:nvPr/>
        </p:nvCxnSpPr>
        <p:spPr>
          <a:xfrm flipV="1">
            <a:off x="1486038" y="2466503"/>
            <a:ext cx="2079875" cy="8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488121-D1AC-2193-E949-84117864160D}"/>
              </a:ext>
            </a:extLst>
          </p:cNvPr>
          <p:cNvCxnSpPr>
            <a:cxnSpLocks/>
          </p:cNvCxnSpPr>
          <p:nvPr/>
        </p:nvCxnSpPr>
        <p:spPr>
          <a:xfrm flipV="1">
            <a:off x="1443562" y="2515746"/>
            <a:ext cx="0" cy="1514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0665EF-2A01-D9C9-47A9-F57549C3662D}"/>
              </a:ext>
            </a:extLst>
          </p:cNvPr>
          <p:cNvCxnSpPr>
            <a:cxnSpLocks/>
            <a:endCxn id="21" idx="3"/>
          </p:cNvCxnSpPr>
          <p:nvPr/>
        </p:nvCxnSpPr>
        <p:spPr>
          <a:xfrm flipV="1">
            <a:off x="3710661" y="2528471"/>
            <a:ext cx="17780" cy="1515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105097C-3829-24D0-33AF-1EC336C37295}"/>
              </a:ext>
            </a:extLst>
          </p:cNvPr>
          <p:cNvCxnSpPr>
            <a:cxnSpLocks/>
          </p:cNvCxnSpPr>
          <p:nvPr/>
        </p:nvCxnSpPr>
        <p:spPr>
          <a:xfrm>
            <a:off x="833497" y="4025122"/>
            <a:ext cx="5952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E8DF551-46D3-E7D9-6F39-BB0BDE51CB50}"/>
              </a:ext>
            </a:extLst>
          </p:cNvPr>
          <p:cNvCxnSpPr>
            <a:cxnSpLocks/>
          </p:cNvCxnSpPr>
          <p:nvPr/>
        </p:nvCxnSpPr>
        <p:spPr>
          <a:xfrm flipV="1">
            <a:off x="3664522" y="1981465"/>
            <a:ext cx="0" cy="412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95674F-EB28-87C5-4F06-17509D310DA6}"/>
              </a:ext>
            </a:extLst>
          </p:cNvPr>
          <p:cNvCxnSpPr>
            <a:cxnSpLocks/>
          </p:cNvCxnSpPr>
          <p:nvPr/>
        </p:nvCxnSpPr>
        <p:spPr>
          <a:xfrm>
            <a:off x="3766488" y="2509511"/>
            <a:ext cx="4294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Chord 16">
            <a:extLst>
              <a:ext uri="{FF2B5EF4-FFF2-40B4-BE49-F238E27FC236}">
                <a16:creationId xmlns:a16="http://schemas.microsoft.com/office/drawing/2014/main" id="{E671D37C-6CB5-67BA-D9F3-A109A8720B7B}"/>
              </a:ext>
            </a:extLst>
          </p:cNvPr>
          <p:cNvSpPr>
            <a:spLocks noChangeAspect="1"/>
          </p:cNvSpPr>
          <p:nvPr/>
        </p:nvSpPr>
        <p:spPr>
          <a:xfrm rot="3664890">
            <a:off x="3370553" y="1828854"/>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ord 17">
            <a:extLst>
              <a:ext uri="{FF2B5EF4-FFF2-40B4-BE49-F238E27FC236}">
                <a16:creationId xmlns:a16="http://schemas.microsoft.com/office/drawing/2014/main" id="{3E81F6FA-3515-56A2-249E-95F73BE0887B}"/>
              </a:ext>
            </a:extLst>
          </p:cNvPr>
          <p:cNvSpPr>
            <a:spLocks noChangeAspect="1"/>
          </p:cNvSpPr>
          <p:nvPr/>
        </p:nvSpPr>
        <p:spPr>
          <a:xfrm rot="8992890">
            <a:off x="3764311" y="2231115"/>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Fireworks">
            <a:extLst>
              <a:ext uri="{FF2B5EF4-FFF2-40B4-BE49-F238E27FC236}">
                <a16:creationId xmlns:a16="http://schemas.microsoft.com/office/drawing/2014/main" id="{DBC5246F-B92F-6FD2-4A39-3846D4B09E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4064" y="3742949"/>
            <a:ext cx="635960" cy="635960"/>
          </a:xfrm>
          <a:prstGeom prst="rect">
            <a:avLst/>
          </a:prstGeom>
        </p:spPr>
      </p:pic>
      <p:sp>
        <p:nvSpPr>
          <p:cNvPr id="20" name="Rectangle 19">
            <a:extLst>
              <a:ext uri="{FF2B5EF4-FFF2-40B4-BE49-F238E27FC236}">
                <a16:creationId xmlns:a16="http://schemas.microsoft.com/office/drawing/2014/main" id="{B2AC8B96-15DB-4DEB-3C86-580F20FDEDC2}"/>
              </a:ext>
            </a:extLst>
          </p:cNvPr>
          <p:cNvSpPr/>
          <p:nvPr/>
        </p:nvSpPr>
        <p:spPr>
          <a:xfrm rot="2879008">
            <a:off x="1482354" y="3675869"/>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BCCEDC2-301C-561F-A654-D8C91338FA68}"/>
              </a:ext>
            </a:extLst>
          </p:cNvPr>
          <p:cNvSpPr/>
          <p:nvPr/>
        </p:nvSpPr>
        <p:spPr>
          <a:xfrm rot="2879008">
            <a:off x="3626382" y="2142807"/>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Alternate Process 20">
            <a:extLst>
              <a:ext uri="{FF2B5EF4-FFF2-40B4-BE49-F238E27FC236}">
                <a16:creationId xmlns:a16="http://schemas.microsoft.com/office/drawing/2014/main" id="{DA9D2A5F-E5FD-2FED-C624-5A816F64D6B2}"/>
              </a:ext>
            </a:extLst>
          </p:cNvPr>
          <p:cNvSpPr/>
          <p:nvPr/>
        </p:nvSpPr>
        <p:spPr>
          <a:xfrm>
            <a:off x="302147" y="3911932"/>
            <a:ext cx="587412" cy="233916"/>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Question mark">
            <a:extLst>
              <a:ext uri="{FF2B5EF4-FFF2-40B4-BE49-F238E27FC236}">
                <a16:creationId xmlns:a16="http://schemas.microsoft.com/office/drawing/2014/main" id="{BF2D9785-C653-037D-D2B6-0F1F2856E4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1262" y="3586793"/>
            <a:ext cx="457200" cy="457200"/>
          </a:xfrm>
          <a:prstGeom prst="rect">
            <a:avLst/>
          </a:prstGeom>
        </p:spPr>
      </p:pic>
      <p:sp>
        <p:nvSpPr>
          <p:cNvPr id="24" name="TextBox 23">
            <a:extLst>
              <a:ext uri="{FF2B5EF4-FFF2-40B4-BE49-F238E27FC236}">
                <a16:creationId xmlns:a16="http://schemas.microsoft.com/office/drawing/2014/main" id="{125F880B-D22D-5DDD-5606-4D741891447A}"/>
              </a:ext>
            </a:extLst>
          </p:cNvPr>
          <p:cNvSpPr txBox="1"/>
          <p:nvPr/>
        </p:nvSpPr>
        <p:spPr>
          <a:xfrm>
            <a:off x="302147" y="3911932"/>
            <a:ext cx="587412" cy="261610"/>
          </a:xfrm>
          <a:prstGeom prst="rect">
            <a:avLst/>
          </a:prstGeom>
          <a:noFill/>
        </p:spPr>
        <p:txBody>
          <a:bodyPr wrap="square" rtlCol="0">
            <a:spAutoFit/>
          </a:bodyPr>
          <a:lstStyle/>
          <a:p>
            <a:r>
              <a:rPr lang="en-GB" sz="1100" b="1" dirty="0"/>
              <a:t>Source</a:t>
            </a:r>
          </a:p>
        </p:txBody>
      </p:sp>
      <p:sp>
        <p:nvSpPr>
          <p:cNvPr id="25" name="TextBox 24">
            <a:extLst>
              <a:ext uri="{FF2B5EF4-FFF2-40B4-BE49-F238E27FC236}">
                <a16:creationId xmlns:a16="http://schemas.microsoft.com/office/drawing/2014/main" id="{AB845942-6A2A-7208-E9DC-9AD13E83EAE1}"/>
              </a:ext>
            </a:extLst>
          </p:cNvPr>
          <p:cNvSpPr txBox="1"/>
          <p:nvPr/>
        </p:nvSpPr>
        <p:spPr>
          <a:xfrm>
            <a:off x="889558" y="2208431"/>
            <a:ext cx="674989" cy="261610"/>
          </a:xfrm>
          <a:prstGeom prst="rect">
            <a:avLst/>
          </a:prstGeom>
          <a:noFill/>
        </p:spPr>
        <p:txBody>
          <a:bodyPr wrap="square" rtlCol="0">
            <a:spAutoFit/>
          </a:bodyPr>
          <a:lstStyle/>
          <a:p>
            <a:r>
              <a:rPr lang="en-GB" sz="1100" b="1" dirty="0"/>
              <a:t>Mirror 1</a:t>
            </a:r>
          </a:p>
        </p:txBody>
      </p:sp>
      <p:sp>
        <p:nvSpPr>
          <p:cNvPr id="26" name="TextBox 25">
            <a:extLst>
              <a:ext uri="{FF2B5EF4-FFF2-40B4-BE49-F238E27FC236}">
                <a16:creationId xmlns:a16="http://schemas.microsoft.com/office/drawing/2014/main" id="{D761D9AE-55DE-3AD0-46DA-3273DD911E9E}"/>
              </a:ext>
            </a:extLst>
          </p:cNvPr>
          <p:cNvSpPr txBox="1"/>
          <p:nvPr/>
        </p:nvSpPr>
        <p:spPr>
          <a:xfrm>
            <a:off x="1413144" y="4066423"/>
            <a:ext cx="955085" cy="430887"/>
          </a:xfrm>
          <a:prstGeom prst="rect">
            <a:avLst/>
          </a:prstGeom>
          <a:noFill/>
        </p:spPr>
        <p:txBody>
          <a:bodyPr wrap="square" rtlCol="0">
            <a:spAutoFit/>
          </a:bodyPr>
          <a:lstStyle/>
          <a:p>
            <a:r>
              <a:rPr lang="en-GB" sz="1100" b="1" dirty="0"/>
              <a:t>Beam-splitter 1</a:t>
            </a:r>
          </a:p>
        </p:txBody>
      </p:sp>
      <p:sp>
        <p:nvSpPr>
          <p:cNvPr id="27" name="TextBox 26">
            <a:extLst>
              <a:ext uri="{FF2B5EF4-FFF2-40B4-BE49-F238E27FC236}">
                <a16:creationId xmlns:a16="http://schemas.microsoft.com/office/drawing/2014/main" id="{EC162A7E-94F1-3B75-286B-5878A0B9D47E}"/>
              </a:ext>
            </a:extLst>
          </p:cNvPr>
          <p:cNvSpPr txBox="1"/>
          <p:nvPr/>
        </p:nvSpPr>
        <p:spPr>
          <a:xfrm>
            <a:off x="2902061" y="2587477"/>
            <a:ext cx="955085" cy="430887"/>
          </a:xfrm>
          <a:prstGeom prst="rect">
            <a:avLst/>
          </a:prstGeom>
          <a:noFill/>
        </p:spPr>
        <p:txBody>
          <a:bodyPr wrap="square" rtlCol="0">
            <a:spAutoFit/>
          </a:bodyPr>
          <a:lstStyle/>
          <a:p>
            <a:r>
              <a:rPr lang="en-GB" sz="1100" b="1" dirty="0"/>
              <a:t>Beam-splitter 2</a:t>
            </a:r>
          </a:p>
        </p:txBody>
      </p:sp>
      <p:sp>
        <p:nvSpPr>
          <p:cNvPr id="28" name="TextBox 27">
            <a:extLst>
              <a:ext uri="{FF2B5EF4-FFF2-40B4-BE49-F238E27FC236}">
                <a16:creationId xmlns:a16="http://schemas.microsoft.com/office/drawing/2014/main" id="{6D040985-16AB-C6D2-0CCE-4D1C4B0CFAA5}"/>
              </a:ext>
            </a:extLst>
          </p:cNvPr>
          <p:cNvSpPr txBox="1"/>
          <p:nvPr/>
        </p:nvSpPr>
        <p:spPr>
          <a:xfrm>
            <a:off x="3697082" y="3999740"/>
            <a:ext cx="674989" cy="261610"/>
          </a:xfrm>
          <a:prstGeom prst="rect">
            <a:avLst/>
          </a:prstGeom>
          <a:noFill/>
        </p:spPr>
        <p:txBody>
          <a:bodyPr wrap="square" rtlCol="0">
            <a:spAutoFit/>
          </a:bodyPr>
          <a:lstStyle/>
          <a:p>
            <a:r>
              <a:rPr lang="en-GB" sz="1100" b="1" dirty="0"/>
              <a:t>Mirror 2</a:t>
            </a:r>
          </a:p>
        </p:txBody>
      </p:sp>
      <p:sp>
        <p:nvSpPr>
          <p:cNvPr id="29" name="TextBox 28">
            <a:extLst>
              <a:ext uri="{FF2B5EF4-FFF2-40B4-BE49-F238E27FC236}">
                <a16:creationId xmlns:a16="http://schemas.microsoft.com/office/drawing/2014/main" id="{BBFA4005-B359-2484-1D87-75E8BC217467}"/>
              </a:ext>
            </a:extLst>
          </p:cNvPr>
          <p:cNvSpPr txBox="1"/>
          <p:nvPr/>
        </p:nvSpPr>
        <p:spPr>
          <a:xfrm>
            <a:off x="4178354" y="2664112"/>
            <a:ext cx="870069" cy="261610"/>
          </a:xfrm>
          <a:prstGeom prst="rect">
            <a:avLst/>
          </a:prstGeom>
          <a:noFill/>
        </p:spPr>
        <p:txBody>
          <a:bodyPr wrap="square" rtlCol="0">
            <a:spAutoFit/>
          </a:bodyPr>
          <a:lstStyle/>
          <a:p>
            <a:r>
              <a:rPr lang="en-GB" sz="1100" b="1" dirty="0"/>
              <a:t>Detector 2 </a:t>
            </a:r>
          </a:p>
        </p:txBody>
      </p:sp>
      <p:sp>
        <p:nvSpPr>
          <p:cNvPr id="30" name="TextBox 29">
            <a:extLst>
              <a:ext uri="{FF2B5EF4-FFF2-40B4-BE49-F238E27FC236}">
                <a16:creationId xmlns:a16="http://schemas.microsoft.com/office/drawing/2014/main" id="{A5258FF3-122D-B5E3-B4BF-247948939888}"/>
              </a:ext>
            </a:extLst>
          </p:cNvPr>
          <p:cNvSpPr txBox="1"/>
          <p:nvPr/>
        </p:nvSpPr>
        <p:spPr>
          <a:xfrm>
            <a:off x="3769046" y="1705874"/>
            <a:ext cx="870069" cy="261610"/>
          </a:xfrm>
          <a:prstGeom prst="rect">
            <a:avLst/>
          </a:prstGeom>
          <a:noFill/>
        </p:spPr>
        <p:txBody>
          <a:bodyPr wrap="square" rtlCol="0">
            <a:spAutoFit/>
          </a:bodyPr>
          <a:lstStyle/>
          <a:p>
            <a:r>
              <a:rPr lang="en-GB" sz="1100" b="1" dirty="0"/>
              <a:t>Detector 1 </a:t>
            </a:r>
          </a:p>
        </p:txBody>
      </p:sp>
      <p:sp>
        <p:nvSpPr>
          <p:cNvPr id="31" name="TextBox 30">
            <a:extLst>
              <a:ext uri="{FF2B5EF4-FFF2-40B4-BE49-F238E27FC236}">
                <a16:creationId xmlns:a16="http://schemas.microsoft.com/office/drawing/2014/main" id="{5A2D864B-0DCB-BE13-D700-3FDEA4744F6E}"/>
              </a:ext>
            </a:extLst>
          </p:cNvPr>
          <p:cNvSpPr txBox="1"/>
          <p:nvPr/>
        </p:nvSpPr>
        <p:spPr>
          <a:xfrm>
            <a:off x="1875238" y="3388884"/>
            <a:ext cx="1562997" cy="261610"/>
          </a:xfrm>
          <a:prstGeom prst="rect">
            <a:avLst/>
          </a:prstGeom>
          <a:noFill/>
        </p:spPr>
        <p:txBody>
          <a:bodyPr wrap="square" rtlCol="0">
            <a:spAutoFit/>
          </a:bodyPr>
          <a:lstStyle/>
          <a:p>
            <a:r>
              <a:rPr lang="en-GB" sz="1100" b="1" dirty="0"/>
              <a:t>Light-sensitive bomb?</a:t>
            </a:r>
          </a:p>
        </p:txBody>
      </p:sp>
      <p:sp>
        <p:nvSpPr>
          <p:cNvPr id="32" name="Right Arrow 31">
            <a:extLst>
              <a:ext uri="{FF2B5EF4-FFF2-40B4-BE49-F238E27FC236}">
                <a16:creationId xmlns:a16="http://schemas.microsoft.com/office/drawing/2014/main" id="{E896EE0E-8073-D7C4-6FB5-E2B0198C40BB}"/>
              </a:ext>
            </a:extLst>
          </p:cNvPr>
          <p:cNvSpPr/>
          <p:nvPr/>
        </p:nvSpPr>
        <p:spPr>
          <a:xfrm>
            <a:off x="4997683" y="2936098"/>
            <a:ext cx="1487379" cy="724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48F4921-BBA6-39F2-AE5E-736489DAE303}"/>
              </a:ext>
            </a:extLst>
          </p:cNvPr>
          <p:cNvSpPr txBox="1"/>
          <p:nvPr/>
        </p:nvSpPr>
        <p:spPr>
          <a:xfrm>
            <a:off x="4121018" y="4990707"/>
            <a:ext cx="3583481" cy="369332"/>
          </a:xfrm>
          <a:prstGeom prst="rect">
            <a:avLst/>
          </a:prstGeom>
          <a:noFill/>
        </p:spPr>
        <p:txBody>
          <a:bodyPr wrap="none" rtlCol="0">
            <a:spAutoFit/>
          </a:bodyPr>
          <a:lstStyle/>
          <a:p>
            <a:r>
              <a:rPr lang="en-US" dirty="0"/>
              <a:t>Qubits interact using </a:t>
            </a:r>
            <a:r>
              <a:rPr lang="en-US" b="1" dirty="0"/>
              <a:t>quantum gates</a:t>
            </a:r>
          </a:p>
        </p:txBody>
      </p:sp>
      <p:sp>
        <p:nvSpPr>
          <p:cNvPr id="34" name="TextBox 33">
            <a:extLst>
              <a:ext uri="{FF2B5EF4-FFF2-40B4-BE49-F238E27FC236}">
                <a16:creationId xmlns:a16="http://schemas.microsoft.com/office/drawing/2014/main" id="{D8D6CDA1-76F2-911E-44B0-02850F2BC035}"/>
              </a:ext>
            </a:extLst>
          </p:cNvPr>
          <p:cNvSpPr txBox="1"/>
          <p:nvPr/>
        </p:nvSpPr>
        <p:spPr>
          <a:xfrm>
            <a:off x="3690047" y="5605319"/>
            <a:ext cx="4326569" cy="369332"/>
          </a:xfrm>
          <a:prstGeom prst="rect">
            <a:avLst/>
          </a:prstGeom>
          <a:noFill/>
        </p:spPr>
        <p:txBody>
          <a:bodyPr wrap="none" rtlCol="0">
            <a:spAutoFit/>
          </a:bodyPr>
          <a:lstStyle/>
          <a:p>
            <a:r>
              <a:rPr lang="en-US" dirty="0"/>
              <a:t>Enter </a:t>
            </a:r>
            <a:r>
              <a:rPr lang="en-US" b="1" dirty="0"/>
              <a:t>superpositions</a:t>
            </a:r>
            <a:r>
              <a:rPr lang="en-US" dirty="0"/>
              <a:t> and become </a:t>
            </a:r>
            <a:r>
              <a:rPr lang="en-US" b="1" dirty="0"/>
              <a:t>entangled</a:t>
            </a:r>
          </a:p>
        </p:txBody>
      </p:sp>
      <p:sp>
        <p:nvSpPr>
          <p:cNvPr id="35" name="TextBox 34">
            <a:extLst>
              <a:ext uri="{FF2B5EF4-FFF2-40B4-BE49-F238E27FC236}">
                <a16:creationId xmlns:a16="http://schemas.microsoft.com/office/drawing/2014/main" id="{3C5D47DD-29C6-B2C1-54D8-13027C78960D}"/>
              </a:ext>
            </a:extLst>
          </p:cNvPr>
          <p:cNvSpPr txBox="1"/>
          <p:nvPr/>
        </p:nvSpPr>
        <p:spPr>
          <a:xfrm>
            <a:off x="1227052" y="6219931"/>
            <a:ext cx="9129615" cy="369332"/>
          </a:xfrm>
          <a:prstGeom prst="rect">
            <a:avLst/>
          </a:prstGeom>
          <a:noFill/>
        </p:spPr>
        <p:txBody>
          <a:bodyPr wrap="none" rtlCol="0">
            <a:spAutoFit/>
          </a:bodyPr>
          <a:lstStyle/>
          <a:p>
            <a:r>
              <a:rPr lang="en-US" b="1" dirty="0"/>
              <a:t>Constructively interfere </a:t>
            </a:r>
            <a:r>
              <a:rPr lang="en-US" dirty="0"/>
              <a:t>to make the correct outcome have a high probability of being measured</a:t>
            </a:r>
            <a:endParaRPr lang="en-US" i="1" dirty="0"/>
          </a:p>
        </p:txBody>
      </p:sp>
    </p:spTree>
    <p:extLst>
      <p:ext uri="{BB962C8B-B14F-4D97-AF65-F5344CB8AC3E}">
        <p14:creationId xmlns:p14="http://schemas.microsoft.com/office/powerpoint/2010/main" val="366613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2DC4-2F1D-FB33-D3DD-F2354B7FE129}"/>
              </a:ext>
            </a:extLst>
          </p:cNvPr>
          <p:cNvSpPr>
            <a:spLocks noGrp="1"/>
          </p:cNvSpPr>
          <p:nvPr>
            <p:ph type="title"/>
          </p:nvPr>
        </p:nvSpPr>
        <p:spPr/>
        <p:txBody>
          <a:bodyPr/>
          <a:lstStyle/>
          <a:p>
            <a:r>
              <a:rPr lang="en-US" dirty="0"/>
              <a:t>The </a:t>
            </a:r>
            <a:r>
              <a:rPr lang="en-US" dirty="0" err="1"/>
              <a:t>Maths</a:t>
            </a:r>
            <a:r>
              <a:rPr lang="en-US" dirty="0"/>
              <a:t>! </a:t>
            </a:r>
          </a:p>
        </p:txBody>
      </p:sp>
      <p:pic>
        <p:nvPicPr>
          <p:cNvPr id="6" name="Picture 5">
            <a:extLst>
              <a:ext uri="{FF2B5EF4-FFF2-40B4-BE49-F238E27FC236}">
                <a16:creationId xmlns:a16="http://schemas.microsoft.com/office/drawing/2014/main" id="{DE9C82CC-4B75-1F52-7672-73476456BEDC}"/>
              </a:ext>
            </a:extLst>
          </p:cNvPr>
          <p:cNvPicPr>
            <a:picLocks noChangeAspect="1"/>
          </p:cNvPicPr>
          <p:nvPr/>
        </p:nvPicPr>
        <p:blipFill>
          <a:blip r:embed="rId2"/>
          <a:stretch>
            <a:fillRect/>
          </a:stretch>
        </p:blipFill>
        <p:spPr>
          <a:xfrm>
            <a:off x="130628" y="1392819"/>
            <a:ext cx="6538356" cy="5100056"/>
          </a:xfrm>
          <a:prstGeom prst="rect">
            <a:avLst/>
          </a:prstGeom>
        </p:spPr>
      </p:pic>
      <p:sp>
        <p:nvSpPr>
          <p:cNvPr id="7" name="TextBox 6">
            <a:extLst>
              <a:ext uri="{FF2B5EF4-FFF2-40B4-BE49-F238E27FC236}">
                <a16:creationId xmlns:a16="http://schemas.microsoft.com/office/drawing/2014/main" id="{7A32673B-86C4-9AE1-1E7B-A0D65F67E4FB}"/>
              </a:ext>
            </a:extLst>
          </p:cNvPr>
          <p:cNvSpPr txBox="1"/>
          <p:nvPr/>
        </p:nvSpPr>
        <p:spPr>
          <a:xfrm>
            <a:off x="7790130" y="2557219"/>
            <a:ext cx="618158" cy="261610"/>
          </a:xfrm>
          <a:prstGeom prst="rect">
            <a:avLst/>
          </a:prstGeom>
          <a:noFill/>
        </p:spPr>
        <p:txBody>
          <a:bodyPr wrap="square" rtlCol="0">
            <a:spAutoFit/>
          </a:bodyPr>
          <a:lstStyle/>
          <a:p>
            <a:r>
              <a:rPr lang="en-GB" sz="1100" b="1" dirty="0"/>
              <a:t>Photon</a:t>
            </a:r>
          </a:p>
        </p:txBody>
      </p:sp>
      <p:cxnSp>
        <p:nvCxnSpPr>
          <p:cNvPr id="8" name="Straight Arrow Connector 7">
            <a:extLst>
              <a:ext uri="{FF2B5EF4-FFF2-40B4-BE49-F238E27FC236}">
                <a16:creationId xmlns:a16="http://schemas.microsoft.com/office/drawing/2014/main" id="{DC1F7E23-B103-5E64-A10F-97BB6E8C8515}"/>
              </a:ext>
            </a:extLst>
          </p:cNvPr>
          <p:cNvCxnSpPr>
            <a:cxnSpLocks/>
          </p:cNvCxnSpPr>
          <p:nvPr/>
        </p:nvCxnSpPr>
        <p:spPr>
          <a:xfrm>
            <a:off x="8466687" y="2770745"/>
            <a:ext cx="221851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F78288C-259A-1581-DE1F-83C13C025F50}"/>
              </a:ext>
            </a:extLst>
          </p:cNvPr>
          <p:cNvSpPr/>
          <p:nvPr/>
        </p:nvSpPr>
        <p:spPr>
          <a:xfrm>
            <a:off x="9246263" y="2439986"/>
            <a:ext cx="698795" cy="710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151F8AA-8ABF-9A98-E7C0-377299846862}"/>
              </a:ext>
            </a:extLst>
          </p:cNvPr>
          <p:cNvSpPr/>
          <p:nvPr/>
        </p:nvSpPr>
        <p:spPr>
          <a:xfrm rot="2879008">
            <a:off x="8414768" y="750208"/>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97A0555-0115-AEDE-CBD7-54BF0F9B7301}"/>
              </a:ext>
            </a:extLst>
          </p:cNvPr>
          <p:cNvSpPr/>
          <p:nvPr/>
        </p:nvSpPr>
        <p:spPr>
          <a:xfrm rot="2879008">
            <a:off x="10715651" y="2308278"/>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ABA7CEB2-A1F6-9D61-7C9F-E0F537447025}"/>
              </a:ext>
            </a:extLst>
          </p:cNvPr>
          <p:cNvCxnSpPr>
            <a:cxnSpLocks/>
            <a:stCxn id="10" idx="3"/>
          </p:cNvCxnSpPr>
          <p:nvPr/>
        </p:nvCxnSpPr>
        <p:spPr>
          <a:xfrm flipV="1">
            <a:off x="8452928" y="1208358"/>
            <a:ext cx="2079875" cy="8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D6F7541-6233-01A7-834A-B21A6E0BFEDF}"/>
              </a:ext>
            </a:extLst>
          </p:cNvPr>
          <p:cNvCxnSpPr>
            <a:cxnSpLocks/>
          </p:cNvCxnSpPr>
          <p:nvPr/>
        </p:nvCxnSpPr>
        <p:spPr>
          <a:xfrm flipV="1">
            <a:off x="8410452" y="1257601"/>
            <a:ext cx="0" cy="1514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6C37EE-B455-BBE8-B0AB-AEC10FD2987B}"/>
              </a:ext>
            </a:extLst>
          </p:cNvPr>
          <p:cNvCxnSpPr>
            <a:cxnSpLocks/>
            <a:endCxn id="22" idx="3"/>
          </p:cNvCxnSpPr>
          <p:nvPr/>
        </p:nvCxnSpPr>
        <p:spPr>
          <a:xfrm flipV="1">
            <a:off x="10677551" y="1270326"/>
            <a:ext cx="17780" cy="1515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D3EF2D-194A-4A1F-CD0A-0FA4A89B0A90}"/>
              </a:ext>
            </a:extLst>
          </p:cNvPr>
          <p:cNvCxnSpPr>
            <a:cxnSpLocks/>
          </p:cNvCxnSpPr>
          <p:nvPr/>
        </p:nvCxnSpPr>
        <p:spPr>
          <a:xfrm>
            <a:off x="7800387" y="2766977"/>
            <a:ext cx="5952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06F8D17-A128-713F-158A-75639A0857FE}"/>
              </a:ext>
            </a:extLst>
          </p:cNvPr>
          <p:cNvCxnSpPr>
            <a:cxnSpLocks/>
          </p:cNvCxnSpPr>
          <p:nvPr/>
        </p:nvCxnSpPr>
        <p:spPr>
          <a:xfrm flipV="1">
            <a:off x="10631412" y="723320"/>
            <a:ext cx="0" cy="412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F73382-7C88-B9CD-37D5-1984B8785315}"/>
              </a:ext>
            </a:extLst>
          </p:cNvPr>
          <p:cNvCxnSpPr>
            <a:cxnSpLocks/>
          </p:cNvCxnSpPr>
          <p:nvPr/>
        </p:nvCxnSpPr>
        <p:spPr>
          <a:xfrm>
            <a:off x="10733378" y="1251366"/>
            <a:ext cx="4294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Chord 17">
            <a:extLst>
              <a:ext uri="{FF2B5EF4-FFF2-40B4-BE49-F238E27FC236}">
                <a16:creationId xmlns:a16="http://schemas.microsoft.com/office/drawing/2014/main" id="{0F8F884C-09AC-1AAD-17EB-7BDC86885572}"/>
              </a:ext>
            </a:extLst>
          </p:cNvPr>
          <p:cNvSpPr>
            <a:spLocks noChangeAspect="1"/>
          </p:cNvSpPr>
          <p:nvPr/>
        </p:nvSpPr>
        <p:spPr>
          <a:xfrm rot="3664890">
            <a:off x="10337443" y="570709"/>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hord 18">
            <a:extLst>
              <a:ext uri="{FF2B5EF4-FFF2-40B4-BE49-F238E27FC236}">
                <a16:creationId xmlns:a16="http://schemas.microsoft.com/office/drawing/2014/main" id="{458E8041-5592-C9A5-44AF-AE36D91191CD}"/>
              </a:ext>
            </a:extLst>
          </p:cNvPr>
          <p:cNvSpPr>
            <a:spLocks noChangeAspect="1"/>
          </p:cNvSpPr>
          <p:nvPr/>
        </p:nvSpPr>
        <p:spPr>
          <a:xfrm rot="8992890">
            <a:off x="10731201" y="972970"/>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Fireworks">
            <a:extLst>
              <a:ext uri="{FF2B5EF4-FFF2-40B4-BE49-F238E27FC236}">
                <a16:creationId xmlns:a16="http://schemas.microsoft.com/office/drawing/2014/main" id="{0C17D7B6-AC6B-B6BD-1C12-F8C58E6E23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0954" y="2484804"/>
            <a:ext cx="635960" cy="635960"/>
          </a:xfrm>
          <a:prstGeom prst="rect">
            <a:avLst/>
          </a:prstGeom>
        </p:spPr>
      </p:pic>
      <p:sp>
        <p:nvSpPr>
          <p:cNvPr id="21" name="Rectangle 20">
            <a:extLst>
              <a:ext uri="{FF2B5EF4-FFF2-40B4-BE49-F238E27FC236}">
                <a16:creationId xmlns:a16="http://schemas.microsoft.com/office/drawing/2014/main" id="{5220D0F2-7622-2732-0C7C-7097CE7582F0}"/>
              </a:ext>
            </a:extLst>
          </p:cNvPr>
          <p:cNvSpPr/>
          <p:nvPr/>
        </p:nvSpPr>
        <p:spPr>
          <a:xfrm rot="2879008">
            <a:off x="8449244" y="2417724"/>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70FB5EB-2790-1487-C3C1-5C97C4E66120}"/>
              </a:ext>
            </a:extLst>
          </p:cNvPr>
          <p:cNvSpPr/>
          <p:nvPr/>
        </p:nvSpPr>
        <p:spPr>
          <a:xfrm rot="2879008">
            <a:off x="10593272" y="884662"/>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Alternate Process 20">
            <a:extLst>
              <a:ext uri="{FF2B5EF4-FFF2-40B4-BE49-F238E27FC236}">
                <a16:creationId xmlns:a16="http://schemas.microsoft.com/office/drawing/2014/main" id="{CF781FFD-2C07-5283-9D9F-BE7B072743EA}"/>
              </a:ext>
            </a:extLst>
          </p:cNvPr>
          <p:cNvSpPr/>
          <p:nvPr/>
        </p:nvSpPr>
        <p:spPr>
          <a:xfrm>
            <a:off x="7269037" y="2653787"/>
            <a:ext cx="587412" cy="233916"/>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Question mark">
            <a:extLst>
              <a:ext uri="{FF2B5EF4-FFF2-40B4-BE49-F238E27FC236}">
                <a16:creationId xmlns:a16="http://schemas.microsoft.com/office/drawing/2014/main" id="{605D08FD-911B-29BA-1744-FDED44E992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8152" y="2328648"/>
            <a:ext cx="457200" cy="457200"/>
          </a:xfrm>
          <a:prstGeom prst="rect">
            <a:avLst/>
          </a:prstGeom>
        </p:spPr>
      </p:pic>
      <p:sp>
        <p:nvSpPr>
          <p:cNvPr id="25" name="TextBox 24">
            <a:extLst>
              <a:ext uri="{FF2B5EF4-FFF2-40B4-BE49-F238E27FC236}">
                <a16:creationId xmlns:a16="http://schemas.microsoft.com/office/drawing/2014/main" id="{C63EDE3C-AF5F-9A45-6970-ADC002F1FF3D}"/>
              </a:ext>
            </a:extLst>
          </p:cNvPr>
          <p:cNvSpPr txBox="1"/>
          <p:nvPr/>
        </p:nvSpPr>
        <p:spPr>
          <a:xfrm>
            <a:off x="7269037" y="2653787"/>
            <a:ext cx="587412" cy="261610"/>
          </a:xfrm>
          <a:prstGeom prst="rect">
            <a:avLst/>
          </a:prstGeom>
          <a:noFill/>
        </p:spPr>
        <p:txBody>
          <a:bodyPr wrap="square" rtlCol="0">
            <a:spAutoFit/>
          </a:bodyPr>
          <a:lstStyle/>
          <a:p>
            <a:r>
              <a:rPr lang="en-GB" sz="1100" b="1" dirty="0"/>
              <a:t>Source</a:t>
            </a:r>
          </a:p>
        </p:txBody>
      </p:sp>
      <p:sp>
        <p:nvSpPr>
          <p:cNvPr id="26" name="TextBox 25">
            <a:extLst>
              <a:ext uri="{FF2B5EF4-FFF2-40B4-BE49-F238E27FC236}">
                <a16:creationId xmlns:a16="http://schemas.microsoft.com/office/drawing/2014/main" id="{313E17DA-CE5F-A46F-E409-0769DDC6DC34}"/>
              </a:ext>
            </a:extLst>
          </p:cNvPr>
          <p:cNvSpPr txBox="1"/>
          <p:nvPr/>
        </p:nvSpPr>
        <p:spPr>
          <a:xfrm>
            <a:off x="7856448" y="950286"/>
            <a:ext cx="674989" cy="261610"/>
          </a:xfrm>
          <a:prstGeom prst="rect">
            <a:avLst/>
          </a:prstGeom>
          <a:noFill/>
        </p:spPr>
        <p:txBody>
          <a:bodyPr wrap="square" rtlCol="0">
            <a:spAutoFit/>
          </a:bodyPr>
          <a:lstStyle/>
          <a:p>
            <a:r>
              <a:rPr lang="en-GB" sz="1100" b="1" dirty="0"/>
              <a:t>Mirror 1</a:t>
            </a:r>
          </a:p>
        </p:txBody>
      </p:sp>
      <p:sp>
        <p:nvSpPr>
          <p:cNvPr id="27" name="TextBox 26">
            <a:extLst>
              <a:ext uri="{FF2B5EF4-FFF2-40B4-BE49-F238E27FC236}">
                <a16:creationId xmlns:a16="http://schemas.microsoft.com/office/drawing/2014/main" id="{2A541617-D394-3450-F958-0246609B3369}"/>
              </a:ext>
            </a:extLst>
          </p:cNvPr>
          <p:cNvSpPr txBox="1"/>
          <p:nvPr/>
        </p:nvSpPr>
        <p:spPr>
          <a:xfrm>
            <a:off x="8380034" y="2808278"/>
            <a:ext cx="955085" cy="430887"/>
          </a:xfrm>
          <a:prstGeom prst="rect">
            <a:avLst/>
          </a:prstGeom>
          <a:noFill/>
        </p:spPr>
        <p:txBody>
          <a:bodyPr wrap="square" rtlCol="0">
            <a:spAutoFit/>
          </a:bodyPr>
          <a:lstStyle/>
          <a:p>
            <a:r>
              <a:rPr lang="en-GB" sz="1100" b="1" dirty="0"/>
              <a:t>Beam-splitter 1</a:t>
            </a:r>
          </a:p>
        </p:txBody>
      </p:sp>
      <p:sp>
        <p:nvSpPr>
          <p:cNvPr id="28" name="TextBox 27">
            <a:extLst>
              <a:ext uri="{FF2B5EF4-FFF2-40B4-BE49-F238E27FC236}">
                <a16:creationId xmlns:a16="http://schemas.microsoft.com/office/drawing/2014/main" id="{58200DC7-E65A-A195-97FA-3924543F6485}"/>
              </a:ext>
            </a:extLst>
          </p:cNvPr>
          <p:cNvSpPr txBox="1"/>
          <p:nvPr/>
        </p:nvSpPr>
        <p:spPr>
          <a:xfrm>
            <a:off x="9868951" y="1329332"/>
            <a:ext cx="955085" cy="430887"/>
          </a:xfrm>
          <a:prstGeom prst="rect">
            <a:avLst/>
          </a:prstGeom>
          <a:noFill/>
        </p:spPr>
        <p:txBody>
          <a:bodyPr wrap="square" rtlCol="0">
            <a:spAutoFit/>
          </a:bodyPr>
          <a:lstStyle/>
          <a:p>
            <a:r>
              <a:rPr lang="en-GB" sz="1100" b="1" dirty="0"/>
              <a:t>Beam-splitter 2</a:t>
            </a:r>
          </a:p>
        </p:txBody>
      </p:sp>
      <p:sp>
        <p:nvSpPr>
          <p:cNvPr id="29" name="TextBox 28">
            <a:extLst>
              <a:ext uri="{FF2B5EF4-FFF2-40B4-BE49-F238E27FC236}">
                <a16:creationId xmlns:a16="http://schemas.microsoft.com/office/drawing/2014/main" id="{EA082E39-DC6B-3267-38AA-C87BE3DFD569}"/>
              </a:ext>
            </a:extLst>
          </p:cNvPr>
          <p:cNvSpPr txBox="1"/>
          <p:nvPr/>
        </p:nvSpPr>
        <p:spPr>
          <a:xfrm>
            <a:off x="10663972" y="2741595"/>
            <a:ext cx="674989" cy="261610"/>
          </a:xfrm>
          <a:prstGeom prst="rect">
            <a:avLst/>
          </a:prstGeom>
          <a:noFill/>
        </p:spPr>
        <p:txBody>
          <a:bodyPr wrap="square" rtlCol="0">
            <a:spAutoFit/>
          </a:bodyPr>
          <a:lstStyle/>
          <a:p>
            <a:r>
              <a:rPr lang="en-GB" sz="1100" b="1" dirty="0"/>
              <a:t>Mirror 2</a:t>
            </a:r>
          </a:p>
        </p:txBody>
      </p:sp>
      <p:sp>
        <p:nvSpPr>
          <p:cNvPr id="30" name="TextBox 29">
            <a:extLst>
              <a:ext uri="{FF2B5EF4-FFF2-40B4-BE49-F238E27FC236}">
                <a16:creationId xmlns:a16="http://schemas.microsoft.com/office/drawing/2014/main" id="{3C4209E8-8398-6A80-C190-31946C0FD314}"/>
              </a:ext>
            </a:extLst>
          </p:cNvPr>
          <p:cNvSpPr txBox="1"/>
          <p:nvPr/>
        </p:nvSpPr>
        <p:spPr>
          <a:xfrm>
            <a:off x="11145244" y="1405967"/>
            <a:ext cx="870069" cy="261610"/>
          </a:xfrm>
          <a:prstGeom prst="rect">
            <a:avLst/>
          </a:prstGeom>
          <a:noFill/>
        </p:spPr>
        <p:txBody>
          <a:bodyPr wrap="square" rtlCol="0">
            <a:spAutoFit/>
          </a:bodyPr>
          <a:lstStyle/>
          <a:p>
            <a:r>
              <a:rPr lang="en-GB" sz="1100" b="1" dirty="0"/>
              <a:t>Detector 2 </a:t>
            </a:r>
          </a:p>
        </p:txBody>
      </p:sp>
      <p:sp>
        <p:nvSpPr>
          <p:cNvPr id="31" name="TextBox 30">
            <a:extLst>
              <a:ext uri="{FF2B5EF4-FFF2-40B4-BE49-F238E27FC236}">
                <a16:creationId xmlns:a16="http://schemas.microsoft.com/office/drawing/2014/main" id="{53B47B60-5074-793A-CB09-4E308AC14931}"/>
              </a:ext>
            </a:extLst>
          </p:cNvPr>
          <p:cNvSpPr txBox="1"/>
          <p:nvPr/>
        </p:nvSpPr>
        <p:spPr>
          <a:xfrm>
            <a:off x="10735936" y="447729"/>
            <a:ext cx="870069" cy="261610"/>
          </a:xfrm>
          <a:prstGeom prst="rect">
            <a:avLst/>
          </a:prstGeom>
          <a:noFill/>
        </p:spPr>
        <p:txBody>
          <a:bodyPr wrap="square" rtlCol="0">
            <a:spAutoFit/>
          </a:bodyPr>
          <a:lstStyle/>
          <a:p>
            <a:r>
              <a:rPr lang="en-GB" sz="1100" b="1" dirty="0"/>
              <a:t>Detector 1 </a:t>
            </a:r>
          </a:p>
        </p:txBody>
      </p:sp>
      <p:sp>
        <p:nvSpPr>
          <p:cNvPr id="32" name="TextBox 31">
            <a:extLst>
              <a:ext uri="{FF2B5EF4-FFF2-40B4-BE49-F238E27FC236}">
                <a16:creationId xmlns:a16="http://schemas.microsoft.com/office/drawing/2014/main" id="{F6A485DD-5146-C5BB-A429-0F5D6C1431E5}"/>
              </a:ext>
            </a:extLst>
          </p:cNvPr>
          <p:cNvSpPr txBox="1"/>
          <p:nvPr/>
        </p:nvSpPr>
        <p:spPr>
          <a:xfrm>
            <a:off x="8842128" y="2130739"/>
            <a:ext cx="1562997" cy="261610"/>
          </a:xfrm>
          <a:prstGeom prst="rect">
            <a:avLst/>
          </a:prstGeom>
          <a:noFill/>
        </p:spPr>
        <p:txBody>
          <a:bodyPr wrap="square" rtlCol="0">
            <a:spAutoFit/>
          </a:bodyPr>
          <a:lstStyle/>
          <a:p>
            <a:r>
              <a:rPr lang="en-GB" sz="1100" b="1" dirty="0"/>
              <a:t>Light-sensitive bomb?</a:t>
            </a:r>
          </a:p>
        </p:txBody>
      </p:sp>
      <p:pic>
        <p:nvPicPr>
          <p:cNvPr id="33" name="Picture 32">
            <a:extLst>
              <a:ext uri="{FF2B5EF4-FFF2-40B4-BE49-F238E27FC236}">
                <a16:creationId xmlns:a16="http://schemas.microsoft.com/office/drawing/2014/main" id="{8084292B-F8B5-18E9-2CCC-1AD0535401F0}"/>
              </a:ext>
            </a:extLst>
          </p:cNvPr>
          <p:cNvPicPr>
            <a:picLocks noChangeAspect="1"/>
          </p:cNvPicPr>
          <p:nvPr/>
        </p:nvPicPr>
        <p:blipFill>
          <a:blip r:embed="rId7"/>
          <a:stretch>
            <a:fillRect/>
          </a:stretch>
        </p:blipFill>
        <p:spPr>
          <a:xfrm>
            <a:off x="7472735" y="3579964"/>
            <a:ext cx="4277770" cy="3197633"/>
          </a:xfrm>
          <a:prstGeom prst="rect">
            <a:avLst/>
          </a:prstGeom>
        </p:spPr>
      </p:pic>
    </p:spTree>
    <p:extLst>
      <p:ext uri="{BB962C8B-B14F-4D97-AF65-F5344CB8AC3E}">
        <p14:creationId xmlns:p14="http://schemas.microsoft.com/office/powerpoint/2010/main" val="376143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E2B1-8678-AB0A-A944-42C186FBC33E}"/>
              </a:ext>
            </a:extLst>
          </p:cNvPr>
          <p:cNvSpPr>
            <a:spLocks noGrp="1"/>
          </p:cNvSpPr>
          <p:nvPr>
            <p:ph type="title"/>
          </p:nvPr>
        </p:nvSpPr>
        <p:spPr/>
        <p:txBody>
          <a:bodyPr/>
          <a:lstStyle/>
          <a:p>
            <a:r>
              <a:rPr lang="en-US" dirty="0"/>
              <a:t>Take-home activities </a:t>
            </a:r>
          </a:p>
        </p:txBody>
      </p:sp>
      <p:sp>
        <p:nvSpPr>
          <p:cNvPr id="3" name="Content Placeholder 2">
            <a:extLst>
              <a:ext uri="{FF2B5EF4-FFF2-40B4-BE49-F238E27FC236}">
                <a16:creationId xmlns:a16="http://schemas.microsoft.com/office/drawing/2014/main" id="{5E529C1E-C63E-4021-F93A-AE0640F1DC37}"/>
              </a:ext>
            </a:extLst>
          </p:cNvPr>
          <p:cNvSpPr>
            <a:spLocks noGrp="1"/>
          </p:cNvSpPr>
          <p:nvPr>
            <p:ph idx="1"/>
          </p:nvPr>
        </p:nvSpPr>
        <p:spPr/>
        <p:txBody>
          <a:bodyPr>
            <a:normAutofit fontScale="85000" lnSpcReduction="20000"/>
          </a:bodyPr>
          <a:lstStyle/>
          <a:p>
            <a:pPr marL="514350" indent="-514350">
              <a:buFont typeface="+mj-lt"/>
              <a:buAutoNum type="arabicPeriod"/>
            </a:pPr>
            <a:r>
              <a:rPr lang="en-US" b="1" dirty="0">
                <a:solidFill>
                  <a:srgbClr val="DD739D"/>
                </a:solidFill>
              </a:rPr>
              <a:t>Explain</a:t>
            </a:r>
            <a:r>
              <a:rPr lang="en-US" dirty="0"/>
              <a:t> the quantum bomb tester thought experiment to someone else. Can you draw out the interferometer diagram and explain the different possible outcomes?</a:t>
            </a:r>
          </a:p>
          <a:p>
            <a:pPr marL="514350" indent="-514350">
              <a:buFont typeface="+mj-lt"/>
              <a:buAutoNum type="arabicPeriod"/>
            </a:pPr>
            <a:r>
              <a:rPr lang="en-US" b="1" dirty="0">
                <a:solidFill>
                  <a:srgbClr val="DD739D"/>
                </a:solidFill>
              </a:rPr>
              <a:t>Play</a:t>
            </a:r>
            <a:r>
              <a:rPr lang="en-US" dirty="0"/>
              <a:t> with building the quantum bomb tester on the Quantum Flytrap Virtual Lab platform (Solution: </a:t>
            </a:r>
            <a:r>
              <a:rPr lang="en-US" dirty="0">
                <a:hlinkClick r:id="rId2"/>
              </a:rPr>
              <a:t>https://lab.quantumflytrap.com/lab/elitzur-vaidman-bomb</a:t>
            </a:r>
            <a:r>
              <a:rPr lang="en-US" dirty="0"/>
              <a:t>)</a:t>
            </a:r>
          </a:p>
          <a:p>
            <a:pPr marL="514350" indent="-514350">
              <a:buFont typeface="+mj-lt"/>
              <a:buAutoNum type="arabicPeriod"/>
            </a:pPr>
            <a:r>
              <a:rPr lang="en-US" b="1" dirty="0">
                <a:solidFill>
                  <a:srgbClr val="DD739D"/>
                </a:solidFill>
              </a:rPr>
              <a:t>Code</a:t>
            </a:r>
            <a:r>
              <a:rPr lang="en-US" dirty="0"/>
              <a:t> a quantum bomb tester simulation yourself using </a:t>
            </a:r>
            <a:r>
              <a:rPr lang="en-US" dirty="0" err="1"/>
              <a:t>Qiskit</a:t>
            </a:r>
            <a:r>
              <a:rPr lang="en-US" dirty="0"/>
              <a:t> in a </a:t>
            </a:r>
            <a:r>
              <a:rPr lang="en-US" dirty="0" err="1"/>
              <a:t>Colab</a:t>
            </a:r>
            <a:r>
              <a:rPr lang="en-US" dirty="0"/>
              <a:t> notebook. Identify the desired state where you’ve detected the bomb without exploding it! (Solution: </a:t>
            </a:r>
            <a:r>
              <a:rPr lang="en-US" dirty="0">
                <a:hlinkClick r:id="rId3"/>
              </a:rPr>
              <a:t>https://github.com/maria-violaris/quantum-paradoxes/blob/main/quantum-minesweeper-code.ipynb</a:t>
            </a:r>
            <a:r>
              <a:rPr lang="en-US" dirty="0"/>
              <a:t>) </a:t>
            </a:r>
          </a:p>
          <a:p>
            <a:pPr marL="0" indent="0">
              <a:buNone/>
            </a:pPr>
            <a:endParaRPr lang="en-US" dirty="0"/>
          </a:p>
          <a:p>
            <a:pPr marL="0" indent="0">
              <a:buNone/>
            </a:pPr>
            <a:r>
              <a:rPr lang="en-US" b="1" dirty="0">
                <a:solidFill>
                  <a:srgbClr val="DD739D"/>
                </a:solidFill>
              </a:rPr>
              <a:t>Bonus: Play Quantum Minesweeper game &amp; tell me your scores next week! (code is in my notebook tutorial).</a:t>
            </a:r>
          </a:p>
          <a:p>
            <a:pPr marL="0" indent="0">
              <a:buNone/>
            </a:pPr>
            <a:endParaRPr lang="en-US" b="1" dirty="0">
              <a:solidFill>
                <a:srgbClr val="DD739D"/>
              </a:solidFill>
            </a:endParaRPr>
          </a:p>
          <a:p>
            <a:endParaRPr lang="en-US" dirty="0"/>
          </a:p>
        </p:txBody>
      </p:sp>
    </p:spTree>
    <p:extLst>
      <p:ext uri="{BB962C8B-B14F-4D97-AF65-F5344CB8AC3E}">
        <p14:creationId xmlns:p14="http://schemas.microsoft.com/office/powerpoint/2010/main" val="29692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9025-DE83-24A4-749E-226AD5AFDC86}"/>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81A19256-9D2F-4761-03D8-57BD2E87B625}"/>
              </a:ext>
            </a:extLst>
          </p:cNvPr>
          <p:cNvSpPr>
            <a:spLocks noGrp="1"/>
          </p:cNvSpPr>
          <p:nvPr>
            <p:ph idx="1"/>
          </p:nvPr>
        </p:nvSpPr>
        <p:spPr>
          <a:xfrm>
            <a:off x="838200" y="1825625"/>
            <a:ext cx="7747660" cy="4351338"/>
          </a:xfrm>
        </p:spPr>
        <p:txBody>
          <a:bodyPr/>
          <a:lstStyle/>
          <a:p>
            <a:r>
              <a:rPr lang="en-US" dirty="0"/>
              <a:t>Quantum bomb tester lets us see a bomb without looking!</a:t>
            </a:r>
          </a:p>
          <a:p>
            <a:r>
              <a:rPr lang="en-US" dirty="0"/>
              <a:t>Can be made up to 100% effective using the quantum Zeno effect</a:t>
            </a:r>
          </a:p>
          <a:p>
            <a:r>
              <a:rPr lang="en-US" dirty="0"/>
              <a:t>Turn it into a quantum circuit: beam-splitters </a:t>
            </a:r>
            <a:r>
              <a:rPr lang="en-US" dirty="0">
                <a:sym typeface="Wingdings" pitchFamily="2" charset="2"/>
              </a:rPr>
              <a:t> Hadamard, detection  CNOT gate and entanglement. </a:t>
            </a:r>
          </a:p>
          <a:p>
            <a:endParaRPr lang="en-US" dirty="0"/>
          </a:p>
        </p:txBody>
      </p:sp>
      <p:grpSp>
        <p:nvGrpSpPr>
          <p:cNvPr id="48" name="Group 47">
            <a:extLst>
              <a:ext uri="{FF2B5EF4-FFF2-40B4-BE49-F238E27FC236}">
                <a16:creationId xmlns:a16="http://schemas.microsoft.com/office/drawing/2014/main" id="{76B74FE5-D009-FA78-21C6-82953E57DF1C}"/>
              </a:ext>
            </a:extLst>
          </p:cNvPr>
          <p:cNvGrpSpPr>
            <a:grpSpLocks noChangeAspect="1"/>
          </p:cNvGrpSpPr>
          <p:nvPr/>
        </p:nvGrpSpPr>
        <p:grpSpPr>
          <a:xfrm>
            <a:off x="6009462" y="2039842"/>
            <a:ext cx="6158788" cy="4693469"/>
            <a:chOff x="491457" y="602198"/>
            <a:chExt cx="7508007" cy="5721677"/>
          </a:xfrm>
        </p:grpSpPr>
        <p:sp>
          <p:nvSpPr>
            <p:cNvPr id="4" name="Rectangle 3">
              <a:extLst>
                <a:ext uri="{FF2B5EF4-FFF2-40B4-BE49-F238E27FC236}">
                  <a16:creationId xmlns:a16="http://schemas.microsoft.com/office/drawing/2014/main" id="{BC81E312-72A6-F5A7-AAA1-5D6856008C1C}"/>
                </a:ext>
              </a:extLst>
            </p:cNvPr>
            <p:cNvSpPr/>
            <p:nvPr/>
          </p:nvSpPr>
          <p:spPr>
            <a:xfrm rot="2879008">
              <a:off x="2391616" y="4846801"/>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Arrow Connector 4">
              <a:extLst>
                <a:ext uri="{FF2B5EF4-FFF2-40B4-BE49-F238E27FC236}">
                  <a16:creationId xmlns:a16="http://schemas.microsoft.com/office/drawing/2014/main" id="{8DB971FC-7037-29CC-4C43-8FEF82A8ECA1}"/>
                </a:ext>
              </a:extLst>
            </p:cNvPr>
            <p:cNvCxnSpPr>
              <a:cxnSpLocks/>
            </p:cNvCxnSpPr>
            <p:nvPr/>
          </p:nvCxnSpPr>
          <p:spPr>
            <a:xfrm flipV="1">
              <a:off x="770375" y="6107286"/>
              <a:ext cx="1688641" cy="1"/>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Chord 5">
              <a:extLst>
                <a:ext uri="{FF2B5EF4-FFF2-40B4-BE49-F238E27FC236}">
                  <a16:creationId xmlns:a16="http://schemas.microsoft.com/office/drawing/2014/main" id="{E8DDD556-83E1-341E-BCF3-AD88869E0C8C}"/>
                </a:ext>
              </a:extLst>
            </p:cNvPr>
            <p:cNvSpPr>
              <a:spLocks noChangeAspect="1"/>
            </p:cNvSpPr>
            <p:nvPr/>
          </p:nvSpPr>
          <p:spPr>
            <a:xfrm rot="3664890">
              <a:off x="6145491" y="530958"/>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a:extLst>
                <a:ext uri="{FF2B5EF4-FFF2-40B4-BE49-F238E27FC236}">
                  <a16:creationId xmlns:a16="http://schemas.microsoft.com/office/drawing/2014/main" id="{D0D2DC99-A657-9C61-E03E-35271FB97EED}"/>
                </a:ext>
              </a:extLst>
            </p:cNvPr>
            <p:cNvSpPr>
              <a:spLocks noChangeAspect="1"/>
            </p:cNvSpPr>
            <p:nvPr/>
          </p:nvSpPr>
          <p:spPr>
            <a:xfrm rot="8992890">
              <a:off x="6590261" y="1216513"/>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73EB680-A50E-1B45-C0A8-C80FEAEB6565}"/>
                </a:ext>
              </a:extLst>
            </p:cNvPr>
            <p:cNvSpPr/>
            <p:nvPr/>
          </p:nvSpPr>
          <p:spPr>
            <a:xfrm rot="2879008">
              <a:off x="2443658" y="5689095"/>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Alternate Process 11">
              <a:extLst>
                <a:ext uri="{FF2B5EF4-FFF2-40B4-BE49-F238E27FC236}">
                  <a16:creationId xmlns:a16="http://schemas.microsoft.com/office/drawing/2014/main" id="{691D267E-7B98-7891-6F53-D9EEC73BDEA1}"/>
                </a:ext>
              </a:extLst>
            </p:cNvPr>
            <p:cNvSpPr/>
            <p:nvPr/>
          </p:nvSpPr>
          <p:spPr>
            <a:xfrm>
              <a:off x="491457" y="5825269"/>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357171C-F5D2-38EA-7A11-DE29A81A3493}"/>
                </a:ext>
              </a:extLst>
            </p:cNvPr>
            <p:cNvSpPr txBox="1"/>
            <p:nvPr/>
          </p:nvSpPr>
          <p:spPr>
            <a:xfrm>
              <a:off x="491457" y="5825269"/>
              <a:ext cx="1407944" cy="261610"/>
            </a:xfrm>
            <a:prstGeom prst="rect">
              <a:avLst/>
            </a:prstGeom>
            <a:noFill/>
          </p:spPr>
          <p:txBody>
            <a:bodyPr wrap="square" rtlCol="0">
              <a:spAutoFit/>
            </a:bodyPr>
            <a:lstStyle/>
            <a:p>
              <a:endParaRPr lang="en-GB" sz="1100" b="1" dirty="0"/>
            </a:p>
          </p:txBody>
        </p:sp>
        <p:sp>
          <p:nvSpPr>
            <p:cNvPr id="11" name="Oval 10">
              <a:extLst>
                <a:ext uri="{FF2B5EF4-FFF2-40B4-BE49-F238E27FC236}">
                  <a16:creationId xmlns:a16="http://schemas.microsoft.com/office/drawing/2014/main" id="{27381791-0D2A-6BB6-E3A2-E6F6579A313D}"/>
                </a:ext>
              </a:extLst>
            </p:cNvPr>
            <p:cNvSpPr/>
            <p:nvPr/>
          </p:nvSpPr>
          <p:spPr>
            <a:xfrm>
              <a:off x="592283" y="5906126"/>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7B02A103-0F2D-50BC-75F6-0A83C68FA7AF}"/>
                </a:ext>
              </a:extLst>
            </p:cNvPr>
            <p:cNvCxnSpPr>
              <a:cxnSpLocks/>
              <a:endCxn id="14" idx="1"/>
            </p:cNvCxnSpPr>
            <p:nvPr/>
          </p:nvCxnSpPr>
          <p:spPr>
            <a:xfrm>
              <a:off x="2459016" y="6122118"/>
              <a:ext cx="242649" cy="24094"/>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C4BF23-8769-3EA2-F21A-FFC8F6D86DE2}"/>
                </a:ext>
              </a:extLst>
            </p:cNvPr>
            <p:cNvCxnSpPr>
              <a:cxnSpLocks/>
            </p:cNvCxnSpPr>
            <p:nvPr/>
          </p:nvCxnSpPr>
          <p:spPr>
            <a:xfrm flipV="1">
              <a:off x="2447553" y="5225902"/>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4" name="Picture 4" descr="A classic cartoon style black round bomb lit Vector Image">
              <a:extLst>
                <a:ext uri="{FF2B5EF4-FFF2-40B4-BE49-F238E27FC236}">
                  <a16:creationId xmlns:a16="http://schemas.microsoft.com/office/drawing/2014/main" id="{55FE0F9D-D6CC-EA50-0467-852E902E2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2701665" y="5968549"/>
              <a:ext cx="363093" cy="3553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962BCD7-A6BC-1EC4-0638-AC8C56854040}"/>
                </a:ext>
              </a:extLst>
            </p:cNvPr>
            <p:cNvSpPr/>
            <p:nvPr/>
          </p:nvSpPr>
          <p:spPr>
            <a:xfrm rot="2879008">
              <a:off x="3353100" y="5845094"/>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Arrow Connector 15">
              <a:extLst>
                <a:ext uri="{FF2B5EF4-FFF2-40B4-BE49-F238E27FC236}">
                  <a16:creationId xmlns:a16="http://schemas.microsoft.com/office/drawing/2014/main" id="{C817147F-0C7E-DA15-756B-5F9910FC5B5E}"/>
                </a:ext>
              </a:extLst>
            </p:cNvPr>
            <p:cNvCxnSpPr>
              <a:cxnSpLocks/>
            </p:cNvCxnSpPr>
            <p:nvPr/>
          </p:nvCxnSpPr>
          <p:spPr>
            <a:xfrm>
              <a:off x="2478877" y="5225902"/>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FC70C26-6AB3-2C1A-E6AE-D92ECD202D09}"/>
                </a:ext>
              </a:extLst>
            </p:cNvPr>
            <p:cNvSpPr/>
            <p:nvPr/>
          </p:nvSpPr>
          <p:spPr>
            <a:xfrm rot="2879008">
              <a:off x="3293523" y="4819702"/>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Arrow Connector 17">
              <a:extLst>
                <a:ext uri="{FF2B5EF4-FFF2-40B4-BE49-F238E27FC236}">
                  <a16:creationId xmlns:a16="http://schemas.microsoft.com/office/drawing/2014/main" id="{BBF70313-8CBB-4059-BB71-C1A97EE009C4}"/>
                </a:ext>
              </a:extLst>
            </p:cNvPr>
            <p:cNvCxnSpPr>
              <a:cxnSpLocks/>
            </p:cNvCxnSpPr>
            <p:nvPr/>
          </p:nvCxnSpPr>
          <p:spPr>
            <a:xfrm flipV="1">
              <a:off x="3301500" y="4389315"/>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0CFB1E-CA57-A47A-1511-282CD95B5C26}"/>
                </a:ext>
              </a:extLst>
            </p:cNvPr>
            <p:cNvCxnSpPr>
              <a:cxnSpLocks/>
            </p:cNvCxnSpPr>
            <p:nvPr/>
          </p:nvCxnSpPr>
          <p:spPr>
            <a:xfrm>
              <a:off x="3332824" y="4389315"/>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593B8B7-8AC5-9A34-E346-38D405BA6AD1}"/>
                </a:ext>
              </a:extLst>
            </p:cNvPr>
            <p:cNvSpPr/>
            <p:nvPr/>
          </p:nvSpPr>
          <p:spPr>
            <a:xfrm rot="2879008">
              <a:off x="3245563" y="4020122"/>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0A1ABC3E-6F6F-AE9A-2B91-8E7727E0D167}"/>
                </a:ext>
              </a:extLst>
            </p:cNvPr>
            <p:cNvCxnSpPr>
              <a:cxnSpLocks/>
            </p:cNvCxnSpPr>
            <p:nvPr/>
          </p:nvCxnSpPr>
          <p:spPr>
            <a:xfrm>
              <a:off x="3312963" y="5295439"/>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A31E9FF-BC69-9552-B7F7-6A81FD8A7782}"/>
                </a:ext>
              </a:extLst>
            </p:cNvPr>
            <p:cNvSpPr/>
            <p:nvPr/>
          </p:nvSpPr>
          <p:spPr>
            <a:xfrm rot="2879008">
              <a:off x="4207047" y="5018415"/>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8AE14E08-156D-2872-03F5-E57A0AF89973}"/>
                </a:ext>
              </a:extLst>
            </p:cNvPr>
            <p:cNvSpPr/>
            <p:nvPr/>
          </p:nvSpPr>
          <p:spPr>
            <a:xfrm rot="2879008">
              <a:off x="4147470" y="3993023"/>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Arrow Connector 23">
              <a:extLst>
                <a:ext uri="{FF2B5EF4-FFF2-40B4-BE49-F238E27FC236}">
                  <a16:creationId xmlns:a16="http://schemas.microsoft.com/office/drawing/2014/main" id="{014E2F9D-9BE3-8759-3E45-96FEF2102222}"/>
                </a:ext>
              </a:extLst>
            </p:cNvPr>
            <p:cNvCxnSpPr>
              <a:cxnSpLocks/>
            </p:cNvCxnSpPr>
            <p:nvPr/>
          </p:nvCxnSpPr>
          <p:spPr>
            <a:xfrm flipV="1">
              <a:off x="4165452" y="3485696"/>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05F4F58-FFEB-3A40-9716-E51C40DFE5CE}"/>
                </a:ext>
              </a:extLst>
            </p:cNvPr>
            <p:cNvCxnSpPr>
              <a:cxnSpLocks/>
            </p:cNvCxnSpPr>
            <p:nvPr/>
          </p:nvCxnSpPr>
          <p:spPr>
            <a:xfrm>
              <a:off x="4196776" y="3485696"/>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B1217E4-34FB-E7F2-857F-14DEFBC08E59}"/>
                </a:ext>
              </a:extLst>
            </p:cNvPr>
            <p:cNvSpPr/>
            <p:nvPr/>
          </p:nvSpPr>
          <p:spPr>
            <a:xfrm rot="2879008">
              <a:off x="4109515" y="3116503"/>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F3A0128C-4D73-D068-10CD-FC55820EB9B5}"/>
                </a:ext>
              </a:extLst>
            </p:cNvPr>
            <p:cNvSpPr/>
            <p:nvPr/>
          </p:nvSpPr>
          <p:spPr>
            <a:xfrm rot="2879008">
              <a:off x="5070999" y="4114796"/>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E42522D5-E522-6DED-B7A1-3BBC48F1FAE2}"/>
                </a:ext>
              </a:extLst>
            </p:cNvPr>
            <p:cNvSpPr/>
            <p:nvPr/>
          </p:nvSpPr>
          <p:spPr>
            <a:xfrm rot="2879008">
              <a:off x="5011422" y="3089404"/>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Arrow Connector 28">
              <a:extLst>
                <a:ext uri="{FF2B5EF4-FFF2-40B4-BE49-F238E27FC236}">
                  <a16:creationId xmlns:a16="http://schemas.microsoft.com/office/drawing/2014/main" id="{8159C0B5-B109-93D2-4195-7D8CBFCED157}"/>
                </a:ext>
              </a:extLst>
            </p:cNvPr>
            <p:cNvCxnSpPr>
              <a:cxnSpLocks/>
            </p:cNvCxnSpPr>
            <p:nvPr/>
          </p:nvCxnSpPr>
          <p:spPr>
            <a:xfrm flipV="1">
              <a:off x="5034846" y="2626670"/>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7D7282A-B90A-7541-1F5A-CF82B4738FBC}"/>
                </a:ext>
              </a:extLst>
            </p:cNvPr>
            <p:cNvCxnSpPr>
              <a:cxnSpLocks/>
            </p:cNvCxnSpPr>
            <p:nvPr/>
          </p:nvCxnSpPr>
          <p:spPr>
            <a:xfrm>
              <a:off x="5066170" y="2626670"/>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6A1B616-7F9A-DDE6-4FA3-92A768711273}"/>
                </a:ext>
              </a:extLst>
            </p:cNvPr>
            <p:cNvSpPr/>
            <p:nvPr/>
          </p:nvSpPr>
          <p:spPr>
            <a:xfrm rot="2879008">
              <a:off x="4978909" y="2257477"/>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ED0F7EF0-0B63-92E5-AC08-81EAE985A80A}"/>
                </a:ext>
              </a:extLst>
            </p:cNvPr>
            <p:cNvSpPr/>
            <p:nvPr/>
          </p:nvSpPr>
          <p:spPr>
            <a:xfrm rot="2879008">
              <a:off x="5940393" y="3255770"/>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4A32DBBF-9819-C4A4-C709-4C8A9F836D28}"/>
                </a:ext>
              </a:extLst>
            </p:cNvPr>
            <p:cNvSpPr/>
            <p:nvPr/>
          </p:nvSpPr>
          <p:spPr>
            <a:xfrm rot="2879008">
              <a:off x="5880816" y="2230378"/>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Straight Arrow Connector 33">
              <a:extLst>
                <a:ext uri="{FF2B5EF4-FFF2-40B4-BE49-F238E27FC236}">
                  <a16:creationId xmlns:a16="http://schemas.microsoft.com/office/drawing/2014/main" id="{59381413-8D26-1F6C-4528-B23C1D33E3EB}"/>
                </a:ext>
              </a:extLst>
            </p:cNvPr>
            <p:cNvCxnSpPr>
              <a:cxnSpLocks/>
            </p:cNvCxnSpPr>
            <p:nvPr/>
          </p:nvCxnSpPr>
          <p:spPr>
            <a:xfrm flipV="1">
              <a:off x="5896317" y="1771485"/>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6FF7FE-DBCE-A655-4BE9-B97E097301F5}"/>
                </a:ext>
              </a:extLst>
            </p:cNvPr>
            <p:cNvCxnSpPr>
              <a:cxnSpLocks/>
            </p:cNvCxnSpPr>
            <p:nvPr/>
          </p:nvCxnSpPr>
          <p:spPr>
            <a:xfrm>
              <a:off x="5927641" y="1771485"/>
              <a:ext cx="824416" cy="5575"/>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120246D-EF5F-86E5-43DA-FAC272F6CBFE}"/>
                </a:ext>
              </a:extLst>
            </p:cNvPr>
            <p:cNvSpPr/>
            <p:nvPr/>
          </p:nvSpPr>
          <p:spPr>
            <a:xfrm rot="2879008">
              <a:off x="5840380" y="1402292"/>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B26E20DB-8903-E89D-CC62-EA8ED6384CCE}"/>
                </a:ext>
              </a:extLst>
            </p:cNvPr>
            <p:cNvSpPr/>
            <p:nvPr/>
          </p:nvSpPr>
          <p:spPr>
            <a:xfrm rot="2879008">
              <a:off x="6801864" y="2400585"/>
              <a:ext cx="111873" cy="620523"/>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086CE3C-E8D0-58A6-4379-6CA75DF9E32B}"/>
                </a:ext>
              </a:extLst>
            </p:cNvPr>
            <p:cNvSpPr/>
            <p:nvPr/>
          </p:nvSpPr>
          <p:spPr>
            <a:xfrm rot="2879008">
              <a:off x="6742287" y="1375193"/>
              <a:ext cx="70438" cy="866045"/>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9" name="Straight Arrow Connector 38">
              <a:extLst>
                <a:ext uri="{FF2B5EF4-FFF2-40B4-BE49-F238E27FC236}">
                  <a16:creationId xmlns:a16="http://schemas.microsoft.com/office/drawing/2014/main" id="{BD6DDA10-F992-49EA-EAD9-08DE064C8594}"/>
                </a:ext>
              </a:extLst>
            </p:cNvPr>
            <p:cNvCxnSpPr>
              <a:cxnSpLocks/>
            </p:cNvCxnSpPr>
            <p:nvPr/>
          </p:nvCxnSpPr>
          <p:spPr>
            <a:xfrm flipV="1">
              <a:off x="6771918" y="925076"/>
              <a:ext cx="11463" cy="881384"/>
            </a:xfrm>
            <a:prstGeom prst="straightConnector1">
              <a:avLst/>
            </a:prstGeom>
            <a:ln w="571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65AC183-DAA6-7005-147F-928B578D66D9}"/>
                </a:ext>
              </a:extLst>
            </p:cNvPr>
            <p:cNvCxnSpPr>
              <a:cxnSpLocks/>
            </p:cNvCxnSpPr>
            <p:nvPr/>
          </p:nvCxnSpPr>
          <p:spPr>
            <a:xfrm>
              <a:off x="6783381" y="1828076"/>
              <a:ext cx="824416" cy="5575"/>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1" name="Picture 4" descr="A classic cartoon style black round bomb lit Vector Image">
              <a:extLst>
                <a:ext uri="{FF2B5EF4-FFF2-40B4-BE49-F238E27FC236}">
                  <a16:creationId xmlns:a16="http://schemas.microsoft.com/office/drawing/2014/main" id="{EEC98D98-1B9F-20BB-FB9C-EFEF8EB39D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3646183" y="5117776"/>
              <a:ext cx="363093" cy="355326"/>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2E8CE7C8-DAFD-506F-6365-E2C611B52293}"/>
                </a:ext>
              </a:extLst>
            </p:cNvPr>
            <p:cNvCxnSpPr>
              <a:cxnSpLocks/>
            </p:cNvCxnSpPr>
            <p:nvPr/>
          </p:nvCxnSpPr>
          <p:spPr>
            <a:xfrm>
              <a:off x="4197714" y="4425057"/>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3" name="Picture 4" descr="A classic cartoon style black round bomb lit Vector Image">
              <a:extLst>
                <a:ext uri="{FF2B5EF4-FFF2-40B4-BE49-F238E27FC236}">
                  <a16:creationId xmlns:a16="http://schemas.microsoft.com/office/drawing/2014/main" id="{E0BF3333-6C6D-BA91-1CF3-5CD766740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4530934" y="4247394"/>
              <a:ext cx="363093" cy="355326"/>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a:extLst>
                <a:ext uri="{FF2B5EF4-FFF2-40B4-BE49-F238E27FC236}">
                  <a16:creationId xmlns:a16="http://schemas.microsoft.com/office/drawing/2014/main" id="{4EA7AB95-BF4A-125D-BF95-3F3A765965A8}"/>
                </a:ext>
              </a:extLst>
            </p:cNvPr>
            <p:cNvCxnSpPr>
              <a:cxnSpLocks/>
            </p:cNvCxnSpPr>
            <p:nvPr/>
          </p:nvCxnSpPr>
          <p:spPr>
            <a:xfrm>
              <a:off x="5072364" y="3542680"/>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5" name="Picture 4" descr="A classic cartoon style black round bomb lit Vector Image">
              <a:extLst>
                <a:ext uri="{FF2B5EF4-FFF2-40B4-BE49-F238E27FC236}">
                  <a16:creationId xmlns:a16="http://schemas.microsoft.com/office/drawing/2014/main" id="{CC825513-329B-899F-1BC1-46455C8D1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5405584" y="3365017"/>
              <a:ext cx="363093" cy="355326"/>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id="{91E61C31-A3AC-1570-95D9-14BF0E964207}"/>
                </a:ext>
              </a:extLst>
            </p:cNvPr>
            <p:cNvCxnSpPr>
              <a:cxnSpLocks/>
            </p:cNvCxnSpPr>
            <p:nvPr/>
          </p:nvCxnSpPr>
          <p:spPr>
            <a:xfrm>
              <a:off x="5927673" y="2672849"/>
              <a:ext cx="341533" cy="0"/>
            </a:xfrm>
            <a:prstGeom prst="straightConnector1">
              <a:avLst/>
            </a:prstGeom>
            <a:ln w="635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7" name="Picture 4" descr="A classic cartoon style black round bomb lit Vector Image">
              <a:extLst>
                <a:ext uri="{FF2B5EF4-FFF2-40B4-BE49-F238E27FC236}">
                  <a16:creationId xmlns:a16="http://schemas.microsoft.com/office/drawing/2014/main" id="{E87F865E-9F5B-378B-AC6F-200934B1DE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6260893" y="2495186"/>
              <a:ext cx="363093" cy="35532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37D3CF06-8D92-A914-A85A-634938177A54}"/>
              </a:ext>
            </a:extLst>
          </p:cNvPr>
          <p:cNvPicPr>
            <a:picLocks noChangeAspect="1"/>
          </p:cNvPicPr>
          <p:nvPr/>
        </p:nvPicPr>
        <p:blipFill rotWithShape="1">
          <a:blip r:embed="rId3"/>
          <a:srcRect l="8956" t="51546"/>
          <a:stretch/>
        </p:blipFill>
        <p:spPr>
          <a:xfrm>
            <a:off x="44160" y="5012702"/>
            <a:ext cx="4625055" cy="1839943"/>
          </a:xfrm>
          <a:prstGeom prst="rect">
            <a:avLst/>
          </a:prstGeom>
        </p:spPr>
      </p:pic>
    </p:spTree>
    <p:extLst>
      <p:ext uri="{BB962C8B-B14F-4D97-AF65-F5344CB8AC3E}">
        <p14:creationId xmlns:p14="http://schemas.microsoft.com/office/powerpoint/2010/main" val="33935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DEB7-FF43-BF3E-A843-3A14B29FDC4C}"/>
              </a:ext>
            </a:extLst>
          </p:cNvPr>
          <p:cNvSpPr>
            <a:spLocks noGrp="1"/>
          </p:cNvSpPr>
          <p:nvPr>
            <p:ph type="title"/>
          </p:nvPr>
        </p:nvSpPr>
        <p:spPr/>
        <p:txBody>
          <a:bodyPr/>
          <a:lstStyle/>
          <a:p>
            <a:r>
              <a:rPr lang="en-US" dirty="0"/>
              <a:t>Any Questions?</a:t>
            </a:r>
          </a:p>
        </p:txBody>
      </p:sp>
      <p:sp>
        <p:nvSpPr>
          <p:cNvPr id="5" name="Rectangle 4">
            <a:extLst>
              <a:ext uri="{FF2B5EF4-FFF2-40B4-BE49-F238E27FC236}">
                <a16:creationId xmlns:a16="http://schemas.microsoft.com/office/drawing/2014/main" id="{74467F97-116C-5483-B106-578DD55546FD}"/>
              </a:ext>
            </a:extLst>
          </p:cNvPr>
          <p:cNvSpPr/>
          <p:nvPr/>
        </p:nvSpPr>
        <p:spPr>
          <a:xfrm>
            <a:off x="0" y="4418837"/>
            <a:ext cx="5949538" cy="2439164"/>
          </a:xfrm>
          <a:prstGeom prst="rect">
            <a:avLst/>
          </a:prstGeom>
          <a:solidFill>
            <a:srgbClr val="DC749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E0D6E"/>
              </a:solidFill>
            </a:endParaRPr>
          </a:p>
        </p:txBody>
      </p:sp>
      <p:sp>
        <p:nvSpPr>
          <p:cNvPr id="6" name="Rectangle 5">
            <a:extLst>
              <a:ext uri="{FF2B5EF4-FFF2-40B4-BE49-F238E27FC236}">
                <a16:creationId xmlns:a16="http://schemas.microsoft.com/office/drawing/2014/main" id="{C6E57A6D-A16C-C004-54FF-9942DED30898}"/>
              </a:ext>
            </a:extLst>
          </p:cNvPr>
          <p:cNvSpPr/>
          <p:nvPr/>
        </p:nvSpPr>
        <p:spPr>
          <a:xfrm>
            <a:off x="2620556" y="5215734"/>
            <a:ext cx="2986337" cy="1483463"/>
          </a:xfrm>
          <a:prstGeom prst="rect">
            <a:avLst/>
          </a:prstGeom>
          <a:solidFill>
            <a:schemeClr val="bg1"/>
          </a:solidFill>
          <a:ln w="57150">
            <a:solidFill>
              <a:srgbClr val="DC74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EA8F8E1-C000-90CA-04C0-409872E3E493}"/>
              </a:ext>
            </a:extLst>
          </p:cNvPr>
          <p:cNvSpPr txBox="1">
            <a:spLocks/>
          </p:cNvSpPr>
          <p:nvPr/>
        </p:nvSpPr>
        <p:spPr>
          <a:xfrm>
            <a:off x="417036" y="4192242"/>
            <a:ext cx="47436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Contact &amp; Content</a:t>
            </a:r>
          </a:p>
        </p:txBody>
      </p:sp>
      <p:sp>
        <p:nvSpPr>
          <p:cNvPr id="8" name="Rectangle 7">
            <a:extLst>
              <a:ext uri="{FF2B5EF4-FFF2-40B4-BE49-F238E27FC236}">
                <a16:creationId xmlns:a16="http://schemas.microsoft.com/office/drawing/2014/main" id="{6F130B53-622D-F678-45F4-4D5F1ADB4A52}"/>
              </a:ext>
            </a:extLst>
          </p:cNvPr>
          <p:cNvSpPr/>
          <p:nvPr/>
        </p:nvSpPr>
        <p:spPr>
          <a:xfrm>
            <a:off x="358625" y="5205592"/>
            <a:ext cx="2091769" cy="1483464"/>
          </a:xfrm>
          <a:prstGeom prst="rect">
            <a:avLst/>
          </a:prstGeom>
          <a:solidFill>
            <a:schemeClr val="bg1"/>
          </a:solidFill>
          <a:ln w="57150">
            <a:solidFill>
              <a:srgbClr val="DC74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Envelope">
            <a:extLst>
              <a:ext uri="{FF2B5EF4-FFF2-40B4-BE49-F238E27FC236}">
                <a16:creationId xmlns:a16="http://schemas.microsoft.com/office/drawing/2014/main" id="{B646742F-96EB-8205-FFD6-E97ACB34DB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509" y="5361512"/>
            <a:ext cx="282458" cy="282458"/>
          </a:xfrm>
          <a:prstGeom prst="rect">
            <a:avLst/>
          </a:prstGeom>
        </p:spPr>
      </p:pic>
      <p:pic>
        <p:nvPicPr>
          <p:cNvPr id="10" name="Picture 2" descr="Linkedin - Free social media icons">
            <a:extLst>
              <a:ext uri="{FF2B5EF4-FFF2-40B4-BE49-F238E27FC236}">
                <a16:creationId xmlns:a16="http://schemas.microsoft.com/office/drawing/2014/main" id="{8AC3E712-7CB2-7D61-FD7B-973B7363C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80" y="5662718"/>
            <a:ext cx="230916" cy="230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bout Twitter | Our logo, brand guidelines, and Tweet tools">
            <a:extLst>
              <a:ext uri="{FF2B5EF4-FFF2-40B4-BE49-F238E27FC236}">
                <a16:creationId xmlns:a16="http://schemas.microsoft.com/office/drawing/2014/main" id="{B20BA5EC-ED9C-6B47-5085-FF792603A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flipV="1">
            <a:off x="545008" y="5965460"/>
            <a:ext cx="188713" cy="1928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40049AB-6D81-5CD5-6EC6-932F707E0586}"/>
              </a:ext>
            </a:extLst>
          </p:cNvPr>
          <p:cNvSpPr txBox="1"/>
          <p:nvPr/>
        </p:nvSpPr>
        <p:spPr>
          <a:xfrm>
            <a:off x="774033" y="5297951"/>
            <a:ext cx="2091769" cy="926279"/>
          </a:xfrm>
          <a:prstGeom prst="rect">
            <a:avLst/>
          </a:prstGeom>
          <a:noFill/>
          <a:ln w="38100">
            <a:noFill/>
          </a:ln>
        </p:spPr>
        <p:txBody>
          <a:bodyPr wrap="square" rtlCol="0">
            <a:spAutoFit/>
          </a:bodyPr>
          <a:lstStyle/>
          <a:p>
            <a:pPr>
              <a:lnSpc>
                <a:spcPct val="150000"/>
              </a:lnSpc>
            </a:pPr>
            <a:r>
              <a:rPr lang="en-US" sz="1247" dirty="0" err="1"/>
              <a:t>maria@violaris.com</a:t>
            </a:r>
            <a:r>
              <a:rPr lang="en-US" sz="1247" dirty="0"/>
              <a:t> </a:t>
            </a:r>
          </a:p>
          <a:p>
            <a:pPr>
              <a:lnSpc>
                <a:spcPct val="150000"/>
              </a:lnSpc>
            </a:pPr>
            <a:r>
              <a:rPr lang="en-US" sz="1247" dirty="0"/>
              <a:t>Maria Violaris</a:t>
            </a:r>
          </a:p>
          <a:p>
            <a:pPr>
              <a:lnSpc>
                <a:spcPct val="150000"/>
              </a:lnSpc>
            </a:pPr>
            <a:r>
              <a:rPr lang="en-US" sz="1247" dirty="0"/>
              <a:t>@maria__violaris</a:t>
            </a:r>
          </a:p>
        </p:txBody>
      </p:sp>
      <p:pic>
        <p:nvPicPr>
          <p:cNvPr id="13" name="Graphic 12" descr="Cursor">
            <a:extLst>
              <a:ext uri="{FF2B5EF4-FFF2-40B4-BE49-F238E27FC236}">
                <a16:creationId xmlns:a16="http://schemas.microsoft.com/office/drawing/2014/main" id="{25A208A9-CC86-44B4-67E9-4DEDE333A7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602" y="6199721"/>
            <a:ext cx="344016" cy="344016"/>
          </a:xfrm>
          <a:prstGeom prst="rect">
            <a:avLst/>
          </a:prstGeom>
        </p:spPr>
      </p:pic>
      <p:sp>
        <p:nvSpPr>
          <p:cNvPr id="14" name="TextBox 13">
            <a:extLst>
              <a:ext uri="{FF2B5EF4-FFF2-40B4-BE49-F238E27FC236}">
                <a16:creationId xmlns:a16="http://schemas.microsoft.com/office/drawing/2014/main" id="{19933E2E-ADB2-E8F6-B1C6-27D18CC57AC1}"/>
              </a:ext>
            </a:extLst>
          </p:cNvPr>
          <p:cNvSpPr txBox="1"/>
          <p:nvPr/>
        </p:nvSpPr>
        <p:spPr>
          <a:xfrm>
            <a:off x="780557" y="6235463"/>
            <a:ext cx="1339662" cy="284245"/>
          </a:xfrm>
          <a:prstGeom prst="rect">
            <a:avLst/>
          </a:prstGeom>
          <a:noFill/>
        </p:spPr>
        <p:txBody>
          <a:bodyPr wrap="none" rtlCol="0">
            <a:spAutoFit/>
          </a:bodyPr>
          <a:lstStyle/>
          <a:p>
            <a:r>
              <a:rPr lang="en-US" sz="1247" dirty="0" err="1"/>
              <a:t>mariaviolaris.com</a:t>
            </a:r>
            <a:endParaRPr lang="en-US" sz="1247" dirty="0"/>
          </a:p>
        </p:txBody>
      </p:sp>
      <p:sp>
        <p:nvSpPr>
          <p:cNvPr id="15" name="TextBox 14">
            <a:extLst>
              <a:ext uri="{FF2B5EF4-FFF2-40B4-BE49-F238E27FC236}">
                <a16:creationId xmlns:a16="http://schemas.microsoft.com/office/drawing/2014/main" id="{5A999337-D400-8178-9777-C6382D0EFFFC}"/>
              </a:ext>
            </a:extLst>
          </p:cNvPr>
          <p:cNvSpPr txBox="1"/>
          <p:nvPr/>
        </p:nvSpPr>
        <p:spPr>
          <a:xfrm>
            <a:off x="2575371" y="5263178"/>
            <a:ext cx="3095188" cy="923330"/>
          </a:xfrm>
          <a:prstGeom prst="rect">
            <a:avLst/>
          </a:prstGeom>
          <a:noFill/>
        </p:spPr>
        <p:txBody>
          <a:bodyPr wrap="square" rtlCol="0">
            <a:spAutoFit/>
          </a:bodyPr>
          <a:lstStyle/>
          <a:p>
            <a:pPr algn="ctr"/>
            <a:r>
              <a:rPr lang="en-US" dirty="0"/>
              <a:t>Quantum Paradoxes series on </a:t>
            </a:r>
            <a:r>
              <a:rPr lang="en-US" dirty="0" err="1"/>
              <a:t>Qiskit</a:t>
            </a:r>
            <a:r>
              <a:rPr lang="en-US" dirty="0"/>
              <a:t> YouTube channel</a:t>
            </a:r>
          </a:p>
          <a:p>
            <a:r>
              <a:rPr lang="en-US" dirty="0"/>
              <a:t> </a:t>
            </a:r>
          </a:p>
        </p:txBody>
      </p:sp>
      <p:cxnSp>
        <p:nvCxnSpPr>
          <p:cNvPr id="16" name="Straight Connector 15">
            <a:extLst>
              <a:ext uri="{FF2B5EF4-FFF2-40B4-BE49-F238E27FC236}">
                <a16:creationId xmlns:a16="http://schemas.microsoft.com/office/drawing/2014/main" id="{2C4E9781-B5B0-ADBF-F4FD-8F68ECA81A3D}"/>
              </a:ext>
            </a:extLst>
          </p:cNvPr>
          <p:cNvCxnSpPr>
            <a:cxnSpLocks/>
          </p:cNvCxnSpPr>
          <p:nvPr/>
        </p:nvCxnSpPr>
        <p:spPr>
          <a:xfrm flipV="1">
            <a:off x="0" y="4418837"/>
            <a:ext cx="5949538" cy="4025"/>
          </a:xfrm>
          <a:prstGeom prst="line">
            <a:avLst/>
          </a:prstGeom>
          <a:ln w="104775">
            <a:solidFill>
              <a:srgbClr val="DC749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7A29F5-CFDC-DD3E-46E3-C90DD7F42224}"/>
              </a:ext>
            </a:extLst>
          </p:cNvPr>
          <p:cNvCxnSpPr>
            <a:cxnSpLocks/>
          </p:cNvCxnSpPr>
          <p:nvPr/>
        </p:nvCxnSpPr>
        <p:spPr>
          <a:xfrm flipV="1">
            <a:off x="5907895" y="4387496"/>
            <a:ext cx="0" cy="2470504"/>
          </a:xfrm>
          <a:prstGeom prst="line">
            <a:avLst/>
          </a:prstGeom>
          <a:ln w="104775">
            <a:solidFill>
              <a:srgbClr val="DC749D"/>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D0EE0F-DA91-541B-7612-560C226E860B}"/>
              </a:ext>
            </a:extLst>
          </p:cNvPr>
          <p:cNvSpPr txBox="1"/>
          <p:nvPr/>
        </p:nvSpPr>
        <p:spPr>
          <a:xfrm>
            <a:off x="250919" y="1807757"/>
            <a:ext cx="4730782" cy="523220"/>
          </a:xfrm>
          <a:prstGeom prst="rect">
            <a:avLst/>
          </a:prstGeom>
          <a:noFill/>
        </p:spPr>
        <p:txBody>
          <a:bodyPr wrap="none" rtlCol="0">
            <a:spAutoFit/>
          </a:bodyPr>
          <a:lstStyle/>
          <a:p>
            <a:r>
              <a:rPr lang="en-US" sz="2800" b="1" dirty="0"/>
              <a:t>Quantum bomb tester content</a:t>
            </a:r>
          </a:p>
        </p:txBody>
      </p:sp>
      <p:sp>
        <p:nvSpPr>
          <p:cNvPr id="22" name="TextBox 21">
            <a:extLst>
              <a:ext uri="{FF2B5EF4-FFF2-40B4-BE49-F238E27FC236}">
                <a16:creationId xmlns:a16="http://schemas.microsoft.com/office/drawing/2014/main" id="{F22EB1B9-373A-4648-7BB5-48E23872BE04}"/>
              </a:ext>
            </a:extLst>
          </p:cNvPr>
          <p:cNvSpPr txBox="1"/>
          <p:nvPr/>
        </p:nvSpPr>
        <p:spPr>
          <a:xfrm>
            <a:off x="655610" y="2482284"/>
            <a:ext cx="2521524" cy="1384995"/>
          </a:xfrm>
          <a:prstGeom prst="rect">
            <a:avLst/>
          </a:prstGeom>
          <a:noFill/>
        </p:spPr>
        <p:txBody>
          <a:bodyPr wrap="none" rtlCol="0">
            <a:spAutoFit/>
          </a:bodyPr>
          <a:lstStyle/>
          <a:p>
            <a:pPr marL="285750" indent="-285750">
              <a:buFont typeface="Wingdings" pitchFamily="2" charset="2"/>
              <a:buChar char="à"/>
            </a:pPr>
            <a:r>
              <a:rPr lang="en-US" sz="2800" dirty="0">
                <a:sym typeface="Wingdings" pitchFamily="2" charset="2"/>
              </a:rPr>
              <a:t>Video </a:t>
            </a:r>
          </a:p>
          <a:p>
            <a:pPr marL="285750" indent="-285750">
              <a:buFont typeface="Wingdings" pitchFamily="2" charset="2"/>
              <a:buChar char="à"/>
            </a:pPr>
            <a:r>
              <a:rPr lang="en-US" sz="2800" dirty="0">
                <a:sym typeface="Wingdings" pitchFamily="2" charset="2"/>
              </a:rPr>
              <a:t>Blog </a:t>
            </a:r>
          </a:p>
          <a:p>
            <a:pPr marL="285750" indent="-285750">
              <a:buFont typeface="Wingdings" pitchFamily="2" charset="2"/>
              <a:buChar char="à"/>
            </a:pPr>
            <a:r>
              <a:rPr lang="en-US" sz="2800" dirty="0">
                <a:sym typeface="Wingdings" pitchFamily="2" charset="2"/>
              </a:rPr>
              <a:t>Code tutorial </a:t>
            </a:r>
          </a:p>
        </p:txBody>
      </p:sp>
      <p:sp>
        <p:nvSpPr>
          <p:cNvPr id="23" name="TextBox 22">
            <a:extLst>
              <a:ext uri="{FF2B5EF4-FFF2-40B4-BE49-F238E27FC236}">
                <a16:creationId xmlns:a16="http://schemas.microsoft.com/office/drawing/2014/main" id="{6C180209-8EE6-F08F-82E0-1EF6D7D699C9}"/>
              </a:ext>
            </a:extLst>
          </p:cNvPr>
          <p:cNvSpPr txBox="1"/>
          <p:nvPr/>
        </p:nvSpPr>
        <p:spPr>
          <a:xfrm>
            <a:off x="6145535" y="4248504"/>
            <a:ext cx="5539262" cy="1384995"/>
          </a:xfrm>
          <a:prstGeom prst="rect">
            <a:avLst/>
          </a:prstGeom>
          <a:noFill/>
        </p:spPr>
        <p:txBody>
          <a:bodyPr wrap="square" rtlCol="0">
            <a:spAutoFit/>
          </a:bodyPr>
          <a:lstStyle/>
          <a:p>
            <a:r>
              <a:rPr lang="en-US" sz="2800" b="1" dirty="0"/>
              <a:t>A Physics Lab Inside Your Head: Quantum Thought Experiments as an Educational Tool (paper)</a:t>
            </a:r>
          </a:p>
        </p:txBody>
      </p:sp>
      <p:sp>
        <p:nvSpPr>
          <p:cNvPr id="25" name="TextBox 24">
            <a:extLst>
              <a:ext uri="{FF2B5EF4-FFF2-40B4-BE49-F238E27FC236}">
                <a16:creationId xmlns:a16="http://schemas.microsoft.com/office/drawing/2014/main" id="{24B0C352-5265-D36F-6CC8-5129E54C77DE}"/>
              </a:ext>
            </a:extLst>
          </p:cNvPr>
          <p:cNvSpPr txBox="1"/>
          <p:nvPr/>
        </p:nvSpPr>
        <p:spPr>
          <a:xfrm>
            <a:off x="2120219" y="2521066"/>
            <a:ext cx="4730782" cy="369332"/>
          </a:xfrm>
          <a:prstGeom prst="rect">
            <a:avLst/>
          </a:prstGeom>
          <a:noFill/>
        </p:spPr>
        <p:txBody>
          <a:bodyPr wrap="square">
            <a:spAutoFit/>
          </a:bodyPr>
          <a:lstStyle/>
          <a:p>
            <a:r>
              <a:rPr lang="en-US" dirty="0">
                <a:hlinkClick r:id="rId8"/>
              </a:rPr>
              <a:t>https://www.youtube.com/watch?v=fus1nJ6JaTk</a:t>
            </a:r>
            <a:r>
              <a:rPr lang="en-US" dirty="0"/>
              <a:t> </a:t>
            </a:r>
          </a:p>
        </p:txBody>
      </p:sp>
      <p:sp>
        <p:nvSpPr>
          <p:cNvPr id="26" name="TextBox 25">
            <a:extLst>
              <a:ext uri="{FF2B5EF4-FFF2-40B4-BE49-F238E27FC236}">
                <a16:creationId xmlns:a16="http://schemas.microsoft.com/office/drawing/2014/main" id="{91E54EB7-2DBA-2F95-4FFA-6BAB70935507}"/>
              </a:ext>
            </a:extLst>
          </p:cNvPr>
          <p:cNvSpPr txBox="1"/>
          <p:nvPr/>
        </p:nvSpPr>
        <p:spPr>
          <a:xfrm>
            <a:off x="2120219" y="2839865"/>
            <a:ext cx="7370019" cy="646331"/>
          </a:xfrm>
          <a:prstGeom prst="rect">
            <a:avLst/>
          </a:prstGeom>
          <a:noFill/>
        </p:spPr>
        <p:txBody>
          <a:bodyPr wrap="square" rtlCol="0">
            <a:spAutoFit/>
          </a:bodyPr>
          <a:lstStyle/>
          <a:p>
            <a:r>
              <a:rPr lang="en-US" dirty="0">
                <a:hlinkClick r:id="rId9"/>
              </a:rPr>
              <a:t>https://medium.com/qiskit/building-quantum-bomb-testers-and-other-thought-experiments-with-quantum-computers-c160060fdde4</a:t>
            </a:r>
            <a:r>
              <a:rPr lang="en-US" dirty="0"/>
              <a:t> </a:t>
            </a:r>
          </a:p>
        </p:txBody>
      </p:sp>
      <p:sp>
        <p:nvSpPr>
          <p:cNvPr id="27" name="TextBox 26">
            <a:extLst>
              <a:ext uri="{FF2B5EF4-FFF2-40B4-BE49-F238E27FC236}">
                <a16:creationId xmlns:a16="http://schemas.microsoft.com/office/drawing/2014/main" id="{0F03CDB8-0823-9CCA-9B31-935E622E59D3}"/>
              </a:ext>
            </a:extLst>
          </p:cNvPr>
          <p:cNvSpPr txBox="1"/>
          <p:nvPr/>
        </p:nvSpPr>
        <p:spPr>
          <a:xfrm>
            <a:off x="2999510" y="3394604"/>
            <a:ext cx="5859482" cy="646331"/>
          </a:xfrm>
          <a:prstGeom prst="rect">
            <a:avLst/>
          </a:prstGeom>
          <a:noFill/>
        </p:spPr>
        <p:txBody>
          <a:bodyPr wrap="square" rtlCol="0">
            <a:spAutoFit/>
          </a:bodyPr>
          <a:lstStyle/>
          <a:p>
            <a:r>
              <a:rPr lang="en-US" dirty="0">
                <a:hlinkClick r:id="rId10"/>
              </a:rPr>
              <a:t>https://github.com/maria-violaris/quantum-paradoxes/blob/main/quantum-minesweeper-code.ipynb</a:t>
            </a:r>
            <a:r>
              <a:rPr lang="en-US" dirty="0"/>
              <a:t> </a:t>
            </a:r>
          </a:p>
        </p:txBody>
      </p:sp>
      <p:pic>
        <p:nvPicPr>
          <p:cNvPr id="28" name="Picture 27">
            <a:extLst>
              <a:ext uri="{FF2B5EF4-FFF2-40B4-BE49-F238E27FC236}">
                <a16:creationId xmlns:a16="http://schemas.microsoft.com/office/drawing/2014/main" id="{5794A330-B476-53B0-16A8-2E84DC651DBC}"/>
              </a:ext>
            </a:extLst>
          </p:cNvPr>
          <p:cNvPicPr>
            <a:picLocks noChangeAspect="1"/>
          </p:cNvPicPr>
          <p:nvPr/>
        </p:nvPicPr>
        <p:blipFill>
          <a:blip r:embed="rId11"/>
          <a:stretch>
            <a:fillRect/>
          </a:stretch>
        </p:blipFill>
        <p:spPr>
          <a:xfrm>
            <a:off x="5884144" y="1649110"/>
            <a:ext cx="6201889" cy="913385"/>
          </a:xfrm>
          <a:prstGeom prst="rect">
            <a:avLst/>
          </a:prstGeom>
        </p:spPr>
      </p:pic>
      <p:sp>
        <p:nvSpPr>
          <p:cNvPr id="30" name="TextBox 29">
            <a:extLst>
              <a:ext uri="{FF2B5EF4-FFF2-40B4-BE49-F238E27FC236}">
                <a16:creationId xmlns:a16="http://schemas.microsoft.com/office/drawing/2014/main" id="{448401DF-BFD8-7FCA-1C41-B267E9C5BDD3}"/>
              </a:ext>
            </a:extLst>
          </p:cNvPr>
          <p:cNvSpPr txBox="1"/>
          <p:nvPr/>
        </p:nvSpPr>
        <p:spPr>
          <a:xfrm>
            <a:off x="6122918" y="5596378"/>
            <a:ext cx="5710457" cy="923330"/>
          </a:xfrm>
          <a:prstGeom prst="rect">
            <a:avLst/>
          </a:prstGeom>
          <a:noFill/>
        </p:spPr>
        <p:txBody>
          <a:bodyPr wrap="square">
            <a:spAutoFit/>
          </a:bodyPr>
          <a:lstStyle/>
          <a:p>
            <a:r>
              <a:rPr lang="en-US" dirty="0">
                <a:hlinkClick r:id="rId12"/>
              </a:rPr>
              <a:t>https://arxiv.org/pdf/2312.07840#:~:text=Now%2C%20quantum%20computers%20are%20putting,get%20creative%20with%20quantum%20computing</a:t>
            </a:r>
            <a:r>
              <a:rPr lang="en-US" dirty="0"/>
              <a:t> </a:t>
            </a:r>
          </a:p>
        </p:txBody>
      </p:sp>
      <p:pic>
        <p:nvPicPr>
          <p:cNvPr id="42" name="Picture 2" descr="Substack - A new economic engine for culture">
            <a:extLst>
              <a:ext uri="{FF2B5EF4-FFF2-40B4-BE49-F238E27FC236}">
                <a16:creationId xmlns:a16="http://schemas.microsoft.com/office/drawing/2014/main" id="{9F8ED2F4-F6A7-AFD0-5E04-41C1F42ED7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6216" y="6206954"/>
            <a:ext cx="321392" cy="3213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Youtube Logo Transparent PNGs for Free Download">
            <a:extLst>
              <a:ext uri="{FF2B5EF4-FFF2-40B4-BE49-F238E27FC236}">
                <a16:creationId xmlns:a16="http://schemas.microsoft.com/office/drawing/2014/main" id="{1587C7F4-1CC6-AA32-E5D7-5B0C6E4A70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64350" y="5899433"/>
            <a:ext cx="365125" cy="36512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63FDE4FB-3FA8-0A9A-2F3D-6886AB80B129}"/>
              </a:ext>
            </a:extLst>
          </p:cNvPr>
          <p:cNvSpPr txBox="1"/>
          <p:nvPr/>
        </p:nvSpPr>
        <p:spPr>
          <a:xfrm>
            <a:off x="3476015" y="5898940"/>
            <a:ext cx="1087157" cy="351058"/>
          </a:xfrm>
          <a:prstGeom prst="rect">
            <a:avLst/>
          </a:prstGeom>
          <a:noFill/>
        </p:spPr>
        <p:txBody>
          <a:bodyPr wrap="none" rtlCol="0">
            <a:spAutoFit/>
          </a:bodyPr>
          <a:lstStyle/>
          <a:p>
            <a:pPr>
              <a:lnSpc>
                <a:spcPct val="150000"/>
              </a:lnSpc>
            </a:pPr>
            <a:r>
              <a:rPr lang="en-US" sz="1250" dirty="0"/>
              <a:t>Maria Violaris</a:t>
            </a:r>
          </a:p>
        </p:txBody>
      </p:sp>
      <p:sp>
        <p:nvSpPr>
          <p:cNvPr id="45" name="TextBox 44">
            <a:extLst>
              <a:ext uri="{FF2B5EF4-FFF2-40B4-BE49-F238E27FC236}">
                <a16:creationId xmlns:a16="http://schemas.microsoft.com/office/drawing/2014/main" id="{A626FBEB-799E-28EE-C875-1ECF02769868}"/>
              </a:ext>
            </a:extLst>
          </p:cNvPr>
          <p:cNvSpPr txBox="1"/>
          <p:nvPr/>
        </p:nvSpPr>
        <p:spPr>
          <a:xfrm>
            <a:off x="3471860" y="6174042"/>
            <a:ext cx="1087157" cy="351058"/>
          </a:xfrm>
          <a:prstGeom prst="rect">
            <a:avLst/>
          </a:prstGeom>
          <a:noFill/>
        </p:spPr>
        <p:txBody>
          <a:bodyPr wrap="none" rtlCol="0">
            <a:spAutoFit/>
          </a:bodyPr>
          <a:lstStyle/>
          <a:p>
            <a:pPr>
              <a:lnSpc>
                <a:spcPct val="150000"/>
              </a:lnSpc>
            </a:pPr>
            <a:r>
              <a:rPr lang="en-US" sz="1250" dirty="0"/>
              <a:t>Maria Violaris</a:t>
            </a:r>
          </a:p>
        </p:txBody>
      </p:sp>
    </p:spTree>
    <p:extLst>
      <p:ext uri="{BB962C8B-B14F-4D97-AF65-F5344CB8AC3E}">
        <p14:creationId xmlns:p14="http://schemas.microsoft.com/office/powerpoint/2010/main" val="299003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04E7-F458-2356-3006-AC2E39B18F9F}"/>
              </a:ext>
            </a:extLst>
          </p:cNvPr>
          <p:cNvSpPr>
            <a:spLocks noGrp="1"/>
          </p:cNvSpPr>
          <p:nvPr>
            <p:ph type="title"/>
          </p:nvPr>
        </p:nvSpPr>
        <p:spPr/>
        <p:txBody>
          <a:bodyPr/>
          <a:lstStyle/>
          <a:p>
            <a:r>
              <a:rPr lang="en-US" dirty="0"/>
              <a:t>Resources: first steps</a:t>
            </a:r>
          </a:p>
        </p:txBody>
      </p:sp>
      <p:sp>
        <p:nvSpPr>
          <p:cNvPr id="3" name="Content Placeholder 2">
            <a:extLst>
              <a:ext uri="{FF2B5EF4-FFF2-40B4-BE49-F238E27FC236}">
                <a16:creationId xmlns:a16="http://schemas.microsoft.com/office/drawing/2014/main" id="{71CBB7F1-E2A8-F512-2BEA-0AD5F9943624}"/>
              </a:ext>
            </a:extLst>
          </p:cNvPr>
          <p:cNvSpPr>
            <a:spLocks noGrp="1"/>
          </p:cNvSpPr>
          <p:nvPr>
            <p:ph idx="1"/>
          </p:nvPr>
        </p:nvSpPr>
        <p:spPr/>
        <p:txBody>
          <a:bodyPr>
            <a:normAutofit fontScale="70000" lnSpcReduction="20000"/>
          </a:bodyPr>
          <a:lstStyle/>
          <a:p>
            <a:r>
              <a:rPr lang="en-US" dirty="0"/>
              <a:t>Videos</a:t>
            </a:r>
          </a:p>
          <a:p>
            <a:pPr lvl="1"/>
            <a:r>
              <a:rPr lang="en-GB" dirty="0">
                <a:solidFill>
                  <a:srgbClr val="000000"/>
                </a:solidFill>
                <a:latin typeface="FranklinGothic"/>
              </a:rPr>
              <a:t>Two-part documentary presented by Jim Al-Khalili: </a:t>
            </a:r>
            <a:r>
              <a:rPr lang="en-GB" dirty="0">
                <a:solidFill>
                  <a:srgbClr val="000000"/>
                </a:solidFill>
                <a:latin typeface="FranklinGothic"/>
                <a:hlinkClick r:id="rId2"/>
              </a:rPr>
              <a:t>"The mind bending story of quantum physics"</a:t>
            </a:r>
            <a:r>
              <a:rPr lang="en-GB" dirty="0">
                <a:solidFill>
                  <a:srgbClr val="000000"/>
                </a:solidFill>
                <a:latin typeface="FranklinGothic"/>
              </a:rPr>
              <a:t>, </a:t>
            </a:r>
            <a:r>
              <a:rPr lang="en-GB" dirty="0">
                <a:solidFill>
                  <a:srgbClr val="000000"/>
                </a:solidFill>
                <a:latin typeface="FranklinGothic"/>
                <a:hlinkClick r:id="rId3"/>
              </a:rPr>
              <a:t>"Exploring the world of quantum physics”</a:t>
            </a:r>
            <a:endParaRPr lang="en-GB" dirty="0">
              <a:solidFill>
                <a:srgbClr val="000000"/>
              </a:solidFill>
              <a:latin typeface="FranklinGothic"/>
            </a:endParaRPr>
          </a:p>
          <a:p>
            <a:pPr lvl="1"/>
            <a:r>
              <a:rPr lang="en-US" dirty="0">
                <a:hlinkClick r:id="rId4"/>
              </a:rPr>
              <a:t>Quantum Enigmas </a:t>
            </a:r>
            <a:r>
              <a:rPr lang="en-US" dirty="0"/>
              <a:t>animated video series introducing quantum computing using puzzles.</a:t>
            </a:r>
          </a:p>
          <a:p>
            <a:pPr lvl="1"/>
            <a:r>
              <a:rPr lang="en-US" dirty="0"/>
              <a:t>Quantum bomb tester videos: </a:t>
            </a:r>
            <a:r>
              <a:rPr lang="en-US" dirty="0">
                <a:hlinkClick r:id="rId5"/>
              </a:rPr>
              <a:t>Seeing without looking short movie</a:t>
            </a:r>
            <a:r>
              <a:rPr lang="en-US" dirty="0"/>
              <a:t>, </a:t>
            </a:r>
            <a:r>
              <a:rPr lang="en-US" dirty="0">
                <a:hlinkClick r:id="rId6"/>
              </a:rPr>
              <a:t>Up and Atom explainer</a:t>
            </a:r>
            <a:r>
              <a:rPr lang="en-US" dirty="0"/>
              <a:t>, </a:t>
            </a:r>
            <a:r>
              <a:rPr lang="en-US" dirty="0">
                <a:hlinkClick r:id="rId7"/>
              </a:rPr>
              <a:t>Sabine Hossenfelder explainer</a:t>
            </a:r>
            <a:r>
              <a:rPr lang="en-US" dirty="0"/>
              <a:t>, </a:t>
            </a:r>
            <a:r>
              <a:rPr lang="en-US" dirty="0">
                <a:hlinkClick r:id="rId7"/>
              </a:rPr>
              <a:t>my “Quantum Minesweeper” video about coding a bomb tester on a quantum computer (gets technical)</a:t>
            </a:r>
            <a:endParaRPr lang="en-US" dirty="0"/>
          </a:p>
          <a:p>
            <a:pPr lvl="1"/>
            <a:r>
              <a:rPr lang="en-US" dirty="0">
                <a:hlinkClick r:id="rId8"/>
              </a:rPr>
              <a:t>Quantum on the Clock competition winners </a:t>
            </a:r>
            <a:r>
              <a:rPr lang="en-US" dirty="0"/>
              <a:t>– 21 three-minute videos about quantum science and tech made by High School students. </a:t>
            </a:r>
          </a:p>
          <a:p>
            <a:r>
              <a:rPr lang="en-US" dirty="0"/>
              <a:t>Articles </a:t>
            </a:r>
          </a:p>
          <a:p>
            <a:pPr lvl="1"/>
            <a:r>
              <a:rPr lang="en-GB" dirty="0">
                <a:solidFill>
                  <a:srgbClr val="000000"/>
                </a:solidFill>
                <a:latin typeface="FranklinGothic"/>
              </a:rPr>
              <a:t>Quantum City </a:t>
            </a:r>
            <a:r>
              <a:rPr lang="en-GB" dirty="0">
                <a:solidFill>
                  <a:srgbClr val="000000"/>
                </a:solidFill>
                <a:latin typeface="FranklinGothic"/>
                <a:hlinkClick r:id="rId9"/>
              </a:rPr>
              <a:t>“Everyday Guide to Quantum Science”</a:t>
            </a:r>
            <a:endParaRPr lang="en-GB" dirty="0">
              <a:solidFill>
                <a:srgbClr val="000000"/>
              </a:solidFill>
              <a:latin typeface="FranklinGothic"/>
            </a:endParaRPr>
          </a:p>
          <a:p>
            <a:pPr lvl="1"/>
            <a:r>
              <a:rPr lang="en-GB" dirty="0">
                <a:solidFill>
                  <a:srgbClr val="000000"/>
                </a:solidFill>
                <a:latin typeface="FranklinGothic"/>
              </a:rPr>
              <a:t>Quantum articles on PLUS maths magazine: </a:t>
            </a:r>
            <a:r>
              <a:rPr lang="en-GB" b="1" dirty="0">
                <a:solidFill>
                  <a:srgbClr val="000000"/>
                </a:solidFill>
                <a:latin typeface="FranklinGothic"/>
                <a:hlinkClick r:id="rId10"/>
              </a:rPr>
              <a:t>"Who killed Schrodinger's cat?</a:t>
            </a:r>
            <a:r>
              <a:rPr lang="en-GB" b="1" dirty="0">
                <a:solidFill>
                  <a:srgbClr val="000000"/>
                </a:solidFill>
                <a:latin typeface="FranklinGothic"/>
                <a:hlinkClick r:id="rId11"/>
              </a:rPr>
              <a:t>”</a:t>
            </a:r>
            <a:r>
              <a:rPr lang="en-GB" dirty="0">
                <a:solidFill>
                  <a:srgbClr val="000000"/>
                </a:solidFill>
                <a:latin typeface="FranklinGothic"/>
              </a:rPr>
              <a:t>, </a:t>
            </a:r>
            <a:r>
              <a:rPr lang="en-GB" b="1" dirty="0">
                <a:solidFill>
                  <a:srgbClr val="000000"/>
                </a:solidFill>
                <a:latin typeface="FranklinGothic"/>
                <a:hlinkClick r:id="rId11"/>
              </a:rPr>
              <a:t>"A brief history of quantum field theory</a:t>
            </a:r>
            <a:r>
              <a:rPr lang="en-GB" b="1" dirty="0">
                <a:solidFill>
                  <a:srgbClr val="000000"/>
                </a:solidFill>
                <a:latin typeface="FranklinGothic"/>
                <a:hlinkClick r:id="rId12"/>
              </a:rPr>
              <a:t>”</a:t>
            </a:r>
            <a:r>
              <a:rPr lang="en-GB" dirty="0">
                <a:solidFill>
                  <a:srgbClr val="000000"/>
                </a:solidFill>
                <a:latin typeface="FranklinGothic"/>
              </a:rPr>
              <a:t>, </a:t>
            </a:r>
            <a:r>
              <a:rPr lang="en-GB" b="1" dirty="0">
                <a:solidFill>
                  <a:srgbClr val="000000"/>
                </a:solidFill>
                <a:latin typeface="FranklinGothic"/>
                <a:hlinkClick r:id="rId12"/>
              </a:rPr>
              <a:t>"What is quantum computing?"</a:t>
            </a:r>
            <a:r>
              <a:rPr lang="en-GB" dirty="0">
                <a:solidFill>
                  <a:srgbClr val="000000"/>
                </a:solidFill>
                <a:latin typeface="FranklinGothic"/>
              </a:rPr>
              <a:t> </a:t>
            </a:r>
          </a:p>
          <a:p>
            <a:pPr lvl="1"/>
            <a:r>
              <a:rPr lang="en-GB" dirty="0">
                <a:solidFill>
                  <a:srgbClr val="000000"/>
                </a:solidFill>
                <a:latin typeface="FranklinGothic"/>
                <a:hlinkClick r:id="rId13"/>
              </a:rPr>
              <a:t>Physics World magazine </a:t>
            </a:r>
            <a:endParaRPr lang="en-GB" dirty="0">
              <a:solidFill>
                <a:srgbClr val="000000"/>
              </a:solidFill>
              <a:latin typeface="FranklinGothic"/>
            </a:endParaRPr>
          </a:p>
          <a:p>
            <a:pPr lvl="1"/>
            <a:r>
              <a:rPr lang="en-GB" dirty="0">
                <a:solidFill>
                  <a:srgbClr val="000000"/>
                </a:solidFill>
                <a:latin typeface="FranklinGothic"/>
                <a:hlinkClick r:id="rId14"/>
              </a:rPr>
              <a:t>Quanta magazine</a:t>
            </a:r>
            <a:endParaRPr lang="en-US" dirty="0"/>
          </a:p>
          <a:p>
            <a:r>
              <a:rPr lang="en-US" dirty="0"/>
              <a:t>Books</a:t>
            </a:r>
          </a:p>
          <a:p>
            <a:pPr lvl="1"/>
            <a:r>
              <a:rPr lang="en-US" dirty="0"/>
              <a:t>Quantum in Pictures, The Science of Can and Can’t, Quantum Computing since Democritus (advanced), The Fabric of Reality, Decoding Reality </a:t>
            </a:r>
          </a:p>
        </p:txBody>
      </p:sp>
    </p:spTree>
    <p:extLst>
      <p:ext uri="{BB962C8B-B14F-4D97-AF65-F5344CB8AC3E}">
        <p14:creationId xmlns:p14="http://schemas.microsoft.com/office/powerpoint/2010/main" val="243113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E345-B6D3-412B-A2D9-3F4A59B2B6DF}"/>
              </a:ext>
            </a:extLst>
          </p:cNvPr>
          <p:cNvSpPr>
            <a:spLocks noGrp="1"/>
          </p:cNvSpPr>
          <p:nvPr>
            <p:ph type="title"/>
          </p:nvPr>
        </p:nvSpPr>
        <p:spPr/>
        <p:txBody>
          <a:bodyPr/>
          <a:lstStyle/>
          <a:p>
            <a:r>
              <a:rPr lang="en-US" dirty="0"/>
              <a:t>Resources: next steps</a:t>
            </a:r>
          </a:p>
        </p:txBody>
      </p:sp>
      <p:sp>
        <p:nvSpPr>
          <p:cNvPr id="3" name="Content Placeholder 2">
            <a:extLst>
              <a:ext uri="{FF2B5EF4-FFF2-40B4-BE49-F238E27FC236}">
                <a16:creationId xmlns:a16="http://schemas.microsoft.com/office/drawing/2014/main" id="{ACEF1444-F1A1-824D-A75E-A7B3B377B030}"/>
              </a:ext>
            </a:extLst>
          </p:cNvPr>
          <p:cNvSpPr>
            <a:spLocks noGrp="1"/>
          </p:cNvSpPr>
          <p:nvPr>
            <p:ph idx="1"/>
          </p:nvPr>
        </p:nvSpPr>
        <p:spPr/>
        <p:txBody>
          <a:bodyPr>
            <a:normAutofit fontScale="70000" lnSpcReduction="20000"/>
          </a:bodyPr>
          <a:lstStyle/>
          <a:p>
            <a:r>
              <a:rPr lang="en-US" dirty="0"/>
              <a:t>Interactive online learning resources </a:t>
            </a:r>
          </a:p>
          <a:p>
            <a:pPr lvl="1"/>
            <a:r>
              <a:rPr lang="en-US" dirty="0" err="1"/>
              <a:t>Qiskit</a:t>
            </a:r>
            <a:r>
              <a:rPr lang="en-US" dirty="0"/>
              <a:t> resources for learning quantum computing: </a:t>
            </a:r>
            <a:r>
              <a:rPr lang="en-US" dirty="0">
                <a:hlinkClick r:id="rId2"/>
              </a:rPr>
              <a:t>online textbook</a:t>
            </a:r>
            <a:r>
              <a:rPr lang="en-US" dirty="0"/>
              <a:t>, </a:t>
            </a:r>
            <a:r>
              <a:rPr lang="en-US" dirty="0">
                <a:hlinkClick r:id="rId3"/>
              </a:rPr>
              <a:t>YouTube course and videos</a:t>
            </a:r>
            <a:endParaRPr lang="en-US" dirty="0"/>
          </a:p>
          <a:p>
            <a:pPr lvl="1"/>
            <a:r>
              <a:rPr lang="en-GB" dirty="0">
                <a:solidFill>
                  <a:srgbClr val="000000"/>
                </a:solidFill>
                <a:latin typeface="FranklinGothic"/>
                <a:hlinkClick r:id="rId4"/>
              </a:rPr>
              <a:t>UK Quantum Technologies Programme resources</a:t>
            </a:r>
            <a:r>
              <a:rPr lang="en-GB" dirty="0">
                <a:solidFill>
                  <a:srgbClr val="000000"/>
                </a:solidFill>
                <a:latin typeface="FranklinGothic"/>
              </a:rPr>
              <a:t> aimed at 16 - 18 year olds</a:t>
            </a:r>
            <a:r>
              <a:rPr lang="en-US" dirty="0">
                <a:solidFill>
                  <a:srgbClr val="000000"/>
                </a:solidFill>
                <a:latin typeface="FranklinGothic"/>
              </a:rPr>
              <a:t>. </a:t>
            </a:r>
          </a:p>
          <a:p>
            <a:pPr lvl="1"/>
            <a:r>
              <a:rPr lang="en-US" dirty="0">
                <a:hlinkClick r:id="rId5"/>
              </a:rPr>
              <a:t>Quantum Computing for the Very Curious</a:t>
            </a:r>
            <a:endParaRPr lang="en-US" dirty="0"/>
          </a:p>
          <a:p>
            <a:r>
              <a:rPr lang="en-US" dirty="0"/>
              <a:t>Online courses</a:t>
            </a:r>
          </a:p>
          <a:p>
            <a:pPr lvl="1"/>
            <a:r>
              <a:rPr lang="en-US" dirty="0">
                <a:hlinkClick r:id="rId6"/>
              </a:rPr>
              <a:t>“Qubit by Qubit” </a:t>
            </a:r>
            <a:r>
              <a:rPr lang="en-US" dirty="0"/>
              <a:t>beginners quantum computing course for High School students and above, with scholarships for underrepresented participants. </a:t>
            </a:r>
          </a:p>
          <a:p>
            <a:pPr lvl="1"/>
            <a:r>
              <a:rPr lang="en-GB" b="0" i="0" dirty="0">
                <a:solidFill>
                  <a:srgbClr val="1D1C1D"/>
                </a:solidFill>
                <a:effectLst/>
                <a:latin typeface="Slack-Lato"/>
                <a:hlinkClick r:id="rId7"/>
              </a:rPr>
              <a:t>Quantum Explorers </a:t>
            </a:r>
            <a:r>
              <a:rPr lang="en-GB" b="0" i="0" dirty="0">
                <a:solidFill>
                  <a:srgbClr val="1D1C1D"/>
                </a:solidFill>
                <a:effectLst/>
                <a:latin typeface="Slack-Lato"/>
              </a:rPr>
              <a:t>for High </a:t>
            </a:r>
            <a:r>
              <a:rPr lang="en-GB" dirty="0">
                <a:solidFill>
                  <a:srgbClr val="1D1C1D"/>
                </a:solidFill>
                <a:latin typeface="Slack-Lato"/>
              </a:rPr>
              <a:t>S</a:t>
            </a:r>
            <a:r>
              <a:rPr lang="en-GB" b="0" i="0" dirty="0">
                <a:solidFill>
                  <a:srgbClr val="1D1C1D"/>
                </a:solidFill>
                <a:effectLst/>
                <a:latin typeface="Slack-Lato"/>
              </a:rPr>
              <a:t>chool and above. Cohort-based, non-technical basics then builds up to applications. </a:t>
            </a:r>
            <a:r>
              <a:rPr lang="en-US" b="0" i="0" u="none" strike="noStrike" dirty="0">
                <a:solidFill>
                  <a:srgbClr val="000000"/>
                </a:solidFill>
                <a:effectLst/>
                <a:latin typeface="FranklinGothic"/>
              </a:rPr>
              <a:t>Updates on website soon, launches in July 2023. </a:t>
            </a:r>
          </a:p>
          <a:p>
            <a:r>
              <a:rPr lang="en-US" dirty="0">
                <a:solidFill>
                  <a:srgbClr val="000000"/>
                </a:solidFill>
                <a:latin typeface="FranklinGothic"/>
              </a:rPr>
              <a:t>Opportunities</a:t>
            </a:r>
            <a:endParaRPr lang="en-US" b="0" i="0" u="none" strike="noStrike" dirty="0">
              <a:solidFill>
                <a:srgbClr val="000000"/>
              </a:solidFill>
              <a:effectLst/>
              <a:latin typeface="FranklinGothic"/>
            </a:endParaRPr>
          </a:p>
          <a:p>
            <a:pPr lvl="1"/>
            <a:r>
              <a:rPr lang="en-US" dirty="0">
                <a:hlinkClick r:id="rId8"/>
              </a:rPr>
              <a:t>IOP QQQ group Quantum on the Clock schools video competition</a:t>
            </a:r>
            <a:r>
              <a:rPr lang="en-US" dirty="0"/>
              <a:t>. Hoping to run again! Updates on webpage and </a:t>
            </a:r>
            <a:r>
              <a:rPr lang="en-US" dirty="0">
                <a:hlinkClick r:id="rId9"/>
              </a:rPr>
              <a:t>QQQ group Twitter</a:t>
            </a:r>
            <a:r>
              <a:rPr lang="en-US" dirty="0"/>
              <a:t>. </a:t>
            </a:r>
            <a:endParaRPr lang="en-US" b="0" i="0" u="none" strike="noStrike" dirty="0">
              <a:solidFill>
                <a:srgbClr val="000000"/>
              </a:solidFill>
              <a:effectLst/>
              <a:latin typeface="FranklinGothic"/>
              <a:hlinkClick r:id="rId10"/>
            </a:endParaRPr>
          </a:p>
          <a:p>
            <a:pPr lvl="1"/>
            <a:r>
              <a:rPr lang="en-US" b="0" i="0" u="none" strike="noStrike" dirty="0">
                <a:solidFill>
                  <a:srgbClr val="000000"/>
                </a:solidFill>
                <a:effectLst/>
                <a:latin typeface="FranklinGothic"/>
                <a:hlinkClick r:id="rId10"/>
              </a:rPr>
              <a:t>Quantum Ambassadors programme</a:t>
            </a:r>
            <a:r>
              <a:rPr lang="en-US" b="0" i="0" u="none" strike="noStrike" dirty="0">
                <a:solidFill>
                  <a:srgbClr val="000000"/>
                </a:solidFill>
                <a:effectLst/>
                <a:latin typeface="FranklinGothic"/>
              </a:rPr>
              <a:t> to engage people working in quantum with schools.  </a:t>
            </a:r>
          </a:p>
          <a:p>
            <a:pPr lvl="1"/>
            <a:r>
              <a:rPr lang="en-GB" b="0" i="0" u="none" strike="noStrike" dirty="0">
                <a:solidFill>
                  <a:srgbClr val="000000"/>
                </a:solidFill>
                <a:effectLst/>
                <a:latin typeface="FranklinGothic"/>
                <a:hlinkClick r:id="rId11"/>
              </a:rPr>
              <a:t>Qiskit Advocates Programme</a:t>
            </a:r>
            <a:r>
              <a:rPr lang="en-GB" b="0" i="0" u="none" strike="noStrike" dirty="0">
                <a:solidFill>
                  <a:srgbClr val="000000"/>
                </a:solidFill>
                <a:effectLst/>
                <a:latin typeface="FranklinGothic"/>
              </a:rPr>
              <a:t>. High School students can become one by contributing to quantu</a:t>
            </a:r>
            <a:r>
              <a:rPr lang="en-GB" dirty="0">
                <a:solidFill>
                  <a:srgbClr val="000000"/>
                </a:solidFill>
                <a:latin typeface="FranklinGothic"/>
              </a:rPr>
              <a:t>m computing community, and schools can request Advocates as speakers related to quantum computing. </a:t>
            </a:r>
          </a:p>
          <a:p>
            <a:pPr lvl="1"/>
            <a:r>
              <a:rPr lang="en-GB" b="0" i="0" u="none" strike="noStrike" dirty="0">
                <a:solidFill>
                  <a:srgbClr val="000000"/>
                </a:solidFill>
                <a:effectLst/>
                <a:latin typeface="FranklinGothic"/>
              </a:rPr>
              <a:t>Annual </a:t>
            </a:r>
            <a:r>
              <a:rPr lang="en-GB" b="0" i="0" u="none" strike="noStrike" dirty="0">
                <a:solidFill>
                  <a:srgbClr val="000000"/>
                </a:solidFill>
                <a:effectLst/>
                <a:latin typeface="FranklinGothic"/>
                <a:hlinkClick r:id="rId12"/>
              </a:rPr>
              <a:t>“Quantum Shorts” competition</a:t>
            </a:r>
            <a:r>
              <a:rPr lang="en-GB" b="0" i="0" u="none" strike="noStrike" dirty="0">
                <a:solidFill>
                  <a:srgbClr val="000000"/>
                </a:solidFill>
                <a:effectLst/>
                <a:latin typeface="FranklinGothic"/>
              </a:rPr>
              <a:t>, switches between stories and videos each year. </a:t>
            </a:r>
          </a:p>
          <a:p>
            <a:endParaRPr lang="en-US" dirty="0"/>
          </a:p>
        </p:txBody>
      </p:sp>
    </p:spTree>
    <p:extLst>
      <p:ext uri="{BB962C8B-B14F-4D97-AF65-F5344CB8AC3E}">
        <p14:creationId xmlns:p14="http://schemas.microsoft.com/office/powerpoint/2010/main" val="301952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8223-77D8-6FF0-71F8-5D9AC3BDB914}"/>
              </a:ext>
            </a:extLst>
          </p:cNvPr>
          <p:cNvSpPr>
            <a:spLocks noGrp="1"/>
          </p:cNvSpPr>
          <p:nvPr>
            <p:ph type="title"/>
          </p:nvPr>
        </p:nvSpPr>
        <p:spPr/>
        <p:txBody>
          <a:bodyPr/>
          <a:lstStyle/>
          <a:p>
            <a:r>
              <a:rPr lang="en-US" dirty="0"/>
              <a:t>Other compilations of resources!</a:t>
            </a:r>
          </a:p>
        </p:txBody>
      </p:sp>
      <p:sp>
        <p:nvSpPr>
          <p:cNvPr id="3" name="Content Placeholder 2">
            <a:extLst>
              <a:ext uri="{FF2B5EF4-FFF2-40B4-BE49-F238E27FC236}">
                <a16:creationId xmlns:a16="http://schemas.microsoft.com/office/drawing/2014/main" id="{B8BB3AA1-C4A6-DA87-D945-506FA549A128}"/>
              </a:ext>
            </a:extLst>
          </p:cNvPr>
          <p:cNvSpPr>
            <a:spLocks noGrp="1"/>
          </p:cNvSpPr>
          <p:nvPr>
            <p:ph idx="1"/>
          </p:nvPr>
        </p:nvSpPr>
        <p:spPr/>
        <p:txBody>
          <a:bodyPr/>
          <a:lstStyle/>
          <a:p>
            <a:r>
              <a:rPr lang="en-US" dirty="0">
                <a:hlinkClick r:id="rId2"/>
              </a:rPr>
              <a:t>Quantum on the Clock compilation of resources  </a:t>
            </a:r>
            <a:endParaRPr lang="en-US" dirty="0"/>
          </a:p>
          <a:p>
            <a:r>
              <a:rPr lang="en-US" dirty="0">
                <a:hlinkClick r:id="rId3"/>
              </a:rPr>
              <a:t>Quantum A to Z </a:t>
            </a:r>
            <a:r>
              <a:rPr lang="en-US" dirty="0"/>
              <a:t>from Quantum Shorts competition</a:t>
            </a:r>
          </a:p>
          <a:p>
            <a:endParaRPr lang="en-US" dirty="0"/>
          </a:p>
        </p:txBody>
      </p:sp>
    </p:spTree>
    <p:extLst>
      <p:ext uri="{BB962C8B-B14F-4D97-AF65-F5344CB8AC3E}">
        <p14:creationId xmlns:p14="http://schemas.microsoft.com/office/powerpoint/2010/main" val="409124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6A43C48-3DC9-2DD3-8085-8C16F99617E7}"/>
              </a:ext>
            </a:extLst>
          </p:cNvPr>
          <p:cNvSpPr/>
          <p:nvPr/>
        </p:nvSpPr>
        <p:spPr>
          <a:xfrm>
            <a:off x="-4836" y="1617142"/>
            <a:ext cx="10542443" cy="5252890"/>
          </a:xfrm>
          <a:prstGeom prst="rect">
            <a:avLst/>
          </a:prstGeom>
          <a:solidFill>
            <a:srgbClr val="9C24BE">
              <a:alpha val="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87C82-E208-6BFE-07E0-51E7C4780D3F}"/>
              </a:ext>
            </a:extLst>
          </p:cNvPr>
          <p:cNvSpPr>
            <a:spLocks noGrp="1"/>
          </p:cNvSpPr>
          <p:nvPr>
            <p:ph type="title"/>
          </p:nvPr>
        </p:nvSpPr>
        <p:spPr/>
        <p:txBody>
          <a:bodyPr/>
          <a:lstStyle/>
          <a:p>
            <a:r>
              <a:rPr lang="en-US" dirty="0"/>
              <a:t>Hi!</a:t>
            </a:r>
          </a:p>
        </p:txBody>
      </p:sp>
      <p:pic>
        <p:nvPicPr>
          <p:cNvPr id="1026" name="Picture 2" descr="University of Oxford Logo PNG Vector (EPS) Free Download">
            <a:extLst>
              <a:ext uri="{FF2B5EF4-FFF2-40B4-BE49-F238E27FC236}">
                <a16:creationId xmlns:a16="http://schemas.microsoft.com/office/drawing/2014/main" id="{9C2387DE-B775-736C-7761-9CD724EE4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482" y="2648106"/>
            <a:ext cx="1334653" cy="1334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eakers and Mentors | Innovation Center">
            <a:extLst>
              <a:ext uri="{FF2B5EF4-FFF2-40B4-BE49-F238E27FC236}">
                <a16:creationId xmlns:a16="http://schemas.microsoft.com/office/drawing/2014/main" id="{BD37DAA2-CF54-EEA9-073F-5811DDCF40B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7977" y="2175263"/>
            <a:ext cx="1839836" cy="706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rn Quantum Computation using Qiskit">
            <a:extLst>
              <a:ext uri="{FF2B5EF4-FFF2-40B4-BE49-F238E27FC236}">
                <a16:creationId xmlns:a16="http://schemas.microsoft.com/office/drawing/2014/main" id="{133A9650-00A5-F43D-1609-B7FF8A7F4A5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427" y="2363362"/>
            <a:ext cx="829883" cy="2574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ysics World - Home | Facebook">
            <a:extLst>
              <a:ext uri="{FF2B5EF4-FFF2-40B4-BE49-F238E27FC236}">
                <a16:creationId xmlns:a16="http://schemas.microsoft.com/office/drawing/2014/main" id="{951C730D-4103-B834-82C9-E7B7483031D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0657" b="20324"/>
          <a:stretch/>
        </p:blipFill>
        <p:spPr bwMode="auto">
          <a:xfrm>
            <a:off x="5340659" y="5851176"/>
            <a:ext cx="1464404" cy="8642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antum on the clock schools video competition winners | Institute of  Physics">
            <a:extLst>
              <a:ext uri="{FF2B5EF4-FFF2-40B4-BE49-F238E27FC236}">
                <a16:creationId xmlns:a16="http://schemas.microsoft.com/office/drawing/2014/main" id="{41A9A3E3-12CB-6985-5BAE-7DD139D76A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109" y="5740900"/>
            <a:ext cx="2146468" cy="10276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gdalen College on Twitter: &quot;🌟🌟Calling all young creative  scientists!🌟🌟 Magdalen DPhil student Maria Violaris and the @qqq_iop are  seeking A-level students in the UK and Ireland to create 3-minute videos  about any">
            <a:extLst>
              <a:ext uri="{FF2B5EF4-FFF2-40B4-BE49-F238E27FC236}">
                <a16:creationId xmlns:a16="http://schemas.microsoft.com/office/drawing/2014/main" id="{F428C3F2-5AE8-D269-79EB-D70C69CE8E0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634" t="28553" r="32803" b="47509"/>
          <a:stretch/>
        </p:blipFill>
        <p:spPr bwMode="auto">
          <a:xfrm>
            <a:off x="103266" y="4973820"/>
            <a:ext cx="1619529" cy="8907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C87BC-5F04-5AEF-6184-F5B4666B676D}"/>
              </a:ext>
            </a:extLst>
          </p:cNvPr>
          <p:cNvSpPr txBox="1"/>
          <p:nvPr/>
        </p:nvSpPr>
        <p:spPr>
          <a:xfrm>
            <a:off x="7523703" y="5878998"/>
            <a:ext cx="3183801" cy="923330"/>
          </a:xfrm>
          <a:prstGeom prst="rect">
            <a:avLst/>
          </a:prstGeom>
          <a:noFill/>
        </p:spPr>
        <p:txBody>
          <a:bodyPr wrap="square" rtlCol="0">
            <a:spAutoFit/>
          </a:bodyPr>
          <a:lstStyle/>
          <a:p>
            <a:r>
              <a:rPr lang="en-US" b="1" dirty="0"/>
              <a:t>Podcast interviews: Physics World, Quantum AI, Question Field, Constructor Theory </a:t>
            </a:r>
          </a:p>
        </p:txBody>
      </p:sp>
      <p:cxnSp>
        <p:nvCxnSpPr>
          <p:cNvPr id="11" name="Straight Connector 10">
            <a:extLst>
              <a:ext uri="{FF2B5EF4-FFF2-40B4-BE49-F238E27FC236}">
                <a16:creationId xmlns:a16="http://schemas.microsoft.com/office/drawing/2014/main" id="{CC9371FE-4781-1A98-41C2-85C565134892}"/>
              </a:ext>
            </a:extLst>
          </p:cNvPr>
          <p:cNvCxnSpPr>
            <a:cxnSpLocks/>
          </p:cNvCxnSpPr>
          <p:nvPr/>
        </p:nvCxnSpPr>
        <p:spPr>
          <a:xfrm flipV="1">
            <a:off x="-4836" y="4218591"/>
            <a:ext cx="10503568" cy="1986"/>
          </a:xfrm>
          <a:prstGeom prst="line">
            <a:avLst/>
          </a:prstGeom>
          <a:ln w="38100">
            <a:solidFill>
              <a:srgbClr val="9C24BE"/>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8D6DEA-6AFE-9D93-FA22-CC887196C27A}"/>
              </a:ext>
            </a:extLst>
          </p:cNvPr>
          <p:cNvCxnSpPr>
            <a:cxnSpLocks/>
          </p:cNvCxnSpPr>
          <p:nvPr/>
        </p:nvCxnSpPr>
        <p:spPr>
          <a:xfrm>
            <a:off x="5163691" y="1617142"/>
            <a:ext cx="0" cy="5252890"/>
          </a:xfrm>
          <a:prstGeom prst="line">
            <a:avLst/>
          </a:prstGeom>
          <a:ln w="38100">
            <a:solidFill>
              <a:srgbClr val="9C24BE"/>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ABCA40D-A469-2488-EE1C-29FBE1ECEA29}"/>
              </a:ext>
            </a:extLst>
          </p:cNvPr>
          <p:cNvSpPr/>
          <p:nvPr/>
        </p:nvSpPr>
        <p:spPr>
          <a:xfrm>
            <a:off x="2002804" y="1617142"/>
            <a:ext cx="880369"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PhD</a:t>
            </a:r>
          </a:p>
        </p:txBody>
      </p:sp>
      <p:sp>
        <p:nvSpPr>
          <p:cNvPr id="15" name="Rectangle 14">
            <a:extLst>
              <a:ext uri="{FF2B5EF4-FFF2-40B4-BE49-F238E27FC236}">
                <a16:creationId xmlns:a16="http://schemas.microsoft.com/office/drawing/2014/main" id="{E68C691F-82C1-1857-3EE0-5471F5752BD3}"/>
              </a:ext>
            </a:extLst>
          </p:cNvPr>
          <p:cNvSpPr/>
          <p:nvPr/>
        </p:nvSpPr>
        <p:spPr>
          <a:xfrm>
            <a:off x="7150283" y="1532129"/>
            <a:ext cx="1601912"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Industry</a:t>
            </a:r>
          </a:p>
        </p:txBody>
      </p:sp>
      <p:sp>
        <p:nvSpPr>
          <p:cNvPr id="16" name="Rectangle 15">
            <a:extLst>
              <a:ext uri="{FF2B5EF4-FFF2-40B4-BE49-F238E27FC236}">
                <a16:creationId xmlns:a16="http://schemas.microsoft.com/office/drawing/2014/main" id="{1D6A319C-3761-2C94-CA6D-C01B7504DC57}"/>
              </a:ext>
            </a:extLst>
          </p:cNvPr>
          <p:cNvSpPr/>
          <p:nvPr/>
        </p:nvSpPr>
        <p:spPr>
          <a:xfrm>
            <a:off x="1395209" y="4241888"/>
            <a:ext cx="2322431"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Engagement</a:t>
            </a:r>
          </a:p>
        </p:txBody>
      </p:sp>
      <p:sp>
        <p:nvSpPr>
          <p:cNvPr id="17" name="Rectangle 16">
            <a:extLst>
              <a:ext uri="{FF2B5EF4-FFF2-40B4-BE49-F238E27FC236}">
                <a16:creationId xmlns:a16="http://schemas.microsoft.com/office/drawing/2014/main" id="{9D53B776-B2DD-966A-E1FC-693731313C76}"/>
              </a:ext>
            </a:extLst>
          </p:cNvPr>
          <p:cNvSpPr/>
          <p:nvPr/>
        </p:nvSpPr>
        <p:spPr>
          <a:xfrm>
            <a:off x="7197662" y="4211408"/>
            <a:ext cx="1372491" cy="584775"/>
          </a:xfrm>
          <a:prstGeom prst="rect">
            <a:avLst/>
          </a:prstGeom>
          <a:noFill/>
        </p:spPr>
        <p:txBody>
          <a:bodyPr wrap="none" lIns="91440" tIns="45720" rIns="91440" bIns="45720">
            <a:spAutoFit/>
          </a:bodyPr>
          <a:lstStyle/>
          <a:p>
            <a:pPr algn="ctr"/>
            <a:r>
              <a:rPr lang="en-GB" sz="3200" b="1" dirty="0">
                <a:solidFill>
                  <a:srgbClr val="9C24BE"/>
                </a:solidFill>
                <a:latin typeface="+mj-lt"/>
                <a:ea typeface="+mj-ea"/>
                <a:cs typeface="+mj-cs"/>
              </a:rPr>
              <a:t>Media</a:t>
            </a:r>
            <a:r>
              <a:rPr lang="en-GB" sz="3200" b="1" cap="none" spc="50" dirty="0">
                <a:ln w="9525" cmpd="sng">
                  <a:solidFill>
                    <a:schemeClr val="accent1"/>
                  </a:solidFill>
                  <a:prstDash val="solid"/>
                </a:ln>
                <a:solidFill>
                  <a:srgbClr val="9C24BE"/>
                </a:solidFill>
                <a:effectLst>
                  <a:glow rad="38100">
                    <a:schemeClr val="accent1">
                      <a:alpha val="40000"/>
                    </a:schemeClr>
                  </a:glow>
                </a:effectLst>
              </a:rPr>
              <a:t> </a:t>
            </a:r>
          </a:p>
        </p:txBody>
      </p:sp>
      <p:pic>
        <p:nvPicPr>
          <p:cNvPr id="11266" name="Picture 2" descr="Riverlane (@RiverLane_io) / X">
            <a:extLst>
              <a:ext uri="{FF2B5EF4-FFF2-40B4-BE49-F238E27FC236}">
                <a16:creationId xmlns:a16="http://schemas.microsoft.com/office/drawing/2014/main" id="{75153571-C780-778C-67B9-2432C5695EF8}"/>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6659" t="25282" r="17689" b="30888"/>
          <a:stretch/>
        </p:blipFill>
        <p:spPr bwMode="auto">
          <a:xfrm>
            <a:off x="9625550" y="2727421"/>
            <a:ext cx="738117" cy="4927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6C5438CA-971A-0602-844B-2B2F787546F5}"/>
              </a:ext>
            </a:extLst>
          </p:cNvPr>
          <p:cNvPicPr>
            <a:picLocks noChangeAspect="1"/>
          </p:cNvPicPr>
          <p:nvPr/>
        </p:nvPicPr>
        <p:blipFill>
          <a:blip r:embed="rId10"/>
          <a:stretch>
            <a:fillRect/>
          </a:stretch>
        </p:blipFill>
        <p:spPr>
          <a:xfrm>
            <a:off x="7951239" y="3305047"/>
            <a:ext cx="2454111" cy="769441"/>
          </a:xfrm>
          <a:prstGeom prst="rect">
            <a:avLst/>
          </a:prstGeom>
        </p:spPr>
      </p:pic>
      <p:pic>
        <p:nvPicPr>
          <p:cNvPr id="34" name="Picture 33">
            <a:extLst>
              <a:ext uri="{FF2B5EF4-FFF2-40B4-BE49-F238E27FC236}">
                <a16:creationId xmlns:a16="http://schemas.microsoft.com/office/drawing/2014/main" id="{4CDDCA06-39B0-5299-5A8C-A485A191FF4C}"/>
              </a:ext>
            </a:extLst>
          </p:cNvPr>
          <p:cNvPicPr>
            <a:picLocks noChangeAspect="1"/>
          </p:cNvPicPr>
          <p:nvPr/>
        </p:nvPicPr>
        <p:blipFill>
          <a:blip r:embed="rId11"/>
          <a:stretch>
            <a:fillRect/>
          </a:stretch>
        </p:blipFill>
        <p:spPr>
          <a:xfrm>
            <a:off x="5302134" y="2687026"/>
            <a:ext cx="1981651" cy="1433783"/>
          </a:xfrm>
          <a:prstGeom prst="rect">
            <a:avLst/>
          </a:prstGeom>
        </p:spPr>
      </p:pic>
      <p:pic>
        <p:nvPicPr>
          <p:cNvPr id="11268" name="Picture 4" descr="Oxford University Quantum Information Society (@quantuminfosoc) / X">
            <a:extLst>
              <a:ext uri="{FF2B5EF4-FFF2-40B4-BE49-F238E27FC236}">
                <a16:creationId xmlns:a16="http://schemas.microsoft.com/office/drawing/2014/main" id="{8027386B-AD39-3F29-48AC-B28DB33CDD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5698" b="20651"/>
          <a:stretch/>
        </p:blipFill>
        <p:spPr bwMode="auto">
          <a:xfrm>
            <a:off x="3485676" y="5782740"/>
            <a:ext cx="1548737" cy="9857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5A2CBAB-D025-2322-1ED1-D16A61AB7FA5}"/>
              </a:ext>
            </a:extLst>
          </p:cNvPr>
          <p:cNvPicPr>
            <a:picLocks noChangeAspect="1"/>
          </p:cNvPicPr>
          <p:nvPr/>
        </p:nvPicPr>
        <p:blipFill>
          <a:blip r:embed="rId13"/>
          <a:stretch>
            <a:fillRect/>
          </a:stretch>
        </p:blipFill>
        <p:spPr>
          <a:xfrm>
            <a:off x="1913209" y="4970902"/>
            <a:ext cx="3144933" cy="416986"/>
          </a:xfrm>
          <a:prstGeom prst="rect">
            <a:avLst/>
          </a:prstGeom>
        </p:spPr>
      </p:pic>
      <p:grpSp>
        <p:nvGrpSpPr>
          <p:cNvPr id="32" name="Group 31">
            <a:extLst>
              <a:ext uri="{FF2B5EF4-FFF2-40B4-BE49-F238E27FC236}">
                <a16:creationId xmlns:a16="http://schemas.microsoft.com/office/drawing/2014/main" id="{8743E02D-D1FF-6E04-CCB6-2DF916676E95}"/>
              </a:ext>
            </a:extLst>
          </p:cNvPr>
          <p:cNvGrpSpPr>
            <a:grpSpLocks noChangeAspect="1"/>
          </p:cNvGrpSpPr>
          <p:nvPr/>
        </p:nvGrpSpPr>
        <p:grpSpPr>
          <a:xfrm>
            <a:off x="153626" y="2721955"/>
            <a:ext cx="2984068" cy="1179566"/>
            <a:chOff x="204106" y="1806914"/>
            <a:chExt cx="5292437" cy="2092037"/>
          </a:xfrm>
        </p:grpSpPr>
        <p:sp>
          <p:nvSpPr>
            <p:cNvPr id="3" name="Freeform 2">
              <a:extLst>
                <a:ext uri="{FF2B5EF4-FFF2-40B4-BE49-F238E27FC236}">
                  <a16:creationId xmlns:a16="http://schemas.microsoft.com/office/drawing/2014/main" id="{2D0AC791-728F-7805-CF00-D3813D52E768}"/>
                </a:ext>
              </a:extLst>
            </p:cNvPr>
            <p:cNvSpPr/>
            <p:nvPr/>
          </p:nvSpPr>
          <p:spPr>
            <a:xfrm>
              <a:off x="204106" y="1806914"/>
              <a:ext cx="5292437" cy="2092037"/>
            </a:xfrm>
            <a:custGeom>
              <a:avLst/>
              <a:gdLst>
                <a:gd name="connsiteX0" fmla="*/ 609600 w 5292437"/>
                <a:gd name="connsiteY0" fmla="*/ 152400 h 2092037"/>
                <a:gd name="connsiteX1" fmla="*/ 484909 w 5292437"/>
                <a:gd name="connsiteY1" fmla="*/ 678873 h 2092037"/>
                <a:gd name="connsiteX2" fmla="*/ 41564 w 5292437"/>
                <a:gd name="connsiteY2" fmla="*/ 872837 h 2092037"/>
                <a:gd name="connsiteX3" fmla="*/ 0 w 5292437"/>
                <a:gd name="connsiteY3" fmla="*/ 1357746 h 2092037"/>
                <a:gd name="connsiteX4" fmla="*/ 96982 w 5292437"/>
                <a:gd name="connsiteY4" fmla="*/ 1676400 h 2092037"/>
                <a:gd name="connsiteX5" fmla="*/ 55418 w 5292437"/>
                <a:gd name="connsiteY5" fmla="*/ 1898073 h 2092037"/>
                <a:gd name="connsiteX6" fmla="*/ 498764 w 5292437"/>
                <a:gd name="connsiteY6" fmla="*/ 2064328 h 2092037"/>
                <a:gd name="connsiteX7" fmla="*/ 1330037 w 5292437"/>
                <a:gd name="connsiteY7" fmla="*/ 1634837 h 2092037"/>
                <a:gd name="connsiteX8" fmla="*/ 1343891 w 5292437"/>
                <a:gd name="connsiteY8" fmla="*/ 1316182 h 2092037"/>
                <a:gd name="connsiteX9" fmla="*/ 1953491 w 5292437"/>
                <a:gd name="connsiteY9" fmla="*/ 1357746 h 2092037"/>
                <a:gd name="connsiteX10" fmla="*/ 1995055 w 5292437"/>
                <a:gd name="connsiteY10" fmla="*/ 1593273 h 2092037"/>
                <a:gd name="connsiteX11" fmla="*/ 2382982 w 5292437"/>
                <a:gd name="connsiteY11" fmla="*/ 1801091 h 2092037"/>
                <a:gd name="connsiteX12" fmla="*/ 2826328 w 5292437"/>
                <a:gd name="connsiteY12" fmla="*/ 1898073 h 2092037"/>
                <a:gd name="connsiteX13" fmla="*/ 3200400 w 5292437"/>
                <a:gd name="connsiteY13" fmla="*/ 1759528 h 2092037"/>
                <a:gd name="connsiteX14" fmla="*/ 3186546 w 5292437"/>
                <a:gd name="connsiteY14" fmla="*/ 1399309 h 2092037"/>
                <a:gd name="connsiteX15" fmla="*/ 3546764 w 5292437"/>
                <a:gd name="connsiteY15" fmla="*/ 1468582 h 2092037"/>
                <a:gd name="connsiteX16" fmla="*/ 3726873 w 5292437"/>
                <a:gd name="connsiteY16" fmla="*/ 1468582 h 2092037"/>
                <a:gd name="connsiteX17" fmla="*/ 3948546 w 5292437"/>
                <a:gd name="connsiteY17" fmla="*/ 1620982 h 2092037"/>
                <a:gd name="connsiteX18" fmla="*/ 4322618 w 5292437"/>
                <a:gd name="connsiteY18" fmla="*/ 1981200 h 2092037"/>
                <a:gd name="connsiteX19" fmla="*/ 5001491 w 5292437"/>
                <a:gd name="connsiteY19" fmla="*/ 2092037 h 2092037"/>
                <a:gd name="connsiteX20" fmla="*/ 5223164 w 5292437"/>
                <a:gd name="connsiteY20" fmla="*/ 1704109 h 2092037"/>
                <a:gd name="connsiteX21" fmla="*/ 5292437 w 5292437"/>
                <a:gd name="connsiteY21" fmla="*/ 1066800 h 2092037"/>
                <a:gd name="connsiteX22" fmla="*/ 5126182 w 5292437"/>
                <a:gd name="connsiteY22" fmla="*/ 720437 h 2092037"/>
                <a:gd name="connsiteX23" fmla="*/ 4475018 w 5292437"/>
                <a:gd name="connsiteY23" fmla="*/ 540328 h 2092037"/>
                <a:gd name="connsiteX24" fmla="*/ 4239491 w 5292437"/>
                <a:gd name="connsiteY24" fmla="*/ 568037 h 2092037"/>
                <a:gd name="connsiteX25" fmla="*/ 4197928 w 5292437"/>
                <a:gd name="connsiteY25" fmla="*/ 27709 h 2092037"/>
                <a:gd name="connsiteX26" fmla="*/ 3643746 w 5292437"/>
                <a:gd name="connsiteY26" fmla="*/ 0 h 2092037"/>
                <a:gd name="connsiteX27" fmla="*/ 3214255 w 5292437"/>
                <a:gd name="connsiteY27" fmla="*/ 277091 h 2092037"/>
                <a:gd name="connsiteX28" fmla="*/ 2826328 w 5292437"/>
                <a:gd name="connsiteY28" fmla="*/ 540328 h 2092037"/>
                <a:gd name="connsiteX29" fmla="*/ 2424546 w 5292437"/>
                <a:gd name="connsiteY29" fmla="*/ 429491 h 2092037"/>
                <a:gd name="connsiteX30" fmla="*/ 2022764 w 5292437"/>
                <a:gd name="connsiteY30" fmla="*/ 166255 h 2092037"/>
                <a:gd name="connsiteX31" fmla="*/ 1496291 w 5292437"/>
                <a:gd name="connsiteY31" fmla="*/ 69273 h 2092037"/>
                <a:gd name="connsiteX32" fmla="*/ 1011382 w 5292437"/>
                <a:gd name="connsiteY32" fmla="*/ 41564 h 2092037"/>
                <a:gd name="connsiteX33" fmla="*/ 609600 w 5292437"/>
                <a:gd name="connsiteY33" fmla="*/ 152400 h 20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2437" h="2092037">
                  <a:moveTo>
                    <a:pt x="609600" y="152400"/>
                  </a:moveTo>
                  <a:lnTo>
                    <a:pt x="484909" y="678873"/>
                  </a:lnTo>
                  <a:lnTo>
                    <a:pt x="41564" y="872837"/>
                  </a:lnTo>
                  <a:lnTo>
                    <a:pt x="0" y="1357746"/>
                  </a:lnTo>
                  <a:lnTo>
                    <a:pt x="96982" y="1676400"/>
                  </a:lnTo>
                  <a:lnTo>
                    <a:pt x="55418" y="1898073"/>
                  </a:lnTo>
                  <a:lnTo>
                    <a:pt x="498764" y="2064328"/>
                  </a:lnTo>
                  <a:lnTo>
                    <a:pt x="1330037" y="1634837"/>
                  </a:lnTo>
                  <a:lnTo>
                    <a:pt x="1343891" y="1316182"/>
                  </a:lnTo>
                  <a:lnTo>
                    <a:pt x="1953491" y="1357746"/>
                  </a:lnTo>
                  <a:lnTo>
                    <a:pt x="1995055" y="1593273"/>
                  </a:lnTo>
                  <a:lnTo>
                    <a:pt x="2382982" y="1801091"/>
                  </a:lnTo>
                  <a:lnTo>
                    <a:pt x="2826328" y="1898073"/>
                  </a:lnTo>
                  <a:lnTo>
                    <a:pt x="3200400" y="1759528"/>
                  </a:lnTo>
                  <a:lnTo>
                    <a:pt x="3186546" y="1399309"/>
                  </a:lnTo>
                  <a:lnTo>
                    <a:pt x="3546764" y="1468582"/>
                  </a:lnTo>
                  <a:lnTo>
                    <a:pt x="3726873" y="1468582"/>
                  </a:lnTo>
                  <a:lnTo>
                    <a:pt x="3948546" y="1620982"/>
                  </a:lnTo>
                  <a:lnTo>
                    <a:pt x="4322618" y="1981200"/>
                  </a:lnTo>
                  <a:lnTo>
                    <a:pt x="5001491" y="2092037"/>
                  </a:lnTo>
                  <a:lnTo>
                    <a:pt x="5223164" y="1704109"/>
                  </a:lnTo>
                  <a:lnTo>
                    <a:pt x="5292437" y="1066800"/>
                  </a:lnTo>
                  <a:lnTo>
                    <a:pt x="5126182" y="720437"/>
                  </a:lnTo>
                  <a:lnTo>
                    <a:pt x="4475018" y="540328"/>
                  </a:lnTo>
                  <a:lnTo>
                    <a:pt x="4239491" y="568037"/>
                  </a:lnTo>
                  <a:lnTo>
                    <a:pt x="4197928" y="27709"/>
                  </a:lnTo>
                  <a:lnTo>
                    <a:pt x="3643746" y="0"/>
                  </a:lnTo>
                  <a:lnTo>
                    <a:pt x="3214255" y="277091"/>
                  </a:lnTo>
                  <a:lnTo>
                    <a:pt x="2826328" y="540328"/>
                  </a:lnTo>
                  <a:lnTo>
                    <a:pt x="2424546" y="429491"/>
                  </a:lnTo>
                  <a:lnTo>
                    <a:pt x="2022764" y="166255"/>
                  </a:lnTo>
                  <a:lnTo>
                    <a:pt x="1496291" y="69273"/>
                  </a:lnTo>
                  <a:lnTo>
                    <a:pt x="1011382" y="41564"/>
                  </a:lnTo>
                  <a:lnTo>
                    <a:pt x="609600" y="152400"/>
                  </a:lnTo>
                  <a:close/>
                </a:path>
              </a:pathLst>
            </a:custGeom>
            <a:solidFill>
              <a:schemeClr val="bg1">
                <a:lumMod val="95000"/>
              </a:schemeClr>
            </a:solidFill>
            <a:ln w="12700">
              <a:solidFill>
                <a:schemeClr val="tx1"/>
              </a:solid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E3CD4E0-8120-9981-5F49-9CCF1939F279}"/>
                </a:ext>
              </a:extLst>
            </p:cNvPr>
            <p:cNvGrpSpPr>
              <a:grpSpLocks noChangeAspect="1"/>
            </p:cNvGrpSpPr>
            <p:nvPr/>
          </p:nvGrpSpPr>
          <p:grpSpPr>
            <a:xfrm>
              <a:off x="410940" y="2449399"/>
              <a:ext cx="878336" cy="1201622"/>
              <a:chOff x="7641553" y="1510864"/>
              <a:chExt cx="2356065" cy="3223253"/>
            </a:xfrm>
          </p:grpSpPr>
          <p:sp>
            <p:nvSpPr>
              <p:cNvPr id="5" name="Right Arrow 4">
                <a:extLst>
                  <a:ext uri="{FF2B5EF4-FFF2-40B4-BE49-F238E27FC236}">
                    <a16:creationId xmlns:a16="http://schemas.microsoft.com/office/drawing/2014/main" id="{ACC5872C-BC24-7D10-6BC8-6EAB5969633B}"/>
                  </a:ext>
                </a:extLst>
              </p:cNvPr>
              <p:cNvSpPr/>
              <p:nvPr/>
            </p:nvSpPr>
            <p:spPr>
              <a:xfrm rot="18386398">
                <a:off x="7207959" y="2755345"/>
                <a:ext cx="3223253" cy="734291"/>
              </a:xfrm>
              <a:prstGeom prst="rightArrow">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00F8F9-CE18-7A42-B76A-D65A0A07F17A}"/>
                  </a:ext>
                </a:extLst>
              </p:cNvPr>
              <p:cNvSpPr>
                <a:spLocks noChangeAspect="1"/>
              </p:cNvSpPr>
              <p:nvPr/>
            </p:nvSpPr>
            <p:spPr>
              <a:xfrm>
                <a:off x="7641553" y="2059342"/>
                <a:ext cx="2356065" cy="2356065"/>
              </a:xfrm>
              <a:prstGeom prst="ellipse">
                <a:avLst/>
              </a:prstGeom>
              <a:solidFill>
                <a:srgbClr val="92D05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2D1CDF04-A58C-E2A5-243E-91E7FB9895F9}"/>
                </a:ext>
              </a:extLst>
            </p:cNvPr>
            <p:cNvGrpSpPr>
              <a:grpSpLocks noChangeAspect="1"/>
            </p:cNvGrpSpPr>
            <p:nvPr/>
          </p:nvGrpSpPr>
          <p:grpSpPr>
            <a:xfrm>
              <a:off x="1289275" y="1950594"/>
              <a:ext cx="829484" cy="1134789"/>
              <a:chOff x="10318031" y="1840678"/>
              <a:chExt cx="2356065" cy="3223253"/>
            </a:xfrm>
          </p:grpSpPr>
          <p:sp>
            <p:nvSpPr>
              <p:cNvPr id="10" name="Right Arrow 9">
                <a:extLst>
                  <a:ext uri="{FF2B5EF4-FFF2-40B4-BE49-F238E27FC236}">
                    <a16:creationId xmlns:a16="http://schemas.microsoft.com/office/drawing/2014/main" id="{D24F986B-08E1-4B3A-1B44-4134AB71A819}"/>
                  </a:ext>
                </a:extLst>
              </p:cNvPr>
              <p:cNvSpPr/>
              <p:nvPr/>
            </p:nvSpPr>
            <p:spPr>
              <a:xfrm rot="2997464">
                <a:off x="9917146" y="3085159"/>
                <a:ext cx="3223253" cy="734291"/>
              </a:xfrm>
              <a:prstGeom prst="rightArrow">
                <a:avLst/>
              </a:prstGeom>
              <a:solidFill>
                <a:schemeClr val="accent2">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2CB29CF-60EF-3E48-9F79-69534F3771CB}"/>
                  </a:ext>
                </a:extLst>
              </p:cNvPr>
              <p:cNvSpPr>
                <a:spLocks noChangeAspect="1"/>
              </p:cNvSpPr>
              <p:nvPr/>
            </p:nvSpPr>
            <p:spPr>
              <a:xfrm>
                <a:off x="10318031" y="2144814"/>
                <a:ext cx="2356065" cy="2356065"/>
              </a:xfrm>
              <a:prstGeom prst="ellipse">
                <a:avLst/>
              </a:prstGeom>
              <a:solidFill>
                <a:srgbClr val="7030A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19C6EB45-1404-654C-812C-4E3614F6C745}"/>
                </a:ext>
              </a:extLst>
            </p:cNvPr>
            <p:cNvGrpSpPr>
              <a:grpSpLocks noChangeAspect="1"/>
            </p:cNvGrpSpPr>
            <p:nvPr/>
          </p:nvGrpSpPr>
          <p:grpSpPr>
            <a:xfrm>
              <a:off x="2403183" y="2384997"/>
              <a:ext cx="829484" cy="1134789"/>
              <a:chOff x="10318031" y="1628125"/>
              <a:chExt cx="2356065" cy="3223253"/>
            </a:xfrm>
          </p:grpSpPr>
          <p:sp>
            <p:nvSpPr>
              <p:cNvPr id="19" name="Right Arrow 18">
                <a:extLst>
                  <a:ext uri="{FF2B5EF4-FFF2-40B4-BE49-F238E27FC236}">
                    <a16:creationId xmlns:a16="http://schemas.microsoft.com/office/drawing/2014/main" id="{F8D253FB-E4C7-6683-21D7-E316EDBF0D2F}"/>
                  </a:ext>
                </a:extLst>
              </p:cNvPr>
              <p:cNvSpPr/>
              <p:nvPr/>
            </p:nvSpPr>
            <p:spPr>
              <a:xfrm rot="14746014">
                <a:off x="9756101" y="2872606"/>
                <a:ext cx="3223253" cy="734291"/>
              </a:xfrm>
              <a:prstGeom prst="rightArrow">
                <a:avLst/>
              </a:prstGeom>
              <a:solidFill>
                <a:schemeClr val="accent1">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4668F00-FFAE-4D1F-BEC7-E7CD635CC679}"/>
                  </a:ext>
                </a:extLst>
              </p:cNvPr>
              <p:cNvSpPr>
                <a:spLocks noChangeAspect="1"/>
              </p:cNvSpPr>
              <p:nvPr/>
            </p:nvSpPr>
            <p:spPr>
              <a:xfrm>
                <a:off x="10318031" y="2144814"/>
                <a:ext cx="2356065" cy="2356065"/>
              </a:xfrm>
              <a:prstGeom prst="ellipse">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21632FD-289C-922F-2930-21CED1EE71AD}"/>
                </a:ext>
              </a:extLst>
            </p:cNvPr>
            <p:cNvGrpSpPr>
              <a:grpSpLocks noChangeAspect="1"/>
            </p:cNvGrpSpPr>
            <p:nvPr/>
          </p:nvGrpSpPr>
          <p:grpSpPr>
            <a:xfrm>
              <a:off x="3422624" y="1921685"/>
              <a:ext cx="878336" cy="1201622"/>
              <a:chOff x="7641553" y="1510864"/>
              <a:chExt cx="2356065" cy="3223253"/>
            </a:xfrm>
          </p:grpSpPr>
          <p:sp>
            <p:nvSpPr>
              <p:cNvPr id="22" name="Right Arrow 21">
                <a:extLst>
                  <a:ext uri="{FF2B5EF4-FFF2-40B4-BE49-F238E27FC236}">
                    <a16:creationId xmlns:a16="http://schemas.microsoft.com/office/drawing/2014/main" id="{29D7660C-C0CC-E4BC-6931-E03F9631D75D}"/>
                  </a:ext>
                </a:extLst>
              </p:cNvPr>
              <p:cNvSpPr/>
              <p:nvPr/>
            </p:nvSpPr>
            <p:spPr>
              <a:xfrm rot="18450221">
                <a:off x="7207959" y="2755345"/>
                <a:ext cx="3223253" cy="734291"/>
              </a:xfrm>
              <a:prstGeom prst="rightArrow">
                <a:avLst/>
              </a:prstGeom>
              <a:solidFill>
                <a:srgbClr val="4E8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D99B4B4-7C32-BBC8-7BAD-C2149FEBA3F4}"/>
                  </a:ext>
                </a:extLst>
              </p:cNvPr>
              <p:cNvSpPr>
                <a:spLocks noChangeAspect="1"/>
              </p:cNvSpPr>
              <p:nvPr/>
            </p:nvSpPr>
            <p:spPr>
              <a:xfrm>
                <a:off x="7641553" y="2059342"/>
                <a:ext cx="2356065" cy="2356065"/>
              </a:xfrm>
              <a:prstGeom prst="ellipse">
                <a:avLst/>
              </a:prstGeom>
              <a:solidFill>
                <a:schemeClr val="accent4">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F77505E3-6083-65CA-C6E3-127EDC33E138}"/>
                </a:ext>
              </a:extLst>
            </p:cNvPr>
            <p:cNvGrpSpPr>
              <a:grpSpLocks noChangeAspect="1"/>
            </p:cNvGrpSpPr>
            <p:nvPr/>
          </p:nvGrpSpPr>
          <p:grpSpPr>
            <a:xfrm>
              <a:off x="4168368" y="2696698"/>
              <a:ext cx="1201622" cy="878336"/>
              <a:chOff x="7021129" y="2059342"/>
              <a:chExt cx="3223253" cy="2356065"/>
            </a:xfrm>
          </p:grpSpPr>
          <p:sp>
            <p:nvSpPr>
              <p:cNvPr id="25" name="Right Arrow 24">
                <a:extLst>
                  <a:ext uri="{FF2B5EF4-FFF2-40B4-BE49-F238E27FC236}">
                    <a16:creationId xmlns:a16="http://schemas.microsoft.com/office/drawing/2014/main" id="{220DB57F-66CB-DEC3-8EAE-749F1E514374}"/>
                  </a:ext>
                </a:extLst>
              </p:cNvPr>
              <p:cNvSpPr/>
              <p:nvPr/>
            </p:nvSpPr>
            <p:spPr>
              <a:xfrm rot="10800000">
                <a:off x="7021129" y="2908295"/>
                <a:ext cx="3223253" cy="734291"/>
              </a:xfrm>
              <a:prstGeom prst="rightArrow">
                <a:avLst/>
              </a:prstGeom>
              <a:solidFill>
                <a:srgbClr val="942093"/>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7FF4B6E-DD73-C9A3-3CC0-0780FE3A9C79}"/>
                  </a:ext>
                </a:extLst>
              </p:cNvPr>
              <p:cNvSpPr>
                <a:spLocks noChangeAspect="1"/>
              </p:cNvSpPr>
              <p:nvPr/>
            </p:nvSpPr>
            <p:spPr>
              <a:xfrm>
                <a:off x="7641553" y="2059342"/>
                <a:ext cx="2356065" cy="2356065"/>
              </a:xfrm>
              <a:prstGeom prst="ellipse">
                <a:avLst/>
              </a:prstGeom>
              <a:solidFill>
                <a:srgbClr val="FF2F9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TextBox 5">
            <a:extLst>
              <a:ext uri="{FF2B5EF4-FFF2-40B4-BE49-F238E27FC236}">
                <a16:creationId xmlns:a16="http://schemas.microsoft.com/office/drawing/2014/main" id="{4DAA193D-1C84-EF15-8813-5B8A0B400926}"/>
              </a:ext>
            </a:extLst>
          </p:cNvPr>
          <p:cNvSpPr txBox="1"/>
          <p:nvPr/>
        </p:nvSpPr>
        <p:spPr>
          <a:xfrm>
            <a:off x="5246948" y="4965151"/>
            <a:ext cx="2686576" cy="646331"/>
          </a:xfrm>
          <a:prstGeom prst="rect">
            <a:avLst/>
          </a:prstGeom>
          <a:noFill/>
        </p:spPr>
        <p:txBody>
          <a:bodyPr wrap="square" rtlCol="0">
            <a:spAutoFit/>
          </a:bodyPr>
          <a:lstStyle/>
          <a:p>
            <a:pPr algn="ctr"/>
            <a:r>
              <a:rPr lang="en-US" b="1" dirty="0"/>
              <a:t>Host Quantum Foundations Podcast </a:t>
            </a:r>
          </a:p>
        </p:txBody>
      </p:sp>
      <p:pic>
        <p:nvPicPr>
          <p:cNvPr id="36" name="Picture 35">
            <a:extLst>
              <a:ext uri="{FF2B5EF4-FFF2-40B4-BE49-F238E27FC236}">
                <a16:creationId xmlns:a16="http://schemas.microsoft.com/office/drawing/2014/main" id="{7FF74F27-D1C7-8980-AC6A-786949F02EDD}"/>
              </a:ext>
            </a:extLst>
          </p:cNvPr>
          <p:cNvPicPr>
            <a:picLocks noChangeAspect="1"/>
          </p:cNvPicPr>
          <p:nvPr/>
        </p:nvPicPr>
        <p:blipFill>
          <a:blip r:embed="rId14"/>
          <a:stretch>
            <a:fillRect/>
          </a:stretch>
        </p:blipFill>
        <p:spPr>
          <a:xfrm>
            <a:off x="7707485" y="4744802"/>
            <a:ext cx="1818817" cy="1037938"/>
          </a:xfrm>
          <a:prstGeom prst="rect">
            <a:avLst/>
          </a:prstGeom>
        </p:spPr>
      </p:pic>
      <p:sp>
        <p:nvSpPr>
          <p:cNvPr id="39" name="Rectangle 38">
            <a:extLst>
              <a:ext uri="{FF2B5EF4-FFF2-40B4-BE49-F238E27FC236}">
                <a16:creationId xmlns:a16="http://schemas.microsoft.com/office/drawing/2014/main" id="{3BE4DCB0-E6A1-03F2-4B2E-D70846592687}"/>
              </a:ext>
            </a:extLst>
          </p:cNvPr>
          <p:cNvSpPr/>
          <p:nvPr/>
        </p:nvSpPr>
        <p:spPr>
          <a:xfrm>
            <a:off x="10363667" y="24266"/>
            <a:ext cx="1808947" cy="1787462"/>
          </a:xfrm>
          <a:prstGeom prst="rect">
            <a:avLst/>
          </a:prstGeom>
          <a:solidFill>
            <a:schemeClr val="bg1"/>
          </a:solidFill>
          <a:ln w="57150">
            <a:solidFill>
              <a:srgbClr val="9D24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Envelope">
            <a:extLst>
              <a:ext uri="{FF2B5EF4-FFF2-40B4-BE49-F238E27FC236}">
                <a16:creationId xmlns:a16="http://schemas.microsoft.com/office/drawing/2014/main" id="{DC98C2DE-500A-7DAD-37D2-9700B7EA4E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40750" y="12921"/>
            <a:ext cx="282458" cy="282458"/>
          </a:xfrm>
          <a:prstGeom prst="rect">
            <a:avLst/>
          </a:prstGeom>
        </p:spPr>
      </p:pic>
      <p:pic>
        <p:nvPicPr>
          <p:cNvPr id="42" name="Picture 2" descr="Linkedin - Free social media icons">
            <a:extLst>
              <a:ext uri="{FF2B5EF4-FFF2-40B4-BE49-F238E27FC236}">
                <a16:creationId xmlns:a16="http://schemas.microsoft.com/office/drawing/2014/main" id="{055F4C6A-9F6C-F617-0490-3F5027CC485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66521" y="314127"/>
            <a:ext cx="230916" cy="2309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About Twitter | Our logo, brand guidelines, and Tweet tools">
            <a:extLst>
              <a:ext uri="{FF2B5EF4-FFF2-40B4-BE49-F238E27FC236}">
                <a16:creationId xmlns:a16="http://schemas.microsoft.com/office/drawing/2014/main" id="{4465D7A8-FBF3-5B1C-A0F8-0782E92127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flipV="1">
            <a:off x="10490249" y="616869"/>
            <a:ext cx="188713" cy="19281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DDE7389-5902-AA53-9558-78CDCE444447}"/>
              </a:ext>
            </a:extLst>
          </p:cNvPr>
          <p:cNvSpPr txBox="1"/>
          <p:nvPr/>
        </p:nvSpPr>
        <p:spPr>
          <a:xfrm>
            <a:off x="10719274" y="-50640"/>
            <a:ext cx="2091769" cy="926279"/>
          </a:xfrm>
          <a:prstGeom prst="rect">
            <a:avLst/>
          </a:prstGeom>
          <a:noFill/>
          <a:ln w="38100">
            <a:noFill/>
          </a:ln>
        </p:spPr>
        <p:txBody>
          <a:bodyPr wrap="square" rtlCol="0">
            <a:spAutoFit/>
          </a:bodyPr>
          <a:lstStyle/>
          <a:p>
            <a:pPr>
              <a:lnSpc>
                <a:spcPct val="150000"/>
              </a:lnSpc>
            </a:pPr>
            <a:r>
              <a:rPr lang="en-US" sz="1247" dirty="0" err="1"/>
              <a:t>maria@violaris.com</a:t>
            </a:r>
            <a:r>
              <a:rPr lang="en-US" sz="1247" dirty="0"/>
              <a:t> </a:t>
            </a:r>
          </a:p>
          <a:p>
            <a:pPr>
              <a:lnSpc>
                <a:spcPct val="150000"/>
              </a:lnSpc>
            </a:pPr>
            <a:r>
              <a:rPr lang="en-US" sz="1247" dirty="0"/>
              <a:t>Maria Violaris</a:t>
            </a:r>
          </a:p>
          <a:p>
            <a:pPr>
              <a:lnSpc>
                <a:spcPct val="150000"/>
              </a:lnSpc>
            </a:pPr>
            <a:r>
              <a:rPr lang="en-US" sz="1247" dirty="0"/>
              <a:t>@maria__violaris</a:t>
            </a:r>
          </a:p>
        </p:txBody>
      </p:sp>
      <p:pic>
        <p:nvPicPr>
          <p:cNvPr id="45" name="Graphic 44" descr="Cursor">
            <a:extLst>
              <a:ext uri="{FF2B5EF4-FFF2-40B4-BE49-F238E27FC236}">
                <a16:creationId xmlns:a16="http://schemas.microsoft.com/office/drawing/2014/main" id="{32AE9DA7-F256-1727-A9EF-950C648DAB1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28843" y="851130"/>
            <a:ext cx="344016" cy="344016"/>
          </a:xfrm>
          <a:prstGeom prst="rect">
            <a:avLst/>
          </a:prstGeom>
        </p:spPr>
      </p:pic>
      <p:sp>
        <p:nvSpPr>
          <p:cNvPr id="46" name="TextBox 45">
            <a:extLst>
              <a:ext uri="{FF2B5EF4-FFF2-40B4-BE49-F238E27FC236}">
                <a16:creationId xmlns:a16="http://schemas.microsoft.com/office/drawing/2014/main" id="{A486442A-609A-20EF-8B2F-76552A99F1D1}"/>
              </a:ext>
            </a:extLst>
          </p:cNvPr>
          <p:cNvSpPr txBox="1"/>
          <p:nvPr/>
        </p:nvSpPr>
        <p:spPr>
          <a:xfrm>
            <a:off x="10725798" y="886872"/>
            <a:ext cx="1339662" cy="284245"/>
          </a:xfrm>
          <a:prstGeom prst="rect">
            <a:avLst/>
          </a:prstGeom>
          <a:noFill/>
        </p:spPr>
        <p:txBody>
          <a:bodyPr wrap="none" rtlCol="0">
            <a:spAutoFit/>
          </a:bodyPr>
          <a:lstStyle/>
          <a:p>
            <a:r>
              <a:rPr lang="en-US" sz="1247" dirty="0" err="1"/>
              <a:t>mariaviolaris.com</a:t>
            </a:r>
            <a:endParaRPr lang="en-US" sz="1247" dirty="0"/>
          </a:p>
        </p:txBody>
      </p:sp>
      <p:pic>
        <p:nvPicPr>
          <p:cNvPr id="2050" name="Picture 2" descr="Substack - A new economic engine for culture">
            <a:extLst>
              <a:ext uri="{FF2B5EF4-FFF2-40B4-BE49-F238E27FC236}">
                <a16:creationId xmlns:a16="http://schemas.microsoft.com/office/drawing/2014/main" id="{3167EB49-2F79-ADB7-4F15-AB5CA4772FE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40154" y="1459410"/>
            <a:ext cx="321392" cy="321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tube Logo Transparent PNGs for Free Download">
            <a:extLst>
              <a:ext uri="{FF2B5EF4-FFF2-40B4-BE49-F238E27FC236}">
                <a16:creationId xmlns:a16="http://schemas.microsoft.com/office/drawing/2014/main" id="{B1C94FA3-F73A-4B24-DEE9-8D9691D3513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418288" y="1151889"/>
            <a:ext cx="365125" cy="36512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B9A10FF3-2F9F-7A9F-8831-DC5BCC6A10EA}"/>
              </a:ext>
            </a:extLst>
          </p:cNvPr>
          <p:cNvSpPr txBox="1"/>
          <p:nvPr/>
        </p:nvSpPr>
        <p:spPr>
          <a:xfrm>
            <a:off x="10729953" y="1151396"/>
            <a:ext cx="1087157" cy="351058"/>
          </a:xfrm>
          <a:prstGeom prst="rect">
            <a:avLst/>
          </a:prstGeom>
          <a:noFill/>
        </p:spPr>
        <p:txBody>
          <a:bodyPr wrap="none" rtlCol="0">
            <a:spAutoFit/>
          </a:bodyPr>
          <a:lstStyle/>
          <a:p>
            <a:pPr>
              <a:lnSpc>
                <a:spcPct val="150000"/>
              </a:lnSpc>
            </a:pPr>
            <a:r>
              <a:rPr lang="en-US" sz="1250" dirty="0"/>
              <a:t>Maria Violaris</a:t>
            </a:r>
          </a:p>
        </p:txBody>
      </p:sp>
      <p:sp>
        <p:nvSpPr>
          <p:cNvPr id="50" name="TextBox 49">
            <a:extLst>
              <a:ext uri="{FF2B5EF4-FFF2-40B4-BE49-F238E27FC236}">
                <a16:creationId xmlns:a16="http://schemas.microsoft.com/office/drawing/2014/main" id="{0AE461D0-F040-AD5D-4253-0B94EE048218}"/>
              </a:ext>
            </a:extLst>
          </p:cNvPr>
          <p:cNvSpPr txBox="1"/>
          <p:nvPr/>
        </p:nvSpPr>
        <p:spPr>
          <a:xfrm>
            <a:off x="10725798" y="1426498"/>
            <a:ext cx="1087157" cy="351058"/>
          </a:xfrm>
          <a:prstGeom prst="rect">
            <a:avLst/>
          </a:prstGeom>
          <a:noFill/>
        </p:spPr>
        <p:txBody>
          <a:bodyPr wrap="none" rtlCol="0">
            <a:spAutoFit/>
          </a:bodyPr>
          <a:lstStyle/>
          <a:p>
            <a:pPr>
              <a:lnSpc>
                <a:spcPct val="150000"/>
              </a:lnSpc>
            </a:pPr>
            <a:r>
              <a:rPr lang="en-US" sz="1250" dirty="0"/>
              <a:t>Maria Violaris</a:t>
            </a:r>
          </a:p>
        </p:txBody>
      </p:sp>
      <p:sp>
        <p:nvSpPr>
          <p:cNvPr id="26" name="Rectangle 25">
            <a:extLst>
              <a:ext uri="{FF2B5EF4-FFF2-40B4-BE49-F238E27FC236}">
                <a16:creationId xmlns:a16="http://schemas.microsoft.com/office/drawing/2014/main" id="{6F83A260-ABBC-17D3-BF21-EFFD17E6A4A9}"/>
              </a:ext>
            </a:extLst>
          </p:cNvPr>
          <p:cNvSpPr/>
          <p:nvPr/>
        </p:nvSpPr>
        <p:spPr>
          <a:xfrm>
            <a:off x="0" y="0"/>
            <a:ext cx="12189042" cy="7267189"/>
          </a:xfrm>
          <a:prstGeom prst="rect">
            <a:avLst/>
          </a:prstGeom>
          <a:solidFill>
            <a:srgbClr val="FFFFFF">
              <a:alpha val="9529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010C45F-25B9-935F-5271-F0DEEFEBF571}"/>
              </a:ext>
            </a:extLst>
          </p:cNvPr>
          <p:cNvSpPr txBox="1">
            <a:spLocks/>
          </p:cNvSpPr>
          <p:nvPr/>
        </p:nvSpPr>
        <p:spPr>
          <a:xfrm>
            <a:off x="2021328" y="1566886"/>
            <a:ext cx="8149344" cy="145292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500" b="1" dirty="0">
                <a:solidFill>
                  <a:srgbClr val="DD739D"/>
                </a:solidFill>
                <a:latin typeface="NOTEWORTHY LIGHT" panose="02000400000000000000" pitchFamily="2" charset="77"/>
                <a:ea typeface="NOTEWORTHY LIGHT" panose="02000400000000000000" pitchFamily="2" charset="77"/>
                <a:cs typeface="APPLE CHANCERY" panose="03020702040506060504" pitchFamily="66" charset="-79"/>
              </a:rPr>
              <a:t>Quantum</a:t>
            </a:r>
          </a:p>
          <a:p>
            <a:r>
              <a:rPr lang="en-US" sz="6500" b="1" dirty="0">
                <a:solidFill>
                  <a:srgbClr val="DD739D"/>
                </a:solidFill>
                <a:latin typeface="NOTEWORTHY LIGHT" panose="02000400000000000000" pitchFamily="2" charset="77"/>
                <a:ea typeface="NOTEWORTHY LIGHT" panose="02000400000000000000" pitchFamily="2" charset="77"/>
                <a:cs typeface="APPLE CHANCERY" panose="03020702040506060504" pitchFamily="66" charset="-79"/>
              </a:rPr>
              <a:t> Paradox-Busting!</a:t>
            </a:r>
          </a:p>
          <a:p>
            <a:endParaRPr lang="en-US" dirty="0">
              <a:latin typeface="Chalkduster" panose="03050602040202020205" pitchFamily="66" charset="77"/>
            </a:endParaRPr>
          </a:p>
        </p:txBody>
      </p:sp>
      <p:pic>
        <p:nvPicPr>
          <p:cNvPr id="28" name="Picture 2" descr="The history of the Ghostbusters logo, from 1984 to Frozen Empire | Creative  Bloq">
            <a:extLst>
              <a:ext uri="{FF2B5EF4-FFF2-40B4-BE49-F238E27FC236}">
                <a16:creationId xmlns:a16="http://schemas.microsoft.com/office/drawing/2014/main" id="{03C4B11E-C5B1-30D1-3593-3C40A3836B7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44833" y="3147800"/>
            <a:ext cx="4990791" cy="280988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22FB-B305-945B-950C-C1FFAE0BB075}"/>
              </a:ext>
            </a:extLst>
          </p:cNvPr>
          <p:cNvSpPr>
            <a:spLocks noGrp="1"/>
          </p:cNvSpPr>
          <p:nvPr>
            <p:ph type="title"/>
          </p:nvPr>
        </p:nvSpPr>
        <p:spPr/>
        <p:txBody>
          <a:bodyPr/>
          <a:lstStyle/>
          <a:p>
            <a:r>
              <a:rPr lang="en-US" dirty="0"/>
              <a:t>What’s to come….</a:t>
            </a:r>
          </a:p>
        </p:txBody>
      </p:sp>
      <p:sp>
        <p:nvSpPr>
          <p:cNvPr id="3" name="Content Placeholder 2">
            <a:extLst>
              <a:ext uri="{FF2B5EF4-FFF2-40B4-BE49-F238E27FC236}">
                <a16:creationId xmlns:a16="http://schemas.microsoft.com/office/drawing/2014/main" id="{E4506E47-4F58-0862-16DC-795D71E998AE}"/>
              </a:ext>
            </a:extLst>
          </p:cNvPr>
          <p:cNvSpPr>
            <a:spLocks noGrp="1"/>
          </p:cNvSpPr>
          <p:nvPr>
            <p:ph idx="1"/>
          </p:nvPr>
        </p:nvSpPr>
        <p:spPr/>
        <p:txBody>
          <a:bodyPr/>
          <a:lstStyle/>
          <a:p>
            <a:r>
              <a:rPr lang="en-US" dirty="0"/>
              <a:t>Lecture 1, Wednesday 10</a:t>
            </a:r>
            <a:r>
              <a:rPr lang="en-US" baseline="30000" dirty="0"/>
              <a:t>th</a:t>
            </a:r>
            <a:r>
              <a:rPr lang="en-US" dirty="0"/>
              <a:t> July </a:t>
            </a:r>
          </a:p>
          <a:p>
            <a:pPr lvl="1"/>
            <a:r>
              <a:rPr lang="en-US" b="1" dirty="0"/>
              <a:t>The Quantum Bomb Tester and Quantum Computing Basics </a:t>
            </a:r>
          </a:p>
          <a:p>
            <a:r>
              <a:rPr lang="en-US" dirty="0"/>
              <a:t>Lecture 2, Wednesday 17</a:t>
            </a:r>
            <a:r>
              <a:rPr lang="en-US" baseline="30000" dirty="0"/>
              <a:t>th</a:t>
            </a:r>
            <a:r>
              <a:rPr lang="en-US" dirty="0"/>
              <a:t> July</a:t>
            </a:r>
          </a:p>
          <a:p>
            <a:pPr lvl="1"/>
            <a:r>
              <a:rPr lang="en-US" b="1" dirty="0"/>
              <a:t>Collapse vs Many-Worlds: Demystifying Schrödinger’s Cat, the Double-Slit, and Quantum Observers</a:t>
            </a:r>
          </a:p>
          <a:p>
            <a:r>
              <a:rPr lang="en-US" dirty="0"/>
              <a:t>Lecture 3, Wednesday 24</a:t>
            </a:r>
            <a:r>
              <a:rPr lang="en-US" baseline="30000" dirty="0"/>
              <a:t>th</a:t>
            </a:r>
            <a:r>
              <a:rPr lang="en-US" dirty="0"/>
              <a:t> July</a:t>
            </a:r>
          </a:p>
          <a:p>
            <a:pPr lvl="1"/>
            <a:r>
              <a:rPr lang="en-US" b="1" dirty="0"/>
              <a:t>Entangling Disciplines: How Quantum Computing meets Relativity, Maxwell’s Demon and Time-Travel</a:t>
            </a:r>
          </a:p>
          <a:p>
            <a:pPr lvl="1"/>
            <a:endParaRPr lang="en-US" dirty="0"/>
          </a:p>
        </p:txBody>
      </p:sp>
    </p:spTree>
    <p:extLst>
      <p:ext uri="{BB962C8B-B14F-4D97-AF65-F5344CB8AC3E}">
        <p14:creationId xmlns:p14="http://schemas.microsoft.com/office/powerpoint/2010/main" val="318987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9025-DE83-24A4-749E-226AD5AFDC86}"/>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81A19256-9D2F-4761-03D8-57BD2E87B625}"/>
              </a:ext>
            </a:extLst>
          </p:cNvPr>
          <p:cNvSpPr>
            <a:spLocks noGrp="1"/>
          </p:cNvSpPr>
          <p:nvPr>
            <p:ph idx="1"/>
          </p:nvPr>
        </p:nvSpPr>
        <p:spPr/>
        <p:txBody>
          <a:bodyPr/>
          <a:lstStyle/>
          <a:p>
            <a:r>
              <a:rPr lang="en-US" dirty="0"/>
              <a:t>The quantum bomb tester: see a bomb without looking!</a:t>
            </a:r>
          </a:p>
          <a:p>
            <a:pPr marL="0" indent="0">
              <a:buNone/>
            </a:pPr>
            <a:endParaRPr lang="en-US" dirty="0"/>
          </a:p>
          <a:p>
            <a:r>
              <a:rPr lang="en-US" dirty="0"/>
              <a:t>Up to 100% effective version with the “quantum Zeno effect” </a:t>
            </a:r>
          </a:p>
          <a:p>
            <a:pPr marL="0" indent="0">
              <a:buNone/>
            </a:pPr>
            <a:endParaRPr lang="en-US" dirty="0"/>
          </a:p>
          <a:p>
            <a:r>
              <a:rPr lang="en-US" dirty="0"/>
              <a:t>Mapping the bomb tester to a quantum circuit </a:t>
            </a:r>
          </a:p>
        </p:txBody>
      </p:sp>
    </p:spTree>
    <p:extLst>
      <p:ext uri="{BB962C8B-B14F-4D97-AF65-F5344CB8AC3E}">
        <p14:creationId xmlns:p14="http://schemas.microsoft.com/office/powerpoint/2010/main" val="27150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223F-A3CC-EF51-2E5A-2901632D1D47}"/>
              </a:ext>
            </a:extLst>
          </p:cNvPr>
          <p:cNvSpPr>
            <a:spLocks noGrp="1"/>
          </p:cNvSpPr>
          <p:nvPr>
            <p:ph type="title"/>
          </p:nvPr>
        </p:nvSpPr>
        <p:spPr/>
        <p:txBody>
          <a:bodyPr/>
          <a:lstStyle/>
          <a:p>
            <a:r>
              <a:rPr lang="en-US" dirty="0"/>
              <a:t>Quantum bomb tester</a:t>
            </a:r>
          </a:p>
        </p:txBody>
      </p:sp>
    </p:spTree>
    <p:extLst>
      <p:ext uri="{BB962C8B-B14F-4D97-AF65-F5344CB8AC3E}">
        <p14:creationId xmlns:p14="http://schemas.microsoft.com/office/powerpoint/2010/main" val="155006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223F-A3CC-EF51-2E5A-2901632D1D47}"/>
              </a:ext>
            </a:extLst>
          </p:cNvPr>
          <p:cNvSpPr>
            <a:spLocks noGrp="1"/>
          </p:cNvSpPr>
          <p:nvPr>
            <p:ph type="title"/>
          </p:nvPr>
        </p:nvSpPr>
        <p:spPr/>
        <p:txBody>
          <a:bodyPr/>
          <a:lstStyle/>
          <a:p>
            <a:r>
              <a:rPr lang="en-US" dirty="0"/>
              <a:t>Quantum bomb tester</a:t>
            </a:r>
          </a:p>
        </p:txBody>
      </p:sp>
      <p:grpSp>
        <p:nvGrpSpPr>
          <p:cNvPr id="32" name="Group 31">
            <a:extLst>
              <a:ext uri="{FF2B5EF4-FFF2-40B4-BE49-F238E27FC236}">
                <a16:creationId xmlns:a16="http://schemas.microsoft.com/office/drawing/2014/main" id="{A9D14391-C598-81A5-D48B-A8D8AA8C4E22}"/>
              </a:ext>
            </a:extLst>
          </p:cNvPr>
          <p:cNvGrpSpPr>
            <a:grpSpLocks noChangeAspect="1"/>
          </p:cNvGrpSpPr>
          <p:nvPr/>
        </p:nvGrpSpPr>
        <p:grpSpPr>
          <a:xfrm>
            <a:off x="2163371" y="1193266"/>
            <a:ext cx="8645849" cy="5134834"/>
            <a:chOff x="3798988" y="1935263"/>
            <a:chExt cx="4827525" cy="2867103"/>
          </a:xfrm>
        </p:grpSpPr>
        <p:cxnSp>
          <p:nvCxnSpPr>
            <p:cNvPr id="6" name="Straight Arrow Connector 5">
              <a:extLst>
                <a:ext uri="{FF2B5EF4-FFF2-40B4-BE49-F238E27FC236}">
                  <a16:creationId xmlns:a16="http://schemas.microsoft.com/office/drawing/2014/main" id="{F57000CC-7567-1EC2-5CCA-F1AC5E002967}"/>
                </a:ext>
              </a:extLst>
            </p:cNvPr>
            <p:cNvCxnSpPr>
              <a:cxnSpLocks/>
            </p:cNvCxnSpPr>
            <p:nvPr/>
          </p:nvCxnSpPr>
          <p:spPr>
            <a:xfrm>
              <a:off x="4996638" y="4300835"/>
              <a:ext cx="221851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5F80F75-EDAB-8EB6-A0E6-080E3580462D}"/>
                </a:ext>
              </a:extLst>
            </p:cNvPr>
            <p:cNvSpPr/>
            <p:nvPr/>
          </p:nvSpPr>
          <p:spPr>
            <a:xfrm>
              <a:off x="5776214" y="3970076"/>
              <a:ext cx="698795" cy="710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sp>
          <p:nvSpPr>
            <p:cNvPr id="8" name="Rectangle 7">
              <a:extLst>
                <a:ext uri="{FF2B5EF4-FFF2-40B4-BE49-F238E27FC236}">
                  <a16:creationId xmlns:a16="http://schemas.microsoft.com/office/drawing/2014/main" id="{633A6410-C356-E50C-AA14-1FAF93BEE72E}"/>
                </a:ext>
              </a:extLst>
            </p:cNvPr>
            <p:cNvSpPr/>
            <p:nvPr/>
          </p:nvSpPr>
          <p:spPr>
            <a:xfrm rot="2879008">
              <a:off x="4944719" y="2280298"/>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p>
          </p:txBody>
        </p:sp>
        <p:sp>
          <p:nvSpPr>
            <p:cNvPr id="9" name="Rectangle 8">
              <a:extLst>
                <a:ext uri="{FF2B5EF4-FFF2-40B4-BE49-F238E27FC236}">
                  <a16:creationId xmlns:a16="http://schemas.microsoft.com/office/drawing/2014/main" id="{BF3A5F74-6CF0-A041-6DB0-A8E2329A6195}"/>
                </a:ext>
              </a:extLst>
            </p:cNvPr>
            <p:cNvSpPr/>
            <p:nvPr/>
          </p:nvSpPr>
          <p:spPr>
            <a:xfrm rot="2879008">
              <a:off x="7245602" y="3838368"/>
              <a:ext cx="45719" cy="89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cxnSp>
          <p:nvCxnSpPr>
            <p:cNvPr id="10" name="Straight Arrow Connector 9">
              <a:extLst>
                <a:ext uri="{FF2B5EF4-FFF2-40B4-BE49-F238E27FC236}">
                  <a16:creationId xmlns:a16="http://schemas.microsoft.com/office/drawing/2014/main" id="{8F7F56A8-609C-2F08-D857-A391962199FC}"/>
                </a:ext>
              </a:extLst>
            </p:cNvPr>
            <p:cNvCxnSpPr>
              <a:cxnSpLocks/>
              <a:stCxn id="8" idx="3"/>
            </p:cNvCxnSpPr>
            <p:nvPr/>
          </p:nvCxnSpPr>
          <p:spPr>
            <a:xfrm flipV="1">
              <a:off x="4982879" y="2738448"/>
              <a:ext cx="2079875" cy="8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2B22EC-B71B-0FD9-1A65-58F8E8FE35EB}"/>
                </a:ext>
              </a:extLst>
            </p:cNvPr>
            <p:cNvCxnSpPr>
              <a:cxnSpLocks/>
            </p:cNvCxnSpPr>
            <p:nvPr/>
          </p:nvCxnSpPr>
          <p:spPr>
            <a:xfrm flipV="1">
              <a:off x="4940403" y="2787691"/>
              <a:ext cx="0" cy="1514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4CCB978-50AE-FD3F-A336-0357A9AAFDE4}"/>
                </a:ext>
              </a:extLst>
            </p:cNvPr>
            <p:cNvCxnSpPr>
              <a:cxnSpLocks/>
              <a:endCxn id="20" idx="3"/>
            </p:cNvCxnSpPr>
            <p:nvPr/>
          </p:nvCxnSpPr>
          <p:spPr>
            <a:xfrm flipV="1">
              <a:off x="7207502" y="2800416"/>
              <a:ext cx="17780" cy="1515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DA72D0-88D3-47FD-A7D6-9ECFF699E463}"/>
                </a:ext>
              </a:extLst>
            </p:cNvPr>
            <p:cNvCxnSpPr>
              <a:cxnSpLocks/>
            </p:cNvCxnSpPr>
            <p:nvPr/>
          </p:nvCxnSpPr>
          <p:spPr>
            <a:xfrm>
              <a:off x="4330338" y="4297067"/>
              <a:ext cx="5952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76188F-48FE-9348-F723-C564DA60D6D1}"/>
                </a:ext>
              </a:extLst>
            </p:cNvPr>
            <p:cNvCxnSpPr>
              <a:cxnSpLocks/>
            </p:cNvCxnSpPr>
            <p:nvPr/>
          </p:nvCxnSpPr>
          <p:spPr>
            <a:xfrm flipV="1">
              <a:off x="7161363" y="2253410"/>
              <a:ext cx="0" cy="412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83B2713-EB6A-57CF-F4A0-FF49A814F52A}"/>
                </a:ext>
              </a:extLst>
            </p:cNvPr>
            <p:cNvCxnSpPr>
              <a:cxnSpLocks/>
            </p:cNvCxnSpPr>
            <p:nvPr/>
          </p:nvCxnSpPr>
          <p:spPr>
            <a:xfrm>
              <a:off x="7263329" y="2781456"/>
              <a:ext cx="4294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Chord 15">
              <a:extLst>
                <a:ext uri="{FF2B5EF4-FFF2-40B4-BE49-F238E27FC236}">
                  <a16:creationId xmlns:a16="http://schemas.microsoft.com/office/drawing/2014/main" id="{EC193476-26F3-AC47-633D-152EBC0035C2}"/>
                </a:ext>
              </a:extLst>
            </p:cNvPr>
            <p:cNvSpPr>
              <a:spLocks noChangeAspect="1"/>
            </p:cNvSpPr>
            <p:nvPr/>
          </p:nvSpPr>
          <p:spPr>
            <a:xfrm rot="3664890">
              <a:off x="6867394" y="2100799"/>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sp>
          <p:nvSpPr>
            <p:cNvPr id="17" name="Chord 16">
              <a:extLst>
                <a:ext uri="{FF2B5EF4-FFF2-40B4-BE49-F238E27FC236}">
                  <a16:creationId xmlns:a16="http://schemas.microsoft.com/office/drawing/2014/main" id="{64A9F02F-13DE-6683-68FE-EC88B40AFDC0}"/>
                </a:ext>
              </a:extLst>
            </p:cNvPr>
            <p:cNvSpPr>
              <a:spLocks noChangeAspect="1"/>
            </p:cNvSpPr>
            <p:nvPr/>
          </p:nvSpPr>
          <p:spPr>
            <a:xfrm rot="8992890">
              <a:off x="7261152" y="2503060"/>
              <a:ext cx="587937" cy="582151"/>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pic>
          <p:nvPicPr>
            <p:cNvPr id="18" name="Graphic 17" descr="Fireworks">
              <a:extLst>
                <a:ext uri="{FF2B5EF4-FFF2-40B4-BE49-F238E27FC236}">
                  <a16:creationId xmlns:a16="http://schemas.microsoft.com/office/drawing/2014/main" id="{D6A1AB08-7266-87D7-8A63-007307E62F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0905" y="4014894"/>
              <a:ext cx="635960" cy="635960"/>
            </a:xfrm>
            <a:prstGeom prst="rect">
              <a:avLst/>
            </a:prstGeom>
          </p:spPr>
        </p:pic>
        <p:sp>
          <p:nvSpPr>
            <p:cNvPr id="19" name="Rectangle 18">
              <a:extLst>
                <a:ext uri="{FF2B5EF4-FFF2-40B4-BE49-F238E27FC236}">
                  <a16:creationId xmlns:a16="http://schemas.microsoft.com/office/drawing/2014/main" id="{7475A5D3-1C24-252C-9D35-ED2C93734018}"/>
                </a:ext>
              </a:extLst>
            </p:cNvPr>
            <p:cNvSpPr/>
            <p:nvPr/>
          </p:nvSpPr>
          <p:spPr>
            <a:xfrm rot="2879008">
              <a:off x="4979195" y="3947814"/>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p>
          </p:txBody>
        </p:sp>
        <p:sp>
          <p:nvSpPr>
            <p:cNvPr id="20" name="Rectangle 19">
              <a:extLst>
                <a:ext uri="{FF2B5EF4-FFF2-40B4-BE49-F238E27FC236}">
                  <a16:creationId xmlns:a16="http://schemas.microsoft.com/office/drawing/2014/main" id="{5BE9EC50-709B-3436-A347-0C957A05C073}"/>
                </a:ext>
              </a:extLst>
            </p:cNvPr>
            <p:cNvSpPr/>
            <p:nvPr/>
          </p:nvSpPr>
          <p:spPr>
            <a:xfrm rot="2879008">
              <a:off x="7123223" y="2414752"/>
              <a:ext cx="122274" cy="68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sp>
          <p:nvSpPr>
            <p:cNvPr id="21" name="Flowchart: Alternate Process 20">
              <a:extLst>
                <a:ext uri="{FF2B5EF4-FFF2-40B4-BE49-F238E27FC236}">
                  <a16:creationId xmlns:a16="http://schemas.microsoft.com/office/drawing/2014/main" id="{C12A063B-620E-4864-F7F0-E84D94C0B7A1}"/>
                </a:ext>
              </a:extLst>
            </p:cNvPr>
            <p:cNvSpPr/>
            <p:nvPr/>
          </p:nvSpPr>
          <p:spPr>
            <a:xfrm>
              <a:off x="3798988" y="4183877"/>
              <a:ext cx="587412" cy="233916"/>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p>
          </p:txBody>
        </p:sp>
        <p:pic>
          <p:nvPicPr>
            <p:cNvPr id="22" name="Graphic 21" descr="Question mark">
              <a:extLst>
                <a:ext uri="{FF2B5EF4-FFF2-40B4-BE49-F238E27FC236}">
                  <a16:creationId xmlns:a16="http://schemas.microsoft.com/office/drawing/2014/main" id="{139496FB-04B8-48A0-0809-3B37C44D3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8103" y="3858738"/>
              <a:ext cx="457200" cy="457200"/>
            </a:xfrm>
            <a:prstGeom prst="rect">
              <a:avLst/>
            </a:prstGeom>
          </p:spPr>
        </p:pic>
        <p:sp>
          <p:nvSpPr>
            <p:cNvPr id="23" name="TextBox 22">
              <a:extLst>
                <a:ext uri="{FF2B5EF4-FFF2-40B4-BE49-F238E27FC236}">
                  <a16:creationId xmlns:a16="http://schemas.microsoft.com/office/drawing/2014/main" id="{F202A34C-0043-21BB-7401-C58530B08068}"/>
                </a:ext>
              </a:extLst>
            </p:cNvPr>
            <p:cNvSpPr txBox="1"/>
            <p:nvPr/>
          </p:nvSpPr>
          <p:spPr>
            <a:xfrm>
              <a:off x="3798988" y="4183877"/>
              <a:ext cx="587412" cy="257777"/>
            </a:xfrm>
            <a:prstGeom prst="rect">
              <a:avLst/>
            </a:prstGeom>
            <a:noFill/>
          </p:spPr>
          <p:txBody>
            <a:bodyPr wrap="square" rtlCol="0">
              <a:spAutoFit/>
            </a:bodyPr>
            <a:lstStyle/>
            <a:p>
              <a:r>
                <a:rPr lang="en-GB" sz="2400" b="1" dirty="0"/>
                <a:t>Source</a:t>
              </a:r>
            </a:p>
          </p:txBody>
        </p:sp>
        <p:sp>
          <p:nvSpPr>
            <p:cNvPr id="24" name="TextBox 23">
              <a:extLst>
                <a:ext uri="{FF2B5EF4-FFF2-40B4-BE49-F238E27FC236}">
                  <a16:creationId xmlns:a16="http://schemas.microsoft.com/office/drawing/2014/main" id="{5701FD70-14DA-E403-5990-76B264845262}"/>
                </a:ext>
              </a:extLst>
            </p:cNvPr>
            <p:cNvSpPr txBox="1"/>
            <p:nvPr/>
          </p:nvSpPr>
          <p:spPr>
            <a:xfrm>
              <a:off x="4278682" y="2488834"/>
              <a:ext cx="835784" cy="257777"/>
            </a:xfrm>
            <a:prstGeom prst="rect">
              <a:avLst/>
            </a:prstGeom>
            <a:noFill/>
          </p:spPr>
          <p:txBody>
            <a:bodyPr wrap="square" rtlCol="0">
              <a:spAutoFit/>
            </a:bodyPr>
            <a:lstStyle/>
            <a:p>
              <a:r>
                <a:rPr lang="en-GB" sz="2400" b="1" dirty="0"/>
                <a:t>Mirror 1</a:t>
              </a:r>
            </a:p>
          </p:txBody>
        </p:sp>
        <p:sp>
          <p:nvSpPr>
            <p:cNvPr id="25" name="TextBox 24">
              <a:extLst>
                <a:ext uri="{FF2B5EF4-FFF2-40B4-BE49-F238E27FC236}">
                  <a16:creationId xmlns:a16="http://schemas.microsoft.com/office/drawing/2014/main" id="{A5F4F79B-954E-D06F-B111-4174EA611075}"/>
                </a:ext>
              </a:extLst>
            </p:cNvPr>
            <p:cNvSpPr txBox="1"/>
            <p:nvPr/>
          </p:nvSpPr>
          <p:spPr>
            <a:xfrm>
              <a:off x="4974704" y="4338368"/>
              <a:ext cx="955085" cy="463998"/>
            </a:xfrm>
            <a:prstGeom prst="rect">
              <a:avLst/>
            </a:prstGeom>
            <a:noFill/>
          </p:spPr>
          <p:txBody>
            <a:bodyPr wrap="square" rtlCol="0">
              <a:spAutoFit/>
            </a:bodyPr>
            <a:lstStyle/>
            <a:p>
              <a:r>
                <a:rPr lang="en-GB" sz="2400" b="1" dirty="0"/>
                <a:t>Beam-splitter 1</a:t>
              </a:r>
            </a:p>
          </p:txBody>
        </p:sp>
        <p:sp>
          <p:nvSpPr>
            <p:cNvPr id="26" name="TextBox 25">
              <a:extLst>
                <a:ext uri="{FF2B5EF4-FFF2-40B4-BE49-F238E27FC236}">
                  <a16:creationId xmlns:a16="http://schemas.microsoft.com/office/drawing/2014/main" id="{BDE9296E-907E-04F3-F899-21266ABDC1B9}"/>
                </a:ext>
              </a:extLst>
            </p:cNvPr>
            <p:cNvSpPr txBox="1"/>
            <p:nvPr/>
          </p:nvSpPr>
          <p:spPr>
            <a:xfrm>
              <a:off x="6313376" y="2839390"/>
              <a:ext cx="955085" cy="463998"/>
            </a:xfrm>
            <a:prstGeom prst="rect">
              <a:avLst/>
            </a:prstGeom>
            <a:noFill/>
          </p:spPr>
          <p:txBody>
            <a:bodyPr wrap="square" rtlCol="0">
              <a:spAutoFit/>
            </a:bodyPr>
            <a:lstStyle/>
            <a:p>
              <a:r>
                <a:rPr lang="en-GB" sz="2400" b="1" dirty="0"/>
                <a:t>Beam-splitter 2</a:t>
              </a:r>
            </a:p>
          </p:txBody>
        </p:sp>
        <p:sp>
          <p:nvSpPr>
            <p:cNvPr id="27" name="TextBox 26">
              <a:extLst>
                <a:ext uri="{FF2B5EF4-FFF2-40B4-BE49-F238E27FC236}">
                  <a16:creationId xmlns:a16="http://schemas.microsoft.com/office/drawing/2014/main" id="{EAD3D4D3-60FD-173B-716C-46C83FE833FE}"/>
                </a:ext>
              </a:extLst>
            </p:cNvPr>
            <p:cNvSpPr txBox="1"/>
            <p:nvPr/>
          </p:nvSpPr>
          <p:spPr>
            <a:xfrm>
              <a:off x="7193923" y="4271685"/>
              <a:ext cx="867990" cy="257777"/>
            </a:xfrm>
            <a:prstGeom prst="rect">
              <a:avLst/>
            </a:prstGeom>
            <a:noFill/>
          </p:spPr>
          <p:txBody>
            <a:bodyPr wrap="square" rtlCol="0">
              <a:spAutoFit/>
            </a:bodyPr>
            <a:lstStyle/>
            <a:p>
              <a:r>
                <a:rPr lang="en-GB" sz="2400" b="1" dirty="0"/>
                <a:t>Mirror 2</a:t>
              </a:r>
            </a:p>
          </p:txBody>
        </p:sp>
        <p:sp>
          <p:nvSpPr>
            <p:cNvPr id="28" name="TextBox 27">
              <a:extLst>
                <a:ext uri="{FF2B5EF4-FFF2-40B4-BE49-F238E27FC236}">
                  <a16:creationId xmlns:a16="http://schemas.microsoft.com/office/drawing/2014/main" id="{FACAAF55-4178-39C6-D88A-04029F258323}"/>
                </a:ext>
              </a:extLst>
            </p:cNvPr>
            <p:cNvSpPr txBox="1"/>
            <p:nvPr/>
          </p:nvSpPr>
          <p:spPr>
            <a:xfrm>
              <a:off x="7756444" y="2930253"/>
              <a:ext cx="870069" cy="257777"/>
            </a:xfrm>
            <a:prstGeom prst="rect">
              <a:avLst/>
            </a:prstGeom>
            <a:noFill/>
          </p:spPr>
          <p:txBody>
            <a:bodyPr wrap="square" rtlCol="0">
              <a:spAutoFit/>
            </a:bodyPr>
            <a:lstStyle/>
            <a:p>
              <a:r>
                <a:rPr lang="en-GB" sz="2400" b="1" dirty="0"/>
                <a:t>Detector 2 </a:t>
              </a:r>
            </a:p>
          </p:txBody>
        </p:sp>
        <p:sp>
          <p:nvSpPr>
            <p:cNvPr id="29" name="TextBox 28">
              <a:extLst>
                <a:ext uri="{FF2B5EF4-FFF2-40B4-BE49-F238E27FC236}">
                  <a16:creationId xmlns:a16="http://schemas.microsoft.com/office/drawing/2014/main" id="{686A30D8-FEF1-77B3-5EFC-E1DDA0785CAF}"/>
                </a:ext>
              </a:extLst>
            </p:cNvPr>
            <p:cNvSpPr txBox="1"/>
            <p:nvPr/>
          </p:nvSpPr>
          <p:spPr>
            <a:xfrm>
              <a:off x="7263329" y="1935263"/>
              <a:ext cx="870069" cy="257777"/>
            </a:xfrm>
            <a:prstGeom prst="rect">
              <a:avLst/>
            </a:prstGeom>
            <a:noFill/>
          </p:spPr>
          <p:txBody>
            <a:bodyPr wrap="square" rtlCol="0">
              <a:spAutoFit/>
            </a:bodyPr>
            <a:lstStyle/>
            <a:p>
              <a:r>
                <a:rPr lang="en-GB" sz="2400" b="1" dirty="0"/>
                <a:t>Detector 1 </a:t>
              </a:r>
            </a:p>
          </p:txBody>
        </p:sp>
        <p:sp>
          <p:nvSpPr>
            <p:cNvPr id="30" name="TextBox 29">
              <a:extLst>
                <a:ext uri="{FF2B5EF4-FFF2-40B4-BE49-F238E27FC236}">
                  <a16:creationId xmlns:a16="http://schemas.microsoft.com/office/drawing/2014/main" id="{9DE29FF3-34A6-91A0-5A6C-8169F83A75A7}"/>
                </a:ext>
              </a:extLst>
            </p:cNvPr>
            <p:cNvSpPr txBox="1"/>
            <p:nvPr/>
          </p:nvSpPr>
          <p:spPr>
            <a:xfrm>
              <a:off x="5372079" y="3660829"/>
              <a:ext cx="1562997" cy="463998"/>
            </a:xfrm>
            <a:prstGeom prst="rect">
              <a:avLst/>
            </a:prstGeom>
            <a:noFill/>
          </p:spPr>
          <p:txBody>
            <a:bodyPr wrap="square" rtlCol="0">
              <a:spAutoFit/>
            </a:bodyPr>
            <a:lstStyle/>
            <a:p>
              <a:r>
                <a:rPr lang="en-GB" sz="2400" b="1" dirty="0"/>
                <a:t>Light-sensitive bomb?</a:t>
              </a:r>
            </a:p>
          </p:txBody>
        </p:sp>
        <p:sp>
          <p:nvSpPr>
            <p:cNvPr id="31" name="TextBox 30">
              <a:extLst>
                <a:ext uri="{FF2B5EF4-FFF2-40B4-BE49-F238E27FC236}">
                  <a16:creationId xmlns:a16="http://schemas.microsoft.com/office/drawing/2014/main" id="{416F86CE-E12B-D4B0-66A2-0302A028BCA9}"/>
                </a:ext>
              </a:extLst>
            </p:cNvPr>
            <p:cNvSpPr txBox="1"/>
            <p:nvPr/>
          </p:nvSpPr>
          <p:spPr>
            <a:xfrm>
              <a:off x="4341654" y="4087309"/>
              <a:ext cx="618158" cy="257777"/>
            </a:xfrm>
            <a:prstGeom prst="rect">
              <a:avLst/>
            </a:prstGeom>
            <a:noFill/>
          </p:spPr>
          <p:txBody>
            <a:bodyPr wrap="square" rtlCol="0">
              <a:spAutoFit/>
            </a:bodyPr>
            <a:lstStyle/>
            <a:p>
              <a:r>
                <a:rPr lang="en-GB" sz="2400" b="1" dirty="0"/>
                <a:t>Photon</a:t>
              </a:r>
            </a:p>
          </p:txBody>
        </p:sp>
      </p:grpSp>
    </p:spTree>
    <p:extLst>
      <p:ext uri="{BB962C8B-B14F-4D97-AF65-F5344CB8AC3E}">
        <p14:creationId xmlns:p14="http://schemas.microsoft.com/office/powerpoint/2010/main" val="338451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AFB6B584-8B91-40CA-A4E0-F70A0FF53DD3}"/>
              </a:ext>
            </a:extLst>
          </p:cNvPr>
          <p:cNvCxnSpPr>
            <a:cxnSpLocks/>
          </p:cNvCxnSpPr>
          <p:nvPr/>
        </p:nvCxnSpPr>
        <p:spPr>
          <a:xfrm flipH="1" flipV="1">
            <a:off x="3772485" y="2064328"/>
            <a:ext cx="34025" cy="3228678"/>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94517C3-A43D-4223-84E9-5C35EFEDCF8F}"/>
              </a:ext>
            </a:extLst>
          </p:cNvPr>
          <p:cNvSpPr/>
          <p:nvPr/>
        </p:nvSpPr>
        <p:spPr>
          <a:xfrm rot="2879008">
            <a:off x="3788910" y="867794"/>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59EE991-B1EA-4E43-9D2F-9416214155C8}"/>
              </a:ext>
            </a:extLst>
          </p:cNvPr>
          <p:cNvSpPr/>
          <p:nvPr/>
        </p:nvSpPr>
        <p:spPr>
          <a:xfrm rot="2879008">
            <a:off x="9157497" y="4187935"/>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2AEAA53F-60A7-4FF6-BBA0-DF746FA18642}"/>
              </a:ext>
            </a:extLst>
          </p:cNvPr>
          <p:cNvCxnSpPr>
            <a:cxnSpLocks/>
          </p:cNvCxnSpPr>
          <p:nvPr/>
        </p:nvCxnSpPr>
        <p:spPr>
          <a:xfrm>
            <a:off x="3807931" y="2064328"/>
            <a:ext cx="5155644" cy="73489"/>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06CF7C3-7630-4604-8E7D-A4D3870A8E0A}"/>
              </a:ext>
            </a:extLst>
          </p:cNvPr>
          <p:cNvCxnSpPr>
            <a:cxnSpLocks/>
          </p:cNvCxnSpPr>
          <p:nvPr/>
        </p:nvCxnSpPr>
        <p:spPr>
          <a:xfrm flipH="1" flipV="1">
            <a:off x="8990517" y="2229368"/>
            <a:ext cx="92922" cy="3063638"/>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B8B528-DA26-4F86-B0F5-C1350557ED64}"/>
              </a:ext>
            </a:extLst>
          </p:cNvPr>
          <p:cNvCxnSpPr>
            <a:cxnSpLocks/>
          </p:cNvCxnSpPr>
          <p:nvPr/>
        </p:nvCxnSpPr>
        <p:spPr>
          <a:xfrm flipV="1">
            <a:off x="1315593" y="5284976"/>
            <a:ext cx="2421451" cy="40817"/>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471CAB-63C6-41C1-A126-26D393D1FB36}"/>
              </a:ext>
            </a:extLst>
          </p:cNvPr>
          <p:cNvCxnSpPr>
            <a:cxnSpLocks/>
          </p:cNvCxnSpPr>
          <p:nvPr/>
        </p:nvCxnSpPr>
        <p:spPr>
          <a:xfrm>
            <a:off x="8963575" y="2156252"/>
            <a:ext cx="1029389" cy="0"/>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Chord 15">
            <a:extLst>
              <a:ext uri="{FF2B5EF4-FFF2-40B4-BE49-F238E27FC236}">
                <a16:creationId xmlns:a16="http://schemas.microsoft.com/office/drawing/2014/main" id="{BED79F6F-650C-4631-8436-A891A382C23B}"/>
              </a:ext>
            </a:extLst>
          </p:cNvPr>
          <p:cNvSpPr>
            <a:spLocks noChangeAspect="1"/>
          </p:cNvSpPr>
          <p:nvPr/>
        </p:nvSpPr>
        <p:spPr>
          <a:xfrm rot="3664890">
            <a:off x="8302252" y="721084"/>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ord 16">
            <a:extLst>
              <a:ext uri="{FF2B5EF4-FFF2-40B4-BE49-F238E27FC236}">
                <a16:creationId xmlns:a16="http://schemas.microsoft.com/office/drawing/2014/main" id="{1A010077-81F3-42FB-817D-1F20110337E9}"/>
              </a:ext>
            </a:extLst>
          </p:cNvPr>
          <p:cNvSpPr>
            <a:spLocks noChangeAspect="1"/>
          </p:cNvSpPr>
          <p:nvPr/>
        </p:nvSpPr>
        <p:spPr>
          <a:xfrm rot="8992890">
            <a:off x="9011638" y="1544045"/>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44D03C-C46F-40E0-AFDB-AD7510EF78DF}"/>
              </a:ext>
            </a:extLst>
          </p:cNvPr>
          <p:cNvSpPr/>
          <p:nvPr/>
        </p:nvSpPr>
        <p:spPr>
          <a:xfrm rot="2879008">
            <a:off x="3777804" y="4546931"/>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Alternate Process 20">
            <a:extLst>
              <a:ext uri="{FF2B5EF4-FFF2-40B4-BE49-F238E27FC236}">
                <a16:creationId xmlns:a16="http://schemas.microsoft.com/office/drawing/2014/main" id="{37779547-2083-4A30-869E-999FDE4E98FB}"/>
              </a:ext>
            </a:extLst>
          </p:cNvPr>
          <p:cNvSpPr/>
          <p:nvPr/>
        </p:nvSpPr>
        <p:spPr>
          <a:xfrm>
            <a:off x="1036675" y="5043776"/>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649A1FB-41AA-4462-BF02-39EB4EFF02E1}"/>
              </a:ext>
            </a:extLst>
          </p:cNvPr>
          <p:cNvSpPr txBox="1"/>
          <p:nvPr/>
        </p:nvSpPr>
        <p:spPr>
          <a:xfrm>
            <a:off x="1036675" y="5043776"/>
            <a:ext cx="1407944" cy="261610"/>
          </a:xfrm>
          <a:prstGeom prst="rect">
            <a:avLst/>
          </a:prstGeom>
          <a:noFill/>
        </p:spPr>
        <p:txBody>
          <a:bodyPr wrap="square" rtlCol="0">
            <a:spAutoFit/>
          </a:bodyPr>
          <a:lstStyle/>
          <a:p>
            <a:endParaRPr lang="en-GB" sz="1100" b="1" dirty="0"/>
          </a:p>
        </p:txBody>
      </p:sp>
      <p:sp>
        <p:nvSpPr>
          <p:cNvPr id="37" name="Rectangle 36">
            <a:extLst>
              <a:ext uri="{FF2B5EF4-FFF2-40B4-BE49-F238E27FC236}">
                <a16:creationId xmlns:a16="http://schemas.microsoft.com/office/drawing/2014/main" id="{67212CB7-C9EF-41F8-AF46-26CAE3E28F29}"/>
              </a:ext>
            </a:extLst>
          </p:cNvPr>
          <p:cNvSpPr/>
          <p:nvPr/>
        </p:nvSpPr>
        <p:spPr>
          <a:xfrm rot="2879008">
            <a:off x="8957642" y="1405854"/>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0BE70E9F-47E8-4541-BF78-6BEEC79B83DB}"/>
              </a:ext>
            </a:extLst>
          </p:cNvPr>
          <p:cNvSpPr/>
          <p:nvPr/>
        </p:nvSpPr>
        <p:spPr>
          <a:xfrm>
            <a:off x="1137501" y="5124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9573434B-E4AB-4BE7-AB64-B4B7321E8100}"/>
              </a:ext>
            </a:extLst>
          </p:cNvPr>
          <p:cNvCxnSpPr>
            <a:cxnSpLocks/>
          </p:cNvCxnSpPr>
          <p:nvPr/>
        </p:nvCxnSpPr>
        <p:spPr>
          <a:xfrm>
            <a:off x="3807931" y="5325794"/>
            <a:ext cx="5274324" cy="22083"/>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52E7AAF-B596-4E62-826C-DC79C29DA233}"/>
              </a:ext>
            </a:extLst>
          </p:cNvPr>
          <p:cNvSpPr txBox="1"/>
          <p:nvPr/>
        </p:nvSpPr>
        <p:spPr>
          <a:xfrm>
            <a:off x="292395" y="233916"/>
            <a:ext cx="7265902" cy="369332"/>
          </a:xfrm>
          <a:prstGeom prst="rect">
            <a:avLst/>
          </a:prstGeom>
          <a:noFill/>
        </p:spPr>
        <p:txBody>
          <a:bodyPr wrap="square" rtlCol="0">
            <a:spAutoFit/>
          </a:bodyPr>
          <a:lstStyle/>
          <a:p>
            <a:r>
              <a:rPr lang="en-GB" dirty="0"/>
              <a:t>Animation of basic bomb tester with no bomb</a:t>
            </a:r>
          </a:p>
        </p:txBody>
      </p:sp>
      <p:sp>
        <p:nvSpPr>
          <p:cNvPr id="39" name="Oval 38">
            <a:extLst>
              <a:ext uri="{FF2B5EF4-FFF2-40B4-BE49-F238E27FC236}">
                <a16:creationId xmlns:a16="http://schemas.microsoft.com/office/drawing/2014/main" id="{5AAEAA10-466F-496A-A1FA-F1A974748099}"/>
              </a:ext>
            </a:extLst>
          </p:cNvPr>
          <p:cNvSpPr/>
          <p:nvPr/>
        </p:nvSpPr>
        <p:spPr>
          <a:xfrm>
            <a:off x="3594393" y="5124632"/>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41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70833E-6 -1.11111E-6 L 0.20144 -0.00301 " pathEditMode="relative" rAng="0" ptsTypes="AA">
                                      <p:cBhvr>
                                        <p:cTn id="6" dur="1000" fill="hold"/>
                                        <p:tgtEl>
                                          <p:spTgt spid="3"/>
                                        </p:tgtEl>
                                        <p:attrNameLst>
                                          <p:attrName>ppt_x</p:attrName>
                                          <p:attrName>ppt_y</p:attrName>
                                        </p:attrNameLst>
                                      </p:cBhvr>
                                      <p:rCtr x="10065" y="-162"/>
                                    </p:animMotion>
                                  </p:childTnLst>
                                </p:cTn>
                              </p:par>
                              <p:par>
                                <p:cTn id="7" presetID="2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000"/>
                                        <p:tgtEl>
                                          <p:spTgt spid="13"/>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63" presetClass="path" presetSubtype="0" fill="hold" grpId="1" nodeType="afterEffect">
                                  <p:stCondLst>
                                    <p:cond delay="0"/>
                                  </p:stCondLst>
                                  <p:childTnLst>
                                    <p:animMotion origin="layout" path="M 5E-6 -1.11111E-6 L 0.43568 0.00301 " pathEditMode="relative" rAng="0" ptsTypes="AA">
                                      <p:cBhvr>
                                        <p:cTn id="15" dur="2000" fill="hold"/>
                                        <p:tgtEl>
                                          <p:spTgt spid="39"/>
                                        </p:tgtEl>
                                        <p:attrNameLst>
                                          <p:attrName>ppt_x</p:attrName>
                                          <p:attrName>ppt_y</p:attrName>
                                        </p:attrNameLst>
                                      </p:cBhvr>
                                      <p:rCtr x="21784" y="139"/>
                                    </p:animMotion>
                                  </p:childTnLst>
                                </p:cTn>
                              </p:par>
                              <p:par>
                                <p:cTn id="16" presetID="22" presetClass="entr" presetSubtype="8"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2000"/>
                                        <p:tgtEl>
                                          <p:spTgt spid="41"/>
                                        </p:tgtEl>
                                      </p:cBhvr>
                                    </p:animEffect>
                                  </p:childTnLst>
                                </p:cTn>
                              </p:par>
                              <p:par>
                                <p:cTn id="19" presetID="64" presetClass="path" presetSubtype="0" fill="hold" grpId="1" nodeType="withEffect">
                                  <p:stCondLst>
                                    <p:cond delay="0"/>
                                  </p:stCondLst>
                                  <p:childTnLst>
                                    <p:animMotion origin="layout" path="M 0.20144 -0.00301 L 0.20443 -0.46574 " pathEditMode="relative" rAng="0" ptsTypes="AA">
                                      <p:cBhvr>
                                        <p:cTn id="20" dur="2000" fill="hold"/>
                                        <p:tgtEl>
                                          <p:spTgt spid="3"/>
                                        </p:tgtEl>
                                        <p:attrNameLst>
                                          <p:attrName>ppt_x</p:attrName>
                                          <p:attrName>ppt_y</p:attrName>
                                        </p:attrNameLst>
                                      </p:cBhvr>
                                      <p:rCtr x="143" y="-23148"/>
                                    </p:animMotion>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2000"/>
                                        <p:tgtEl>
                                          <p:spTgt spid="43"/>
                                        </p:tgtEl>
                                      </p:cBhvr>
                                    </p:animEffect>
                                  </p:childTnLst>
                                </p:cTn>
                              </p:par>
                            </p:childTnLst>
                          </p:cTn>
                        </p:par>
                        <p:par>
                          <p:cTn id="24" fill="hold">
                            <p:stCondLst>
                              <p:cond delay="3000"/>
                            </p:stCondLst>
                            <p:childTnLst>
                              <p:par>
                                <p:cTn id="25" presetID="64" presetClass="path" presetSubtype="0" fill="hold" grpId="2" nodeType="afterEffect">
                                  <p:stCondLst>
                                    <p:cond delay="0"/>
                                  </p:stCondLst>
                                  <p:childTnLst>
                                    <p:animMotion origin="layout" path="M 0.43568 0.00301 L 0.43099 -0.45648 " pathEditMode="relative" rAng="0" ptsTypes="AA">
                                      <p:cBhvr>
                                        <p:cTn id="26" dur="2000" fill="hold"/>
                                        <p:tgtEl>
                                          <p:spTgt spid="39"/>
                                        </p:tgtEl>
                                        <p:attrNameLst>
                                          <p:attrName>ppt_x</p:attrName>
                                          <p:attrName>ppt_y</p:attrName>
                                        </p:attrNameLst>
                                      </p:cBhvr>
                                      <p:rCtr x="-234" y="-22593"/>
                                    </p:animMotion>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000"/>
                                        <p:tgtEl>
                                          <p:spTgt spid="10"/>
                                        </p:tgtEl>
                                      </p:cBhvr>
                                    </p:animEffect>
                                  </p:childTnLst>
                                </p:cTn>
                              </p:par>
                              <p:par>
                                <p:cTn id="30" presetID="63" presetClass="path" presetSubtype="0" fill="hold" grpId="2" nodeType="withEffect">
                                  <p:stCondLst>
                                    <p:cond delay="0"/>
                                  </p:stCondLst>
                                  <p:childTnLst>
                                    <p:animMotion origin="layout" path="M 0.20443 -0.46574 L 0.62943 -0.46227 " pathEditMode="relative" rAng="0" ptsTypes="AA">
                                      <p:cBhvr>
                                        <p:cTn id="31" dur="2000" fill="hold"/>
                                        <p:tgtEl>
                                          <p:spTgt spid="3"/>
                                        </p:tgtEl>
                                        <p:attrNameLst>
                                          <p:attrName>ppt_x</p:attrName>
                                          <p:attrName>ppt_y</p:attrName>
                                        </p:attrNameLst>
                                      </p:cBhvr>
                                      <p:rCtr x="21250" y="162"/>
                                    </p:animMotion>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2000"/>
                                        <p:tgtEl>
                                          <p:spTgt spid="12"/>
                                        </p:tgtEl>
                                      </p:cBhvr>
                                    </p:animEffect>
                                  </p:childTnLst>
                                </p:cTn>
                              </p:par>
                            </p:childTnLst>
                          </p:cTn>
                        </p:par>
                        <p:par>
                          <p:cTn id="35" fill="hold">
                            <p:stCondLst>
                              <p:cond delay="5000"/>
                            </p:stCondLst>
                            <p:childTnLst>
                              <p:par>
                                <p:cTn id="36" presetID="1" presetClass="exit" presetSubtype="0" fill="hold" grpId="3" nodeType="afterEffect">
                                  <p:stCondLst>
                                    <p:cond delay="0"/>
                                  </p:stCondLst>
                                  <p:childTnLst>
                                    <p:set>
                                      <p:cBhvr>
                                        <p:cTn id="37" dur="1" fill="hold">
                                          <p:stCondLst>
                                            <p:cond delay="0"/>
                                          </p:stCondLst>
                                        </p:cTn>
                                        <p:tgtEl>
                                          <p:spTgt spid="39"/>
                                        </p:tgtEl>
                                        <p:attrNameLst>
                                          <p:attrName>style.visibility</p:attrName>
                                        </p:attrNameLst>
                                      </p:cBhvr>
                                      <p:to>
                                        <p:strVal val="hidden"/>
                                      </p:to>
                                    </p:set>
                                  </p:childTnLst>
                                </p:cTn>
                              </p:par>
                            </p:childTnLst>
                          </p:cTn>
                        </p:par>
                        <p:par>
                          <p:cTn id="38" fill="hold">
                            <p:stCondLst>
                              <p:cond delay="5000"/>
                            </p:stCondLst>
                            <p:childTnLst>
                              <p:par>
                                <p:cTn id="39" presetID="63" presetClass="path" presetSubtype="0" fill="hold" grpId="3" nodeType="afterEffect">
                                  <p:stCondLst>
                                    <p:cond delay="0"/>
                                  </p:stCondLst>
                                  <p:childTnLst>
                                    <p:animMotion origin="layout" path="M 0.63242 -0.45648 L 0.72761 -0.4618 " pathEditMode="relative" rAng="0" ptsTypes="AA">
                                      <p:cBhvr>
                                        <p:cTn id="40" dur="1000" fill="hold"/>
                                        <p:tgtEl>
                                          <p:spTgt spid="3"/>
                                        </p:tgtEl>
                                        <p:attrNameLst>
                                          <p:attrName>ppt_x</p:attrName>
                                          <p:attrName>ppt_y</p:attrName>
                                        </p:attrNameLst>
                                      </p:cBhvr>
                                      <p:rCtr x="4753" y="-278"/>
                                    </p:animMotion>
                                  </p:childTnLst>
                                </p:cTn>
                              </p:par>
                              <p:par>
                                <p:cTn id="41" presetID="2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p:stCondLst>
                              <p:cond delay="6000"/>
                            </p:stCondLst>
                            <p:childTnLst>
                              <p:par>
                                <p:cTn id="45" presetID="26" presetClass="emph" presetSubtype="0" fill="hold" grpId="0" nodeType="after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3" grpId="1" animBg="1"/>
      <p:bldP spid="3" grpId="2" animBg="1"/>
      <p:bldP spid="3" grpId="3" animBg="1"/>
      <p:bldP spid="39" grpId="0" animBg="1"/>
      <p:bldP spid="39" grpId="1" animBg="1"/>
      <p:bldP spid="39" grpId="2" animBg="1"/>
      <p:bldP spid="39"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AFB6B584-8B91-40CA-A4E0-F70A0FF53DD3}"/>
              </a:ext>
            </a:extLst>
          </p:cNvPr>
          <p:cNvCxnSpPr>
            <a:cxnSpLocks/>
          </p:cNvCxnSpPr>
          <p:nvPr/>
        </p:nvCxnSpPr>
        <p:spPr>
          <a:xfrm flipH="1" flipV="1">
            <a:off x="3772485" y="2064328"/>
            <a:ext cx="34025" cy="3228678"/>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573434B-E4AB-4BE7-AB64-B4B7321E8100}"/>
              </a:ext>
            </a:extLst>
          </p:cNvPr>
          <p:cNvCxnSpPr>
            <a:cxnSpLocks/>
            <a:endCxn id="1028" idx="1"/>
          </p:cNvCxnSpPr>
          <p:nvPr/>
        </p:nvCxnSpPr>
        <p:spPr>
          <a:xfrm>
            <a:off x="3807931" y="5325794"/>
            <a:ext cx="2065561" cy="22083"/>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94517C3-A43D-4223-84E9-5C35EFEDCF8F}"/>
              </a:ext>
            </a:extLst>
          </p:cNvPr>
          <p:cNvSpPr/>
          <p:nvPr/>
        </p:nvSpPr>
        <p:spPr>
          <a:xfrm rot="2879008">
            <a:off x="3788910" y="867794"/>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59EE991-B1EA-4E43-9D2F-9416214155C8}"/>
              </a:ext>
            </a:extLst>
          </p:cNvPr>
          <p:cNvSpPr/>
          <p:nvPr/>
        </p:nvSpPr>
        <p:spPr>
          <a:xfrm rot="2879008">
            <a:off x="9157497" y="4187935"/>
            <a:ext cx="97424" cy="2155678"/>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AFB8B528-DA26-4F86-B0F5-C1350557ED64}"/>
              </a:ext>
            </a:extLst>
          </p:cNvPr>
          <p:cNvCxnSpPr>
            <a:cxnSpLocks/>
          </p:cNvCxnSpPr>
          <p:nvPr/>
        </p:nvCxnSpPr>
        <p:spPr>
          <a:xfrm flipV="1">
            <a:off x="1315593" y="5284976"/>
            <a:ext cx="2421451" cy="40817"/>
          </a:xfrm>
          <a:prstGeom prst="straightConnector1">
            <a:avLst/>
          </a:prstGeom>
          <a:ln w="76200">
            <a:solidFill>
              <a:srgbClr val="FFC000"/>
            </a:solidFill>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Chord 15">
            <a:extLst>
              <a:ext uri="{FF2B5EF4-FFF2-40B4-BE49-F238E27FC236}">
                <a16:creationId xmlns:a16="http://schemas.microsoft.com/office/drawing/2014/main" id="{BED79F6F-650C-4631-8436-A891A382C23B}"/>
              </a:ext>
            </a:extLst>
          </p:cNvPr>
          <p:cNvSpPr>
            <a:spLocks noChangeAspect="1"/>
          </p:cNvSpPr>
          <p:nvPr/>
        </p:nvSpPr>
        <p:spPr>
          <a:xfrm rot="3664890">
            <a:off x="8302252" y="721084"/>
            <a:ext cx="1252854" cy="139533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ord 16">
            <a:extLst>
              <a:ext uri="{FF2B5EF4-FFF2-40B4-BE49-F238E27FC236}">
                <a16:creationId xmlns:a16="http://schemas.microsoft.com/office/drawing/2014/main" id="{1A010077-81F3-42FB-817D-1F20110337E9}"/>
              </a:ext>
            </a:extLst>
          </p:cNvPr>
          <p:cNvSpPr>
            <a:spLocks noChangeAspect="1"/>
          </p:cNvSpPr>
          <p:nvPr/>
        </p:nvSpPr>
        <p:spPr>
          <a:xfrm rot="8992890">
            <a:off x="9011638" y="1544045"/>
            <a:ext cx="1409203" cy="1240524"/>
          </a:xfrm>
          <a:prstGeom prst="chord">
            <a:avLst>
              <a:gd name="adj1" fmla="val 8903121"/>
              <a:gd name="adj2" fmla="val 1620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44D03C-C46F-40E0-AFDB-AD7510EF78DF}"/>
              </a:ext>
            </a:extLst>
          </p:cNvPr>
          <p:cNvSpPr/>
          <p:nvPr/>
        </p:nvSpPr>
        <p:spPr>
          <a:xfrm rot="2879008">
            <a:off x="3777804" y="4546931"/>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Alternate Process 20">
            <a:extLst>
              <a:ext uri="{FF2B5EF4-FFF2-40B4-BE49-F238E27FC236}">
                <a16:creationId xmlns:a16="http://schemas.microsoft.com/office/drawing/2014/main" id="{37779547-2083-4A30-869E-999FDE4E98FB}"/>
              </a:ext>
            </a:extLst>
          </p:cNvPr>
          <p:cNvSpPr/>
          <p:nvPr/>
        </p:nvSpPr>
        <p:spPr>
          <a:xfrm>
            <a:off x="1036675" y="5043776"/>
            <a:ext cx="1407944" cy="49845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649A1FB-41AA-4462-BF02-39EB4EFF02E1}"/>
              </a:ext>
            </a:extLst>
          </p:cNvPr>
          <p:cNvSpPr txBox="1"/>
          <p:nvPr/>
        </p:nvSpPr>
        <p:spPr>
          <a:xfrm>
            <a:off x="1036675" y="5043776"/>
            <a:ext cx="1407944" cy="261610"/>
          </a:xfrm>
          <a:prstGeom prst="rect">
            <a:avLst/>
          </a:prstGeom>
          <a:noFill/>
        </p:spPr>
        <p:txBody>
          <a:bodyPr wrap="square" rtlCol="0">
            <a:spAutoFit/>
          </a:bodyPr>
          <a:lstStyle/>
          <a:p>
            <a:endParaRPr lang="en-GB" sz="1100" b="1" dirty="0"/>
          </a:p>
        </p:txBody>
      </p:sp>
      <p:sp>
        <p:nvSpPr>
          <p:cNvPr id="37" name="Rectangle 36">
            <a:extLst>
              <a:ext uri="{FF2B5EF4-FFF2-40B4-BE49-F238E27FC236}">
                <a16:creationId xmlns:a16="http://schemas.microsoft.com/office/drawing/2014/main" id="{67212CB7-C9EF-41F8-AF46-26CAE3E28F29}"/>
              </a:ext>
            </a:extLst>
          </p:cNvPr>
          <p:cNvSpPr/>
          <p:nvPr/>
        </p:nvSpPr>
        <p:spPr>
          <a:xfrm rot="2879008">
            <a:off x="8957642" y="1405854"/>
            <a:ext cx="82751" cy="1516906"/>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5AAEAA10-466F-496A-A1FA-F1A974748099}"/>
              </a:ext>
            </a:extLst>
          </p:cNvPr>
          <p:cNvSpPr/>
          <p:nvPr/>
        </p:nvSpPr>
        <p:spPr>
          <a:xfrm>
            <a:off x="3594393" y="5124632"/>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0BE70E9F-47E8-4541-BF78-6BEEC79B83DB}"/>
              </a:ext>
            </a:extLst>
          </p:cNvPr>
          <p:cNvSpPr/>
          <p:nvPr/>
        </p:nvSpPr>
        <p:spPr>
          <a:xfrm>
            <a:off x="1137501" y="5124633"/>
            <a:ext cx="356185" cy="361506"/>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A classic cartoon style black round bomb lit Vector Image">
            <a:extLst>
              <a:ext uri="{FF2B5EF4-FFF2-40B4-BE49-F238E27FC236}">
                <a16:creationId xmlns:a16="http://schemas.microsoft.com/office/drawing/2014/main" id="{F194469C-0A20-4F6D-A25D-14742F6E07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8"/>
          <a:stretch/>
        </p:blipFill>
        <p:spPr bwMode="auto">
          <a:xfrm>
            <a:off x="5873492" y="4885086"/>
            <a:ext cx="945814" cy="925582"/>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Fireworks">
            <a:extLst>
              <a:ext uri="{FF2B5EF4-FFF2-40B4-BE49-F238E27FC236}">
                <a16:creationId xmlns:a16="http://schemas.microsoft.com/office/drawing/2014/main" id="{CCECF5AF-9427-4EC3-845D-BB9083713C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9829" y="4841034"/>
            <a:ext cx="1182377" cy="1182377"/>
          </a:xfrm>
          <a:prstGeom prst="rect">
            <a:avLst/>
          </a:prstGeom>
        </p:spPr>
      </p:pic>
      <p:sp>
        <p:nvSpPr>
          <p:cNvPr id="22" name="TextBox 21">
            <a:extLst>
              <a:ext uri="{FF2B5EF4-FFF2-40B4-BE49-F238E27FC236}">
                <a16:creationId xmlns:a16="http://schemas.microsoft.com/office/drawing/2014/main" id="{7746149B-9FCC-44DD-8118-A2951DC26A8F}"/>
              </a:ext>
            </a:extLst>
          </p:cNvPr>
          <p:cNvSpPr txBox="1"/>
          <p:nvPr/>
        </p:nvSpPr>
        <p:spPr>
          <a:xfrm>
            <a:off x="292395" y="233916"/>
            <a:ext cx="7265902" cy="369332"/>
          </a:xfrm>
          <a:prstGeom prst="rect">
            <a:avLst/>
          </a:prstGeom>
          <a:noFill/>
        </p:spPr>
        <p:txBody>
          <a:bodyPr wrap="square" rtlCol="0">
            <a:spAutoFit/>
          </a:bodyPr>
          <a:lstStyle/>
          <a:p>
            <a:r>
              <a:rPr lang="en-GB" dirty="0"/>
              <a:t>Animation of basic bomb tester with bomb, and bomb explodes</a:t>
            </a:r>
          </a:p>
        </p:txBody>
      </p:sp>
    </p:spTree>
    <p:extLst>
      <p:ext uri="{BB962C8B-B14F-4D97-AF65-F5344CB8AC3E}">
        <p14:creationId xmlns:p14="http://schemas.microsoft.com/office/powerpoint/2010/main" val="132471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70833E-6 -1.11111E-6 L 0.20144 -0.00301 " pathEditMode="relative" rAng="0" ptsTypes="AA">
                                      <p:cBhvr>
                                        <p:cTn id="6" dur="1000" fill="hold"/>
                                        <p:tgtEl>
                                          <p:spTgt spid="3"/>
                                        </p:tgtEl>
                                        <p:attrNameLst>
                                          <p:attrName>ppt_x</p:attrName>
                                          <p:attrName>ppt_y</p:attrName>
                                        </p:attrNameLst>
                                      </p:cBhvr>
                                      <p:rCtr x="10065" y="-162"/>
                                    </p:animMotion>
                                  </p:childTnLst>
                                </p:cTn>
                              </p:par>
                              <p:par>
                                <p:cTn id="7" presetID="2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000"/>
                                        <p:tgtEl>
                                          <p:spTgt spid="13"/>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63" presetClass="path" presetSubtype="0" fill="hold" grpId="1" nodeType="afterEffect">
                                  <p:stCondLst>
                                    <p:cond delay="0"/>
                                  </p:stCondLst>
                                  <p:childTnLst>
                                    <p:animMotion origin="layout" path="M 5E-6 -1.11111E-6 L 0.16211 0.00602 " pathEditMode="relative" rAng="0" ptsTypes="AA">
                                      <p:cBhvr>
                                        <p:cTn id="15" dur="2000" fill="hold"/>
                                        <p:tgtEl>
                                          <p:spTgt spid="39"/>
                                        </p:tgtEl>
                                        <p:attrNameLst>
                                          <p:attrName>ppt_x</p:attrName>
                                          <p:attrName>ppt_y</p:attrName>
                                        </p:attrNameLst>
                                      </p:cBhvr>
                                      <p:rCtr x="8099" y="301"/>
                                    </p:animMotion>
                                  </p:childTnLst>
                                </p:cTn>
                              </p:par>
                              <p:par>
                                <p:cTn id="16" presetID="22" presetClass="entr" presetSubtype="8"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2000"/>
                                        <p:tgtEl>
                                          <p:spTgt spid="41"/>
                                        </p:tgtEl>
                                      </p:cBhvr>
                                    </p:animEffect>
                                  </p:childTnLst>
                                </p:cTn>
                              </p:par>
                              <p:par>
                                <p:cTn id="19" presetID="64" presetClass="path" presetSubtype="0" fill="hold" grpId="1" nodeType="withEffect">
                                  <p:stCondLst>
                                    <p:cond delay="0"/>
                                  </p:stCondLst>
                                  <p:childTnLst>
                                    <p:animMotion origin="layout" path="M 0.20144 -0.00301 L 0.20443 -0.46574 " pathEditMode="relative" rAng="0" ptsTypes="AA">
                                      <p:cBhvr>
                                        <p:cTn id="20" dur="2000" fill="hold"/>
                                        <p:tgtEl>
                                          <p:spTgt spid="3"/>
                                        </p:tgtEl>
                                        <p:attrNameLst>
                                          <p:attrName>ppt_x</p:attrName>
                                          <p:attrName>ppt_y</p:attrName>
                                        </p:attrNameLst>
                                      </p:cBhvr>
                                      <p:rCtr x="143" y="-23148"/>
                                    </p:animMotion>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2000"/>
                                        <p:tgtEl>
                                          <p:spTgt spid="43"/>
                                        </p:tgtEl>
                                      </p:cBhvr>
                                    </p:animEffect>
                                  </p:childTnLst>
                                </p:cTn>
                              </p:par>
                            </p:childTnLst>
                          </p:cTn>
                        </p:par>
                        <p:par>
                          <p:cTn id="24" fill="hold">
                            <p:stCondLst>
                              <p:cond delay="3000"/>
                            </p:stCondLst>
                            <p:childTnLst>
                              <p:par>
                                <p:cTn id="25" presetID="10" presetClass="exit" presetSubtype="0" fill="hold" grpId="2" nodeType="after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childTnLst>
                          </p:cTn>
                        </p:par>
                        <p:par>
                          <p:cTn id="31" fill="hold">
                            <p:stCondLst>
                              <p:cond delay="3500"/>
                            </p:stCondLst>
                            <p:childTnLst>
                              <p:par>
                                <p:cTn id="32" presetID="1" presetClass="exit" presetSubtype="0" fill="hold" grpId="2" nodeType="afterEffect">
                                  <p:stCondLst>
                                    <p:cond delay="0"/>
                                  </p:stCondLst>
                                  <p:childTnLst>
                                    <p:set>
                                      <p:cBhvr>
                                        <p:cTn id="33" dur="1" fill="hold">
                                          <p:stCondLst>
                                            <p:cond delay="0"/>
                                          </p:stCondLst>
                                        </p:cTn>
                                        <p:tgtEl>
                                          <p:spTgt spid="39"/>
                                        </p:tgtEl>
                                        <p:attrNameLst>
                                          <p:attrName>style.visibility</p:attrName>
                                        </p:attrNameLst>
                                      </p:cBhvr>
                                      <p:to>
                                        <p:strVal val="hidden"/>
                                      </p:to>
                                    </p:se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xit" presetSubtype="0" fill="hold" nodeType="withEffect">
                                  <p:stCondLst>
                                    <p:cond delay="0"/>
                                  </p:stCondLst>
                                  <p:childTnLst>
                                    <p:animEffect transition="out" filter="fade">
                                      <p:cBhvr>
                                        <p:cTn id="39" dur="500"/>
                                        <p:tgtEl>
                                          <p:spTgt spid="1028"/>
                                        </p:tgtEl>
                                      </p:cBhvr>
                                    </p:animEffect>
                                    <p:set>
                                      <p:cBhvr>
                                        <p:cTn id="40"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 grpId="0" animBg="1"/>
      <p:bldP spid="3" grpId="1" animBg="1"/>
      <p:bldP spid="3"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4640</TotalTime>
  <Words>1243</Words>
  <Application>Microsoft Macintosh PowerPoint</Application>
  <PresentationFormat>Widescreen</PresentationFormat>
  <Paragraphs>193</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Bahnschrift SemiLight Condensed</vt:lpstr>
      <vt:lpstr>Calibri</vt:lpstr>
      <vt:lpstr>Calibri Light</vt:lpstr>
      <vt:lpstr>Chalkduster</vt:lpstr>
      <vt:lpstr>FranklinGothic</vt:lpstr>
      <vt:lpstr>NOTEWORTHY LIGHT</vt:lpstr>
      <vt:lpstr>Slack-Lato</vt:lpstr>
      <vt:lpstr>Wingdings</vt:lpstr>
      <vt:lpstr>Office Theme</vt:lpstr>
      <vt:lpstr>The Quantum Bomb Tester  &amp; Quantum Computing Basics</vt:lpstr>
      <vt:lpstr>Hi!</vt:lpstr>
      <vt:lpstr>Hi!</vt:lpstr>
      <vt:lpstr>What’s to come….</vt:lpstr>
      <vt:lpstr>Summary </vt:lpstr>
      <vt:lpstr>Quantum bomb tester</vt:lpstr>
      <vt:lpstr>Quantum bomb tester</vt:lpstr>
      <vt:lpstr>PowerPoint Presentation</vt:lpstr>
      <vt:lpstr>PowerPoint Presentation</vt:lpstr>
      <vt:lpstr>PowerPoint Presentation</vt:lpstr>
      <vt:lpstr>PowerPoint Presentation</vt:lpstr>
      <vt:lpstr>PowerPoint Presentation</vt:lpstr>
      <vt:lpstr>Quantum bomb tester</vt:lpstr>
      <vt:lpstr>PowerPoint Presentation</vt:lpstr>
      <vt:lpstr>PowerPoint Presentation</vt:lpstr>
      <vt:lpstr>Weird implications &amp; technology </vt:lpstr>
      <vt:lpstr>Photons  Quantum computers!</vt:lpstr>
      <vt:lpstr>Quantum computing</vt:lpstr>
      <vt:lpstr>Qubits</vt:lpstr>
      <vt:lpstr>Qubits</vt:lpstr>
      <vt:lpstr>Qubits</vt:lpstr>
      <vt:lpstr>Quantum circuits</vt:lpstr>
      <vt:lpstr>The Maths! </vt:lpstr>
      <vt:lpstr>Take-home activities </vt:lpstr>
      <vt:lpstr>Summary </vt:lpstr>
      <vt:lpstr>Any Questions?</vt:lpstr>
      <vt:lpstr>Resources: first steps</vt:lpstr>
      <vt:lpstr>Resources: next steps</vt:lpstr>
      <vt:lpstr>Other compilations of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Physics</dc:title>
  <dc:creator>Maria Violaris</dc:creator>
  <cp:lastModifiedBy>Maria Violaris</cp:lastModifiedBy>
  <cp:revision>2</cp:revision>
  <dcterms:created xsi:type="dcterms:W3CDTF">2023-03-22T14:59:00Z</dcterms:created>
  <dcterms:modified xsi:type="dcterms:W3CDTF">2024-07-10T14:09:17Z</dcterms:modified>
</cp:coreProperties>
</file>