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8" r:id="rId3"/>
    <p:sldId id="362" r:id="rId4"/>
    <p:sldId id="260" r:id="rId5"/>
    <p:sldId id="363" r:id="rId6"/>
    <p:sldId id="349" r:id="rId7"/>
    <p:sldId id="348" r:id="rId8"/>
    <p:sldId id="268" r:id="rId9"/>
    <p:sldId id="341" r:id="rId10"/>
    <p:sldId id="269" r:id="rId11"/>
    <p:sldId id="309" r:id="rId12"/>
    <p:sldId id="310" r:id="rId13"/>
    <p:sldId id="313" r:id="rId14"/>
    <p:sldId id="317" r:id="rId15"/>
    <p:sldId id="319" r:id="rId16"/>
    <p:sldId id="322" r:id="rId17"/>
    <p:sldId id="342" r:id="rId18"/>
    <p:sldId id="272" r:id="rId19"/>
    <p:sldId id="288" r:id="rId20"/>
    <p:sldId id="325" r:id="rId21"/>
    <p:sldId id="343" r:id="rId22"/>
    <p:sldId id="275" r:id="rId23"/>
    <p:sldId id="329" r:id="rId24"/>
    <p:sldId id="328" r:id="rId25"/>
    <p:sldId id="358" r:id="rId26"/>
    <p:sldId id="344" r:id="rId27"/>
    <p:sldId id="330" r:id="rId28"/>
    <p:sldId id="332" r:id="rId29"/>
    <p:sldId id="333" r:id="rId30"/>
    <p:sldId id="334" r:id="rId31"/>
    <p:sldId id="295" r:id="rId32"/>
    <p:sldId id="335" r:id="rId33"/>
    <p:sldId id="336" r:id="rId34"/>
    <p:sldId id="337" r:id="rId35"/>
    <p:sldId id="345" r:id="rId36"/>
    <p:sldId id="352" r:id="rId37"/>
    <p:sldId id="353" r:id="rId38"/>
    <p:sldId id="354" r:id="rId39"/>
    <p:sldId id="355" r:id="rId40"/>
    <p:sldId id="356" r:id="rId41"/>
    <p:sldId id="346" r:id="rId42"/>
    <p:sldId id="364" r:id="rId43"/>
    <p:sldId id="307" r:id="rId44"/>
    <p:sldId id="278" r:id="rId4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4B87"/>
    <a:srgbClr val="B2B2B2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042" autoAdjust="0"/>
    <p:restoredTop sz="99197" autoAdjust="0"/>
  </p:normalViewPr>
  <p:slideViewPr>
    <p:cSldViewPr>
      <p:cViewPr>
        <p:scale>
          <a:sx n="53" d="100"/>
          <a:sy n="53" d="100"/>
        </p:scale>
        <p:origin x="-288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4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6.wmf"/><Relationship Id="rId1" Type="http://schemas.openxmlformats.org/officeDocument/2006/relationships/image" Target="../media/image8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6.wmf"/><Relationship Id="rId1" Type="http://schemas.openxmlformats.org/officeDocument/2006/relationships/image" Target="../media/image11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FDF54E1-CF13-4595-A0AB-03EA4E651022}" type="datetimeFigureOut">
              <a:rPr lang="en-US" smtClean="0"/>
              <a:pPr/>
              <a:t>6/13/2008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E84F032-6055-471A-ABA4-748A05137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A03709A-64EC-41D4-BE53-04C7D40AF2C7}" type="datetimeFigureOut">
              <a:rPr lang="en-US" smtClean="0"/>
              <a:pPr/>
              <a:t>6/13/2008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71FDEB4-97C6-4416-BF12-DABA15FE51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FDEB4-97C6-4416-BF12-DABA15FE51C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FDEB4-97C6-4416-BF12-DABA15FE51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FDEB4-97C6-4416-BF12-DABA15FE51C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77C23-EB00-4418-BC5C-8BDE929CD41F}" type="datetime1">
              <a:rPr lang="en-US" smtClean="0"/>
              <a:pPr/>
              <a:t>6/13/2008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56122-1412-420D-A39B-7DA7A317E27F}" type="datetime1">
              <a:rPr lang="en-US" smtClean="0"/>
              <a:pPr/>
              <a:t>6/13/2008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1B8615-B95D-4D9F-BB13-4E5CC7DFE7F5}" type="datetime1">
              <a:rPr lang="en-US" smtClean="0"/>
              <a:pPr/>
              <a:t>6/13/2008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28416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58614-761B-47C2-912C-14224EEBCA9D}" type="datetime1">
              <a:rPr lang="en-US" smtClean="0"/>
              <a:pPr>
                <a:defRPr/>
              </a:pPr>
              <a:t>6/13/2008</a:t>
            </a:fld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2" descr="Large confetti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16900" y="6248400"/>
            <a:ext cx="533400" cy="609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86E74-8FCE-45E1-822A-F13BFE44A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3E7A2A-BEBE-45C5-89F1-F7408F6BE86A}" type="datetime1">
              <a:rPr lang="en-US" smtClean="0"/>
              <a:pPr/>
              <a:t>6/13/2008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273A76-46F9-489C-9E0B-AC2D9365C7CB}" type="datetime1">
              <a:rPr lang="en-US" smtClean="0"/>
              <a:pPr/>
              <a:t>6/13/2008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3282D2-61DD-438E-A767-B948F9C82182}" type="datetime1">
              <a:rPr lang="en-US" smtClean="0"/>
              <a:pPr/>
              <a:t>6/13/2008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073D08-429B-491B-AA80-D3F5CA3A8E3F}" type="datetime1">
              <a:rPr lang="en-US" smtClean="0"/>
              <a:pPr/>
              <a:t>6/13/2008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C145F2-6555-48B8-B98A-B200CF4E2102}" type="datetime1">
              <a:rPr lang="en-US" smtClean="0"/>
              <a:pPr/>
              <a:t>6/13/2008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5E5D61-41F4-4A64-AB8C-8AB3B3FDB143}" type="datetime1">
              <a:rPr lang="en-US" smtClean="0"/>
              <a:pPr/>
              <a:t>6/13/2008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48404-F782-4689-9D21-93714897A695}" type="datetime1">
              <a:rPr lang="en-US" smtClean="0"/>
              <a:pPr/>
              <a:t>6/13/2008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F99F06-9A1E-47D4-868B-AF3AE155320B}" type="datetime1">
              <a:rPr lang="en-US" smtClean="0"/>
              <a:pPr/>
              <a:t>6/13/2008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1C2EDEF-6B74-4DDF-B3B2-79E49DA33BAD}" type="datetime1">
              <a:rPr lang="en-US" smtClean="0"/>
              <a:pPr/>
              <a:t>6/13/2008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3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0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7.png"/><Relationship Id="rId4" Type="http://schemas.openxmlformats.org/officeDocument/2006/relationships/oleObject" Target="../embeddings/oleObject3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8.png"/><Relationship Id="rId4" Type="http://schemas.openxmlformats.org/officeDocument/2006/relationships/oleObject" Target="../embeddings/oleObject3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33.png"/><Relationship Id="rId4" Type="http://schemas.openxmlformats.org/officeDocument/2006/relationships/image" Target="../media/image2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5.png"/><Relationship Id="rId4" Type="http://schemas.openxmlformats.org/officeDocument/2006/relationships/image" Target="../media/image29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7315200" cy="1752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Trie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Indexes for Efficient XML Query Processing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43400"/>
            <a:ext cx="7924800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Sofia </a:t>
            </a:r>
            <a:r>
              <a:rPr lang="en-US" sz="2400" dirty="0" err="1" smtClean="0"/>
              <a:t>Brenes</a:t>
            </a:r>
            <a:r>
              <a:rPr lang="en-US" sz="2400" dirty="0" smtClean="0"/>
              <a:t>,  Yuqing Wu, Dirk Van </a:t>
            </a:r>
            <a:r>
              <a:rPr lang="en-US" sz="2400" dirty="0" err="1" smtClean="0"/>
              <a:t>Gucht</a:t>
            </a:r>
            <a:r>
              <a:rPr lang="en-US" sz="2400" dirty="0" smtClean="0"/>
              <a:t>, Pablo Santa Cruz</a:t>
            </a:r>
          </a:p>
          <a:p>
            <a:pPr algn="ctr"/>
            <a:r>
              <a:rPr lang="en-US" sz="2400" dirty="0" smtClean="0"/>
              <a:t>Indiana University, Bloomington</a:t>
            </a:r>
          </a:p>
          <a:p>
            <a:pPr algn="ctr"/>
            <a:r>
              <a:rPr lang="en-US" sz="2400" dirty="0" smtClean="0"/>
              <a:t>{</a:t>
            </a:r>
            <a:r>
              <a:rPr lang="en-US" sz="2400" dirty="0" err="1" smtClean="0"/>
              <a:t>sbrenesb</a:t>
            </a:r>
            <a:r>
              <a:rPr lang="en-US" sz="2400" dirty="0" smtClean="0"/>
              <a:t>, </a:t>
            </a:r>
            <a:r>
              <a:rPr lang="en-US" sz="2400" dirty="0" err="1" smtClean="0"/>
              <a:t>yuqwu</a:t>
            </a:r>
            <a:r>
              <a:rPr lang="en-US" sz="2400" dirty="0" smtClean="0"/>
              <a:t>, </a:t>
            </a:r>
            <a:r>
              <a:rPr lang="en-US" sz="2400" dirty="0" err="1" smtClean="0"/>
              <a:t>vgucht</a:t>
            </a:r>
            <a:r>
              <a:rPr lang="en-US" sz="2400" dirty="0" smtClean="0"/>
              <a:t>, </a:t>
            </a:r>
            <a:r>
              <a:rPr lang="en-US" sz="2400" dirty="0" err="1" smtClean="0"/>
              <a:t>psantacr</a:t>
            </a:r>
            <a:r>
              <a:rPr lang="en-US" sz="2400" dirty="0" smtClean="0"/>
              <a:t>}@</a:t>
            </a:r>
            <a:r>
              <a:rPr lang="en-US" sz="2400" dirty="0" err="1" smtClean="0"/>
              <a:t>cs.indiana.edu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Data Model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 XML document D as a finite </a:t>
            </a:r>
            <a:r>
              <a:rPr lang="en-US" smtClean="0"/>
              <a:t>unordered node-labeled </a:t>
            </a:r>
            <a:r>
              <a:rPr lang="en-US" dirty="0" smtClean="0"/>
              <a:t>tree</a:t>
            </a:r>
          </a:p>
          <a:p>
            <a:r>
              <a:rPr lang="en-US" dirty="0" smtClean="0"/>
              <a:t>D = (V, Ed, r,   )</a:t>
            </a:r>
          </a:p>
          <a:p>
            <a:r>
              <a:rPr lang="en-US" dirty="0" smtClean="0"/>
              <a:t>Nodes:  V</a:t>
            </a:r>
          </a:p>
          <a:p>
            <a:r>
              <a:rPr lang="en-US" dirty="0" smtClean="0"/>
              <a:t>Edges:  Ed </a:t>
            </a:r>
          </a:p>
          <a:p>
            <a:r>
              <a:rPr lang="en-US" dirty="0" smtClean="0"/>
              <a:t>Root:  r</a:t>
            </a:r>
          </a:p>
          <a:p>
            <a:r>
              <a:rPr lang="en-US" smtClean="0"/>
              <a:t>Labels</a:t>
            </a:r>
            <a:r>
              <a:rPr lang="en-US" dirty="0" smtClean="0"/>
              <a:t>:  </a:t>
            </a:r>
          </a:p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962400" y="2590800"/>
          <a:ext cx="298450" cy="457200"/>
        </p:xfrm>
        <a:graphic>
          <a:graphicData uri="http://schemas.openxmlformats.org/presentationml/2006/ole">
            <p:oleObj spid="_x0000_s34819" name="Equation" r:id="rId3" imgW="139680" imgH="177480" progId="Equation.3">
              <p:embed/>
            </p:oleObj>
          </a:graphicData>
        </a:graphic>
      </p:graphicFrame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76200" cy="190500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76200" cy="190500"/>
          </a:xfrm>
          <a:prstGeom prst="rect">
            <a:avLst/>
          </a:prstGeom>
          <a:noFill/>
        </p:spPr>
      </p:pic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4828" name="Object 12"/>
          <p:cNvGraphicFramePr>
            <a:graphicFrameLocks noChangeAspect="1"/>
          </p:cNvGraphicFramePr>
          <p:nvPr/>
        </p:nvGraphicFramePr>
        <p:xfrm>
          <a:off x="3124200" y="4800600"/>
          <a:ext cx="1411288" cy="522288"/>
        </p:xfrm>
        <a:graphic>
          <a:graphicData uri="http://schemas.openxmlformats.org/presentationml/2006/ole">
            <p:oleObj spid="_x0000_s34828" name="Equation" r:id="rId5" imgW="660240" imgH="203040" progId="Equation.3">
              <p:embed/>
            </p:oleObj>
          </a:graphicData>
        </a:graphic>
      </p:graphicFrame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5562600" y="2819400"/>
          <a:ext cx="2754313" cy="2819400"/>
        </p:xfrm>
        <a:graphic>
          <a:graphicData uri="http://schemas.openxmlformats.org/presentationml/2006/ole">
            <p:oleObj spid="_x0000_s34830" name="Visio" r:id="rId6" imgW="2755080" imgH="2818800" progId="Visio.Drawing.11">
              <p:embed/>
            </p:oleObj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371600" y="2133600"/>
            <a:ext cx="1752600" cy="2223247"/>
            <a:chOff x="1371600" y="2133600"/>
            <a:chExt cx="1752600" cy="2223247"/>
          </a:xfrm>
        </p:grpSpPr>
        <p:sp>
          <p:nvSpPr>
            <p:cNvPr id="13" name="Oval 12"/>
            <p:cNvSpPr/>
            <p:nvPr/>
          </p:nvSpPr>
          <p:spPr>
            <a:xfrm>
              <a:off x="1600200" y="3886200"/>
              <a:ext cx="762000" cy="470647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362200" y="2286000"/>
              <a:ext cx="762000" cy="470647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33600" y="2133600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m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71600" y="373380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n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Label </a:t>
            </a:r>
            <a:r>
              <a:rPr lang="en-US" dirty="0" smtClean="0"/>
              <a:t>Path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95800" y="1447800"/>
            <a:ext cx="4437888" cy="4800600"/>
          </a:xfrm>
        </p:spPr>
        <p:txBody>
          <a:bodyPr>
            <a:normAutofit/>
          </a:bodyPr>
          <a:lstStyle/>
          <a:p>
            <a:r>
              <a:rPr lang="en-US" i="1" smtClean="0">
                <a:latin typeface="Monotype Corsiva" pitchFamily="66" charset="0"/>
              </a:rPr>
              <a:t>LP(</a:t>
            </a:r>
            <a:r>
              <a:rPr lang="en-US" i="1" dirty="0" err="1" smtClean="0">
                <a:latin typeface="Monotype Corsiva" pitchFamily="66" charset="0"/>
              </a:rPr>
              <a:t>m,n</a:t>
            </a:r>
            <a:r>
              <a:rPr lang="en-US" i="1" dirty="0" smtClean="0">
                <a:latin typeface="Monotype Corsiva" pitchFamily="66" charset="0"/>
              </a:rPr>
              <a:t>)</a:t>
            </a:r>
          </a:p>
          <a:p>
            <a:pPr lvl="1"/>
            <a:r>
              <a:rPr lang="en-US" i="1" dirty="0" smtClean="0">
                <a:latin typeface="Monotype Corsiva" pitchFamily="66" charset="0"/>
              </a:rPr>
              <a:t>LP(</a:t>
            </a:r>
            <a:r>
              <a:rPr lang="en-US" i="1" dirty="0" err="1" smtClean="0">
                <a:latin typeface="Monotype Corsiva" pitchFamily="66" charset="0"/>
              </a:rPr>
              <a:t>m,n</a:t>
            </a:r>
            <a:r>
              <a:rPr lang="en-US" i="1" dirty="0" smtClean="0">
                <a:latin typeface="Monotype Corsiva" pitchFamily="66" charset="0"/>
              </a:rPr>
              <a:t>) = </a:t>
            </a:r>
            <a:r>
              <a:rPr lang="en-US" dirty="0" smtClean="0">
                <a:latin typeface="+mj-lt"/>
              </a:rPr>
              <a:t>(A,B,C) </a:t>
            </a:r>
          </a:p>
          <a:p>
            <a:r>
              <a:rPr lang="en-US" i="1" dirty="0" smtClean="0">
                <a:latin typeface="Monotype Corsiva" pitchFamily="66" charset="0"/>
              </a:rPr>
              <a:t>LP(n, k)</a:t>
            </a:r>
          </a:p>
          <a:p>
            <a:pPr lvl="1"/>
            <a:r>
              <a:rPr lang="en-US" i="1" dirty="0" smtClean="0">
                <a:latin typeface="Monotype Corsiva" pitchFamily="66" charset="0"/>
              </a:rPr>
              <a:t>LP(n,0) = </a:t>
            </a:r>
            <a:r>
              <a:rPr lang="en-US" dirty="0" smtClean="0">
                <a:latin typeface="+mj-lt"/>
              </a:rPr>
              <a:t>(C)</a:t>
            </a:r>
          </a:p>
          <a:p>
            <a:pPr lvl="1"/>
            <a:r>
              <a:rPr lang="en-US" i="1" dirty="0" smtClean="0">
                <a:latin typeface="Monotype Corsiva" pitchFamily="66" charset="0"/>
              </a:rPr>
              <a:t>LP(n, 1) = </a:t>
            </a:r>
            <a:r>
              <a:rPr lang="en-US" dirty="0" smtClean="0"/>
              <a:t>(B,C)</a:t>
            </a:r>
          </a:p>
          <a:p>
            <a:pPr lvl="1"/>
            <a:r>
              <a:rPr lang="en-US" i="1" dirty="0" smtClean="0">
                <a:latin typeface="Monotype Corsiva" pitchFamily="66" charset="0"/>
              </a:rPr>
              <a:t>LP(n,4) = </a:t>
            </a:r>
            <a:r>
              <a:rPr lang="en-US" dirty="0" smtClean="0"/>
              <a:t>(A,A,B,C)</a:t>
            </a:r>
          </a:p>
          <a:p>
            <a:pPr lvl="1"/>
            <a:r>
              <a:rPr lang="en-US" i="1" dirty="0" smtClean="0">
                <a:latin typeface="Monotype Corsiva" pitchFamily="66" charset="0"/>
              </a:rPr>
              <a:t>LP(n,7) = </a:t>
            </a:r>
            <a:r>
              <a:rPr lang="en-US" dirty="0" smtClean="0"/>
              <a:t>(A,A,B,C)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76200" cy="190500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76200" cy="190500"/>
          </a:xfrm>
          <a:prstGeom prst="rect">
            <a:avLst/>
          </a:prstGeom>
          <a:noFill/>
        </p:spPr>
      </p:pic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1371600" y="1524000"/>
          <a:ext cx="3048000" cy="2819400"/>
        </p:xfrm>
        <a:graphic>
          <a:graphicData uri="http://schemas.openxmlformats.org/presentationml/2006/ole">
            <p:oleObj spid="_x0000_s111620" name="Visio" r:id="rId4" imgW="2755080" imgH="2818800" progId="Visio.Drawing.11">
              <p:embed/>
            </p:oleObj>
          </a:graphicData>
        </a:graphic>
      </p:graphicFrame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onotype Corsiva" pitchFamily="66" charset="0"/>
              </a:rPr>
              <a:t>N </a:t>
            </a:r>
            <a:r>
              <a:rPr lang="en-US" sz="4000" dirty="0" smtClean="0">
                <a:effectLst/>
                <a:latin typeface="+mn-lt"/>
              </a:rPr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sz="4000" dirty="0" smtClean="0">
                <a:effectLst/>
                <a:latin typeface="+mn-lt"/>
              </a:rPr>
              <a:t>]</a:t>
            </a:r>
            <a:r>
              <a:rPr lang="en-US" dirty="0" smtClean="0">
                <a:effectLst/>
                <a:latin typeface="+mn-lt"/>
              </a:rPr>
              <a:t> </a:t>
            </a:r>
            <a:r>
              <a:rPr lang="en-US" dirty="0" smtClean="0"/>
              <a:t>Equivalence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2209800"/>
          <a:ext cx="6781800" cy="673100"/>
        </p:xfrm>
        <a:graphic>
          <a:graphicData uri="http://schemas.openxmlformats.org/presentationml/2006/ole">
            <p:oleObj spid="_x0000_s112642" name="Equation" r:id="rId3" imgW="2412720" imgH="241200" progId="Equation.3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524000" y="1447800"/>
            <a:ext cx="6870192" cy="1447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an XML document and value k</a:t>
            </a: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981200" y="3886200"/>
            <a:ext cx="1447800" cy="1385047"/>
            <a:chOff x="1981200" y="3886200"/>
            <a:chExt cx="1447800" cy="1385047"/>
          </a:xfrm>
        </p:grpSpPr>
        <p:sp>
          <p:nvSpPr>
            <p:cNvPr id="7" name="Oval 6"/>
            <p:cNvSpPr/>
            <p:nvPr/>
          </p:nvSpPr>
          <p:spPr>
            <a:xfrm>
              <a:off x="2667000" y="4800600"/>
              <a:ext cx="762000" cy="470647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981200" y="3886200"/>
              <a:ext cx="762000" cy="470647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Object 14"/>
          <p:cNvGraphicFramePr>
            <a:graphicFrameLocks noChangeAspect="1"/>
          </p:cNvGraphicFramePr>
          <p:nvPr/>
        </p:nvGraphicFramePr>
        <p:xfrm>
          <a:off x="2057400" y="3200400"/>
          <a:ext cx="3048000" cy="2819400"/>
        </p:xfrm>
        <a:graphic>
          <a:graphicData uri="http://schemas.openxmlformats.org/presentationml/2006/ole">
            <p:oleObj spid="_x0000_s112643" name="Visio" r:id="rId4" imgW="2755080" imgH="2818800" progId="Visio.Drawing.11">
              <p:embed/>
            </p:oleObj>
          </a:graphicData>
        </a:graphic>
      </p:graphicFrame>
      <p:graphicFrame>
        <p:nvGraphicFramePr>
          <p:cNvPr id="112644" name="Object 4"/>
          <p:cNvGraphicFramePr>
            <a:graphicFrameLocks noChangeAspect="1"/>
          </p:cNvGraphicFramePr>
          <p:nvPr/>
        </p:nvGraphicFramePr>
        <p:xfrm>
          <a:off x="5867400" y="3733800"/>
          <a:ext cx="2379662" cy="739775"/>
        </p:xfrm>
        <a:graphic>
          <a:graphicData uri="http://schemas.openxmlformats.org/presentationml/2006/ole">
            <p:oleObj spid="_x0000_s112644" name="Equation" r:id="rId5" imgW="685800" imgH="241200" progId="Equation.3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112645" name="Object 5"/>
          <p:cNvGraphicFramePr>
            <a:graphicFrameLocks noChangeAspect="1"/>
          </p:cNvGraphicFramePr>
          <p:nvPr/>
        </p:nvGraphicFramePr>
        <p:xfrm>
          <a:off x="5867400" y="4876800"/>
          <a:ext cx="2424113" cy="739775"/>
        </p:xfrm>
        <a:graphic>
          <a:graphicData uri="http://schemas.openxmlformats.org/presentationml/2006/ole">
            <p:oleObj spid="_x0000_s112645" name="Equation" r:id="rId6" imgW="6984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onotype Corsiva" pitchFamily="66" charset="0"/>
              </a:rPr>
              <a:t>N </a:t>
            </a:r>
            <a:r>
              <a:rPr lang="en-US" sz="4000" dirty="0" smtClean="0">
                <a:effectLst/>
                <a:latin typeface="+mn-lt"/>
              </a:rPr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sz="4000" dirty="0" smtClean="0">
                <a:effectLst/>
                <a:latin typeface="+mn-lt"/>
              </a:rPr>
              <a:t>]</a:t>
            </a:r>
            <a:r>
              <a:rPr lang="en-US" dirty="0" smtClean="0">
                <a:effectLst/>
                <a:latin typeface="+mn-lt"/>
              </a:rPr>
              <a:t> </a:t>
            </a:r>
            <a:r>
              <a:rPr lang="en-US" dirty="0" smtClean="0"/>
              <a:t>Partition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6400" y="1295400"/>
          <a:ext cx="6781800" cy="673100"/>
        </p:xfrm>
        <a:graphic>
          <a:graphicData uri="http://schemas.openxmlformats.org/presentationml/2006/ole">
            <p:oleObj spid="_x0000_s115714" name="Equation" r:id="rId3" imgW="2412720" imgH="241200" progId="Equation.3">
              <p:embed/>
            </p:oleObj>
          </a:graphicData>
        </a:graphic>
      </p:graphicFrame>
      <p:graphicFrame>
        <p:nvGraphicFramePr>
          <p:cNvPr id="9" name="Object 14"/>
          <p:cNvGraphicFramePr>
            <a:graphicFrameLocks noChangeAspect="1"/>
          </p:cNvGraphicFramePr>
          <p:nvPr/>
        </p:nvGraphicFramePr>
        <p:xfrm>
          <a:off x="1219200" y="2133600"/>
          <a:ext cx="3048000" cy="2819400"/>
        </p:xfrm>
        <a:graphic>
          <a:graphicData uri="http://schemas.openxmlformats.org/presentationml/2006/ole">
            <p:oleObj spid="_x0000_s115715" name="Visio" r:id="rId4" imgW="2755080" imgH="2818800" progId="Visio.Drawing.11">
              <p:embed/>
            </p:oleObj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495800" y="2209800"/>
          <a:ext cx="41910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/>
                <a:gridCol w="1019908"/>
                <a:gridCol w="2256692"/>
              </a:tblGrid>
              <a:tr h="18288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Monotype Corsiva" pitchFamily="66" charset="0"/>
                        </a:rPr>
                        <a:t>N </a:t>
                      </a:r>
                      <a:r>
                        <a:rPr lang="en-US" sz="20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2400" dirty="0" smtClean="0">
                          <a:effectLst/>
                          <a:latin typeface="Monotype Corsiva" pitchFamily="66" charset="0"/>
                        </a:rPr>
                        <a:t>1</a:t>
                      </a:r>
                      <a:r>
                        <a:rPr lang="en-US" sz="2000" dirty="0" smtClean="0">
                          <a:effectLst/>
                          <a:latin typeface="+mn-lt"/>
                        </a:rPr>
                        <a:t>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(A)</a:t>
                      </a:r>
                    </a:p>
                    <a:p>
                      <a:r>
                        <a:rPr lang="en-US" dirty="0" smtClean="0"/>
                        <a:t>(A,A)</a:t>
                      </a:r>
                    </a:p>
                    <a:p>
                      <a:r>
                        <a:rPr lang="en-US" dirty="0" smtClean="0"/>
                        <a:t>(A,B)</a:t>
                      </a:r>
                    </a:p>
                    <a:p>
                      <a:r>
                        <a:rPr lang="en-US" dirty="0" smtClean="0"/>
                        <a:t>(B,B)</a:t>
                      </a:r>
                    </a:p>
                    <a:p>
                      <a:r>
                        <a:rPr lang="en-US" dirty="0" smtClean="0"/>
                        <a:t>(B,C)</a:t>
                      </a:r>
                    </a:p>
                    <a:p>
                      <a:r>
                        <a:rPr lang="en-US" dirty="0" smtClean="0"/>
                        <a:t>(B,D)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{A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{A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{D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257800" y="2133600"/>
            <a:ext cx="1066800" cy="1981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00600" y="48768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onotype Corsiva" pitchFamily="66" charset="0"/>
              </a:rPr>
              <a:t>N </a:t>
            </a:r>
            <a:r>
              <a:rPr lang="en-US" sz="2400" dirty="0" smtClean="0"/>
              <a:t>[</a:t>
            </a:r>
            <a:r>
              <a:rPr lang="en-US" sz="2800" dirty="0" smtClean="0">
                <a:latin typeface="Monotype Corsiva" pitchFamily="66" charset="0"/>
              </a:rPr>
              <a:t>1</a:t>
            </a:r>
            <a:r>
              <a:rPr lang="en-US" sz="2400" dirty="0" smtClean="0"/>
              <a:t>][(A,B)] = </a:t>
            </a:r>
            <a:r>
              <a:rPr lang="en-US" sz="2800" dirty="0" smtClean="0"/>
              <a:t>{B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B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B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, B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}</a:t>
            </a:r>
          </a:p>
          <a:p>
            <a:endParaRPr lang="en-US" sz="2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934200" y="4191000"/>
            <a:ext cx="1752600" cy="6858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Label Path 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3" idx="1"/>
          </p:cNvCxnSpPr>
          <p:nvPr/>
        </p:nvCxnSpPr>
        <p:spPr>
          <a:xfrm rot="10800000">
            <a:off x="5867400" y="4114800"/>
            <a:ext cx="1066800" cy="41910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5867400" y="4648200"/>
            <a:ext cx="1066800" cy="30480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2590800" y="3886200"/>
            <a:ext cx="762000" cy="470647"/>
          </a:xfrm>
          <a:prstGeom prst="ellipse">
            <a:avLst/>
          </a:prstGeom>
          <a:solidFill>
            <a:srgbClr val="FFCC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00200" y="4724400"/>
            <a:ext cx="762000" cy="470647"/>
          </a:xfrm>
          <a:prstGeom prst="ellipse">
            <a:avLst/>
          </a:prstGeom>
          <a:solidFill>
            <a:srgbClr val="FFCC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onotype Corsiva" pitchFamily="66" charset="0"/>
              </a:rPr>
              <a:t>P </a:t>
            </a:r>
            <a:r>
              <a:rPr lang="en-US" sz="4000" dirty="0" smtClean="0">
                <a:effectLst/>
                <a:latin typeface="+mn-lt"/>
              </a:rPr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sz="4000" dirty="0" smtClean="0">
                <a:effectLst/>
                <a:latin typeface="+mn-lt"/>
              </a:rPr>
              <a:t>]</a:t>
            </a:r>
            <a:r>
              <a:rPr lang="en-US" dirty="0" smtClean="0">
                <a:effectLst/>
                <a:latin typeface="+mn-lt"/>
              </a:rPr>
              <a:t> </a:t>
            </a:r>
            <a:r>
              <a:rPr lang="en-US" dirty="0" smtClean="0"/>
              <a:t>Equivalence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0" y="1862138"/>
          <a:ext cx="7924800" cy="1154112"/>
        </p:xfrm>
        <a:graphic>
          <a:graphicData uri="http://schemas.openxmlformats.org/presentationml/2006/ole">
            <p:oleObj spid="_x0000_s119810" name="Equation" r:id="rId4" imgW="3187440" imgH="457200" progId="Equation.3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447800" y="1219200"/>
            <a:ext cx="6870192" cy="2209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an XML document and value k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lang="en-US" sz="32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810000" y="5486400"/>
            <a:ext cx="762000" cy="470647"/>
          </a:xfrm>
          <a:prstGeom prst="ellipse">
            <a:avLst/>
          </a:prstGeom>
          <a:solidFill>
            <a:srgbClr val="FFCC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895600" y="3048000"/>
            <a:ext cx="762000" cy="470647"/>
          </a:xfrm>
          <a:prstGeom prst="ellipse">
            <a:avLst/>
          </a:prstGeom>
          <a:solidFill>
            <a:srgbClr val="FFCC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752600" y="5486400"/>
            <a:ext cx="762000" cy="470647"/>
          </a:xfrm>
          <a:prstGeom prst="ellipse">
            <a:avLst/>
          </a:prstGeom>
          <a:solidFill>
            <a:srgbClr val="FFCC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1600200" y="3124200"/>
          <a:ext cx="3048000" cy="2819400"/>
        </p:xfrm>
        <a:graphic>
          <a:graphicData uri="http://schemas.openxmlformats.org/presentationml/2006/ole">
            <p:oleObj spid="_x0000_s119811" name="Visio" r:id="rId5" imgW="2755080" imgH="2818800" progId="Visio.Drawing.11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4953000" y="3276600"/>
          <a:ext cx="3808413" cy="614728"/>
        </p:xfrm>
        <a:graphic>
          <a:graphicData uri="http://schemas.openxmlformats.org/presentationml/2006/ole">
            <p:oleObj spid="_x0000_s119812" name="Equation" r:id="rId6" imgW="1320480" imgH="241200" progId="Equation.3">
              <p:embed/>
            </p:oleObj>
          </a:graphicData>
        </a:graphic>
      </p:graphicFrame>
      <p:graphicFrame>
        <p:nvGraphicFramePr>
          <p:cNvPr id="119813" name="Object 5"/>
          <p:cNvGraphicFramePr>
            <a:graphicFrameLocks noChangeAspect="1"/>
          </p:cNvGraphicFramePr>
          <p:nvPr/>
        </p:nvGraphicFramePr>
        <p:xfrm>
          <a:off x="4972050" y="4267200"/>
          <a:ext cx="3771900" cy="614363"/>
        </p:xfrm>
        <a:graphic>
          <a:graphicData uri="http://schemas.openxmlformats.org/presentationml/2006/ole">
            <p:oleObj spid="_x0000_s119813" name="Equation" r:id="rId7" imgW="1307880" imgH="241200" progId="Equation.3">
              <p:embed/>
            </p:oleObj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3" grpId="0" animBg="1"/>
      <p:bldP spid="13" grpId="1" animBg="1"/>
      <p:bldP spid="14" grpId="0" animBg="1"/>
      <p:bldP spid="1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onotype Corsiva" pitchFamily="66" charset="0"/>
              </a:rPr>
              <a:t>P </a:t>
            </a:r>
            <a:r>
              <a:rPr lang="en-US" sz="4000" dirty="0" smtClean="0">
                <a:effectLst/>
              </a:rPr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sz="4000" dirty="0" smtClean="0">
                <a:effectLst/>
              </a:rPr>
              <a:t>]</a:t>
            </a:r>
            <a:r>
              <a:rPr lang="en-US" dirty="0" smtClean="0">
                <a:effectLst/>
              </a:rPr>
              <a:t> </a:t>
            </a:r>
            <a:r>
              <a:rPr lang="en-US" dirty="0" smtClean="0"/>
              <a:t>Partition </a:t>
            </a:r>
            <a:endParaRPr lang="en-US" dirty="0"/>
          </a:p>
        </p:txBody>
      </p:sp>
      <p:graphicFrame>
        <p:nvGraphicFramePr>
          <p:cNvPr id="9" name="Object 14"/>
          <p:cNvGraphicFramePr>
            <a:graphicFrameLocks noChangeAspect="1"/>
          </p:cNvGraphicFramePr>
          <p:nvPr/>
        </p:nvGraphicFramePr>
        <p:xfrm>
          <a:off x="1143000" y="1295400"/>
          <a:ext cx="3048000" cy="2819400"/>
        </p:xfrm>
        <a:graphic>
          <a:graphicData uri="http://schemas.openxmlformats.org/presentationml/2006/ole">
            <p:oleObj spid="_x0000_s120834" name="Visio" r:id="rId3" imgW="2755080" imgH="2818800" progId="Visio.Drawing.11">
              <p:embed/>
            </p:oleObj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114800" y="1219201"/>
          <a:ext cx="4724400" cy="21308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593"/>
                <a:gridCol w="752007"/>
                <a:gridCol w="3352800"/>
              </a:tblGrid>
              <a:tr h="8714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onotype Corsiva" pitchFamily="66" charset="0"/>
                        </a:rPr>
                        <a:t>P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800" dirty="0" smtClean="0">
                          <a:effectLst/>
                          <a:latin typeface="Monotype Corsiva" pitchFamily="66" charset="0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(A)</a:t>
                      </a:r>
                    </a:p>
                    <a:p>
                      <a:r>
                        <a:rPr lang="en-US" sz="1400" dirty="0" smtClean="0"/>
                        <a:t>(B)</a:t>
                      </a:r>
                    </a:p>
                    <a:p>
                      <a:r>
                        <a:rPr lang="en-US" sz="1400" dirty="0" smtClean="0"/>
                        <a:t>(C)</a:t>
                      </a:r>
                    </a:p>
                    <a:p>
                      <a:r>
                        <a:rPr lang="en-US" sz="1400" dirty="0" smtClean="0"/>
                        <a:t>(D)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{(D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D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</a:txBody>
                  <a:tcPr/>
                </a:tc>
              </a:tr>
              <a:tr h="11859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(A,A)</a:t>
                      </a:r>
                    </a:p>
                    <a:p>
                      <a:r>
                        <a:rPr lang="en-US" sz="1400" dirty="0" smtClean="0"/>
                        <a:t>(A,B)</a:t>
                      </a:r>
                    </a:p>
                    <a:p>
                      <a:r>
                        <a:rPr lang="en-US" sz="1400" dirty="0" smtClean="0"/>
                        <a:t>(B,B)</a:t>
                      </a:r>
                    </a:p>
                    <a:p>
                      <a:r>
                        <a:rPr lang="en-US" sz="1400" dirty="0" smtClean="0"/>
                        <a:t>(B,C)</a:t>
                      </a:r>
                    </a:p>
                    <a:p>
                      <a:r>
                        <a:rPr lang="en-US" sz="1400" dirty="0" smtClean="0"/>
                        <a:t>(B,D)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D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4724401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onotype Corsiva" pitchFamily="66" charset="0"/>
              </a:rPr>
              <a:t>P </a:t>
            </a:r>
            <a:r>
              <a:rPr lang="en-US" sz="2400" dirty="0" smtClean="0"/>
              <a:t>[</a:t>
            </a:r>
            <a:r>
              <a:rPr lang="en-US" sz="2400" dirty="0" smtClean="0">
                <a:latin typeface="Monotype Corsiva" pitchFamily="66" charset="0"/>
              </a:rPr>
              <a:t>1</a:t>
            </a:r>
            <a:r>
              <a:rPr lang="en-US" sz="2400" dirty="0" smtClean="0"/>
              <a:t>][(A,A)] = {(A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)}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onotype Corsiva" pitchFamily="66" charset="0"/>
              </a:rPr>
              <a:t>P </a:t>
            </a:r>
            <a:r>
              <a:rPr lang="en-US" sz="4000" dirty="0" smtClean="0">
                <a:effectLst/>
              </a:rPr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sz="4000" dirty="0" smtClean="0">
                <a:effectLst/>
              </a:rPr>
              <a:t>]</a:t>
            </a:r>
            <a:r>
              <a:rPr lang="en-US" dirty="0" smtClean="0">
                <a:effectLst/>
              </a:rPr>
              <a:t> </a:t>
            </a:r>
            <a:r>
              <a:rPr lang="en-US" dirty="0" smtClean="0"/>
              <a:t>Partition </a:t>
            </a:r>
            <a:endParaRPr lang="en-US" dirty="0"/>
          </a:p>
        </p:txBody>
      </p:sp>
      <p:graphicFrame>
        <p:nvGraphicFramePr>
          <p:cNvPr id="9" name="Object 14"/>
          <p:cNvGraphicFramePr>
            <a:graphicFrameLocks noChangeAspect="1"/>
          </p:cNvGraphicFramePr>
          <p:nvPr/>
        </p:nvGraphicFramePr>
        <p:xfrm>
          <a:off x="1066800" y="1295400"/>
          <a:ext cx="3048000" cy="2819400"/>
        </p:xfrm>
        <a:graphic>
          <a:graphicData uri="http://schemas.openxmlformats.org/presentationml/2006/ole">
            <p:oleObj spid="_x0000_s123906" name="Visio" r:id="rId3" imgW="2755080" imgH="2818800" progId="Visio.Drawing.11">
              <p:embed/>
            </p:oleObj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114800" y="1219201"/>
          <a:ext cx="4724400" cy="33447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593"/>
                <a:gridCol w="752007"/>
                <a:gridCol w="3352800"/>
              </a:tblGrid>
              <a:tr h="9142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onotype Corsiva" pitchFamily="66" charset="0"/>
                        </a:rPr>
                        <a:t>P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800" dirty="0" smtClean="0">
                          <a:effectLst/>
                          <a:latin typeface="Monotype Corsiva" pitchFamily="66" charset="0"/>
                        </a:rPr>
                        <a:t>2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(A)</a:t>
                      </a:r>
                    </a:p>
                    <a:p>
                      <a:r>
                        <a:rPr lang="en-US" sz="1400" dirty="0" smtClean="0"/>
                        <a:t>(B)</a:t>
                      </a:r>
                    </a:p>
                    <a:p>
                      <a:r>
                        <a:rPr lang="en-US" sz="1400" dirty="0" smtClean="0"/>
                        <a:t>(C)</a:t>
                      </a:r>
                    </a:p>
                    <a:p>
                      <a:r>
                        <a:rPr lang="en-US" sz="1400" dirty="0" smtClean="0"/>
                        <a:t>(D)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{(D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D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</a:txBody>
                  <a:tcPr/>
                </a:tc>
              </a:tr>
              <a:tr h="11207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(A,A)</a:t>
                      </a:r>
                    </a:p>
                    <a:p>
                      <a:r>
                        <a:rPr lang="en-US" sz="1400" dirty="0" smtClean="0"/>
                        <a:t>(A,B)</a:t>
                      </a:r>
                    </a:p>
                    <a:p>
                      <a:r>
                        <a:rPr lang="en-US" sz="1400" dirty="0" smtClean="0"/>
                        <a:t>(B,B)</a:t>
                      </a:r>
                    </a:p>
                    <a:p>
                      <a:r>
                        <a:rPr lang="en-US" sz="1400" dirty="0" smtClean="0"/>
                        <a:t>(B,C)</a:t>
                      </a:r>
                    </a:p>
                    <a:p>
                      <a:r>
                        <a:rPr lang="en-US" sz="1400" dirty="0" smtClean="0"/>
                        <a:t>(B,D)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D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</a:txBody>
                  <a:tcPr/>
                </a:tc>
              </a:tr>
              <a:tr h="1241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(A,A,B)</a:t>
                      </a:r>
                    </a:p>
                    <a:p>
                      <a:r>
                        <a:rPr lang="en-US" sz="1400" dirty="0" smtClean="0"/>
                        <a:t>(A,B,B)</a:t>
                      </a:r>
                    </a:p>
                    <a:p>
                      <a:r>
                        <a:rPr lang="en-US" sz="1400" dirty="0" smtClean="0"/>
                        <a:t>(A,B,C)</a:t>
                      </a:r>
                    </a:p>
                    <a:p>
                      <a:r>
                        <a:rPr lang="en-US" sz="1400" dirty="0" smtClean="0"/>
                        <a:t>(A,B,D)</a:t>
                      </a:r>
                    </a:p>
                    <a:p>
                      <a:r>
                        <a:rPr lang="en-US" sz="1400" dirty="0" smtClean="0"/>
                        <a:t>(B,B,C)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D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{(B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4724401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Monotype Corsiva" pitchFamily="66" charset="0"/>
              </a:rPr>
              <a:t>P </a:t>
            </a:r>
            <a:r>
              <a:rPr lang="en-US" sz="2400" dirty="0" smtClean="0"/>
              <a:t>[</a:t>
            </a:r>
            <a:r>
              <a:rPr lang="en-US" sz="2400" dirty="0" smtClean="0">
                <a:latin typeface="Monotype Corsiva" pitchFamily="66" charset="0"/>
              </a:rPr>
              <a:t>2</a:t>
            </a:r>
            <a:r>
              <a:rPr lang="en-US" sz="2400" dirty="0" smtClean="0"/>
              <a:t>][(A,B,C)] = {(A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 (A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), (A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)}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191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 smtClean="0"/>
              <a:t>Partition induced by structural characteristics of XML</a:t>
            </a:r>
          </a:p>
          <a:p>
            <a:r>
              <a:rPr lang="en-US" b="1" u="sng" dirty="0" smtClean="0">
                <a:solidFill>
                  <a:srgbClr val="C00000"/>
                </a:solidFill>
              </a:rPr>
              <a:t>Partition induced by fragments of XPath Algebra</a:t>
            </a:r>
          </a:p>
          <a:p>
            <a:r>
              <a:rPr lang="en-US" dirty="0" smtClean="0"/>
              <a:t>Coupling and Block Union Theorems</a:t>
            </a:r>
          </a:p>
          <a:p>
            <a:r>
              <a:rPr lang="en-US" dirty="0" err="1" smtClean="0"/>
              <a:t>Trie</a:t>
            </a:r>
            <a:r>
              <a:rPr lang="en-US" dirty="0" smtClean="0"/>
              <a:t> Indices and Query Evaluation</a:t>
            </a:r>
          </a:p>
          <a:p>
            <a:r>
              <a:rPr lang="en-US" dirty="0" smtClean="0"/>
              <a:t>Experimental Evaluation</a:t>
            </a:r>
          </a:p>
          <a:p>
            <a:r>
              <a:rPr lang="en-US" dirty="0" smtClean="0"/>
              <a:t>Future Directions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XPath Algebra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667000" y="2057400"/>
          <a:ext cx="3894016" cy="1219200"/>
        </p:xfrm>
        <a:graphic>
          <a:graphicData uri="http://schemas.openxmlformats.org/presentationml/2006/ole">
            <p:oleObj spid="_x0000_s44033" name="Equation" r:id="rId3" imgW="2108160" imgH="660240" progId="Equation.3">
              <p:embed/>
            </p:oleObj>
          </a:graphicData>
        </a:graphic>
      </p:graphicFrame>
      <p:graphicFrame>
        <p:nvGraphicFramePr>
          <p:cNvPr id="44034" name="Content Placeholder 3"/>
          <p:cNvGraphicFramePr>
            <a:graphicFrameLocks noChangeAspect="1"/>
          </p:cNvGraphicFramePr>
          <p:nvPr/>
        </p:nvGraphicFramePr>
        <p:xfrm>
          <a:off x="2590800" y="3352800"/>
          <a:ext cx="1568988" cy="914400"/>
        </p:xfrm>
        <a:graphic>
          <a:graphicData uri="http://schemas.openxmlformats.org/presentationml/2006/ole">
            <p:oleObj spid="_x0000_s44034" name="Equation" r:id="rId4" imgW="825480" imgH="482400" progId="Equation.3">
              <p:embed/>
            </p:oleObj>
          </a:graphicData>
        </a:graphic>
      </p:graphicFrame>
      <p:graphicFrame>
        <p:nvGraphicFramePr>
          <p:cNvPr id="44035" name="Content Placeholder 3"/>
          <p:cNvGraphicFramePr>
            <a:graphicFrameLocks noChangeAspect="1"/>
          </p:cNvGraphicFramePr>
          <p:nvPr/>
        </p:nvGraphicFramePr>
        <p:xfrm>
          <a:off x="2057400" y="4343400"/>
          <a:ext cx="6477000" cy="835218"/>
        </p:xfrm>
        <a:graphic>
          <a:graphicData uri="http://schemas.openxmlformats.org/presentationml/2006/ole">
            <p:oleObj spid="_x0000_s44035" name="Equation" r:id="rId5" imgW="3543120" imgH="45720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Path semantics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Node semantics</a:t>
            </a:r>
            <a:endParaRPr lang="en-US" dirty="0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2133600" y="5791200"/>
          <a:ext cx="4341813" cy="369888"/>
        </p:xfrm>
        <a:graphic>
          <a:graphicData uri="http://schemas.openxmlformats.org/presentationml/2006/ole">
            <p:oleObj spid="_x0000_s44036" name="Equation" r:id="rId6" imgW="23745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Fragments of XPath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4488" cy="4800600"/>
          </a:xfrm>
        </p:spPr>
        <p:txBody>
          <a:bodyPr/>
          <a:lstStyle/>
          <a:p>
            <a:r>
              <a:rPr lang="en-US" dirty="0" smtClean="0">
                <a:latin typeface="Brush Script MT" pitchFamily="66" charset="0"/>
              </a:rPr>
              <a:t>D</a:t>
            </a:r>
            <a:r>
              <a:rPr lang="en-US" dirty="0" smtClean="0"/>
              <a:t> </a:t>
            </a:r>
            <a:r>
              <a:rPr lang="en-US" dirty="0" smtClean="0"/>
              <a:t>algebra	XPath algebra - ↑, </a:t>
            </a:r>
            <a:r>
              <a:rPr lang="en-US" dirty="0" smtClean="0">
                <a:latin typeface="Monotype Corsiva" pitchFamily="66" charset="0"/>
              </a:rPr>
              <a:t>π</a:t>
            </a:r>
            <a:r>
              <a:rPr lang="en-US" baseline="-25000" dirty="0" smtClean="0"/>
              <a:t>1</a:t>
            </a:r>
            <a:endParaRPr lang="en-US" dirty="0" smtClean="0"/>
          </a:p>
          <a:p>
            <a:r>
              <a:rPr lang="en-US" dirty="0" smtClean="0">
                <a:latin typeface="Brush Script MT" pitchFamily="66" charset="0"/>
              </a:rPr>
              <a:t>D</a:t>
            </a:r>
            <a:r>
              <a:rPr lang="en-US" sz="2800" baseline="30000" dirty="0" smtClean="0"/>
              <a:t> [ ]</a:t>
            </a:r>
            <a:r>
              <a:rPr lang="en-US" sz="2800" dirty="0" smtClean="0"/>
              <a:t> </a:t>
            </a:r>
            <a:r>
              <a:rPr lang="en-US" dirty="0" smtClean="0"/>
              <a:t>algebra	XPath algebra - ↑</a:t>
            </a:r>
          </a:p>
          <a:p>
            <a:endParaRPr lang="en-US" dirty="0" smtClean="0"/>
          </a:p>
          <a:p>
            <a:r>
              <a:rPr lang="en-US" dirty="0" smtClean="0">
                <a:latin typeface="Brush Script MT" pitchFamily="66" charset="0"/>
              </a:rPr>
              <a:t>D</a:t>
            </a:r>
            <a:r>
              <a:rPr lang="en-US" dirty="0" smtClean="0"/>
              <a:t> </a:t>
            </a:r>
            <a:r>
              <a:rPr lang="en-US" dirty="0" smtClean="0"/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dirty="0" smtClean="0"/>
              <a:t>] algebra 	</a:t>
            </a:r>
            <a:r>
              <a:rPr lang="en-US" dirty="0" smtClean="0">
                <a:latin typeface="Brush Script MT" pitchFamily="66" charset="0"/>
              </a:rPr>
              <a:t> D</a:t>
            </a:r>
            <a:r>
              <a:rPr lang="en-US" dirty="0" smtClean="0"/>
              <a:t> algebra up to length k</a:t>
            </a:r>
          </a:p>
          <a:p>
            <a:r>
              <a:rPr lang="en-US" dirty="0" smtClean="0">
                <a:latin typeface="Brush Script MT" pitchFamily="66" charset="0"/>
              </a:rPr>
              <a:t>D</a:t>
            </a:r>
            <a:r>
              <a:rPr lang="en-US" baseline="30000" dirty="0" smtClean="0"/>
              <a:t> [ ]</a:t>
            </a:r>
            <a:r>
              <a:rPr lang="en-US" dirty="0" smtClean="0"/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dirty="0" smtClean="0"/>
              <a:t>] algebra </a:t>
            </a:r>
            <a:r>
              <a:rPr lang="en-US" dirty="0" smtClean="0">
                <a:latin typeface="Brush Script MT" pitchFamily="66" charset="0"/>
              </a:rPr>
              <a:t> D</a:t>
            </a:r>
            <a:r>
              <a:rPr lang="en-US" baseline="30000" dirty="0" smtClean="0"/>
              <a:t> [ ]</a:t>
            </a:r>
            <a:r>
              <a:rPr lang="en-US" dirty="0" smtClean="0"/>
              <a:t> algebra up to length 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and Queries –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4343400"/>
            <a:ext cx="5181600" cy="2057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Query 1: </a:t>
            </a:r>
            <a:r>
              <a:rPr lang="en-US" sz="2800" smtClean="0"/>
              <a:t>//A/B/C</a:t>
            </a:r>
            <a:endParaRPr lang="en-US" sz="2800" dirty="0" smtClean="0"/>
          </a:p>
          <a:p>
            <a:r>
              <a:rPr lang="en-US" sz="2800" dirty="0" smtClean="0"/>
              <a:t>Query 2</a:t>
            </a:r>
            <a:r>
              <a:rPr lang="en-US" sz="2800" smtClean="0"/>
              <a:t>: //B/C</a:t>
            </a:r>
            <a:endParaRPr lang="en-US" sz="2800" dirty="0" smtClean="0"/>
          </a:p>
          <a:p>
            <a:r>
              <a:rPr lang="en-US" sz="2800" dirty="0" smtClean="0"/>
              <a:t>Query 3: </a:t>
            </a:r>
            <a:r>
              <a:rPr lang="en-US" sz="2800" smtClean="0"/>
              <a:t>//A/B[./</a:t>
            </a:r>
            <a:r>
              <a:rPr lang="en-US" sz="2800" dirty="0" smtClean="0"/>
              <a:t>D]/C</a:t>
            </a:r>
          </a:p>
          <a:p>
            <a:r>
              <a:rPr lang="en-US" sz="2800" dirty="0" smtClean="0"/>
              <a:t>Query 4: //</a:t>
            </a:r>
            <a:r>
              <a:rPr lang="en-US" sz="2800" smtClean="0"/>
              <a:t>A[./B[./D]]/B/C</a:t>
            </a:r>
            <a:endParaRPr lang="en-US" sz="28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71600" y="1524000"/>
          <a:ext cx="2754312" cy="2819400"/>
        </p:xfrm>
        <a:graphic>
          <a:graphicData uri="http://schemas.openxmlformats.org/presentationml/2006/ole">
            <p:oleObj spid="_x0000_s1026" name="Visio" r:id="rId3" imgW="2755080" imgH="2818800" progId="Visio.Drawing.11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ush Script MT" pitchFamily="66" charset="0"/>
              </a:rPr>
              <a:t>D</a:t>
            </a:r>
            <a:r>
              <a:rPr lang="en-US" dirty="0" smtClean="0">
                <a:latin typeface="Monotype Corsiva" pitchFamily="66" charset="0"/>
              </a:rPr>
              <a:t> </a:t>
            </a:r>
            <a:r>
              <a:rPr lang="en-US" sz="4000" dirty="0" smtClean="0">
                <a:effectLst/>
                <a:latin typeface="+mn-lt"/>
              </a:rPr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sz="4000" dirty="0" smtClean="0">
                <a:effectLst/>
                <a:latin typeface="+mn-lt"/>
              </a:rPr>
              <a:t>]</a:t>
            </a:r>
            <a:r>
              <a:rPr lang="en-US" dirty="0" smtClean="0">
                <a:effectLst/>
                <a:latin typeface="+mn-lt"/>
              </a:rPr>
              <a:t> </a:t>
            </a:r>
            <a:r>
              <a:rPr lang="en-US" dirty="0" smtClean="0"/>
              <a:t>Equivalence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0" y="1371600"/>
            <a:ext cx="6870192" cy="3657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an XML document and value k and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(m</a:t>
            </a:r>
            <a:r>
              <a:rPr lang="en-US" sz="3200" baseline="-25000" dirty="0" smtClean="0">
                <a:latin typeface="Monotype Corsiva" pitchFamily="66" charset="0"/>
              </a:rPr>
              <a:t>1</a:t>
            </a:r>
            <a:r>
              <a:rPr lang="en-US" sz="3200" dirty="0" smtClean="0">
                <a:latin typeface="Monotype Corsiva" pitchFamily="66" charset="0"/>
              </a:rPr>
              <a:t>, n</a:t>
            </a:r>
            <a:r>
              <a:rPr lang="en-US" sz="3200" baseline="-25000" dirty="0" smtClean="0">
                <a:latin typeface="Monotype Corsiva" pitchFamily="66" charset="0"/>
              </a:rPr>
              <a:t>1</a:t>
            </a:r>
            <a:r>
              <a:rPr lang="en-US" sz="3200" dirty="0" smtClean="0">
                <a:latin typeface="Monotype Corsiva" pitchFamily="66" charset="0"/>
              </a:rPr>
              <a:t>), (m</a:t>
            </a:r>
            <a:r>
              <a:rPr lang="en-US" sz="3200" baseline="-25000" dirty="0" smtClean="0">
                <a:latin typeface="Monotype Corsiva" pitchFamily="66" charset="0"/>
              </a:rPr>
              <a:t>2</a:t>
            </a:r>
            <a:r>
              <a:rPr lang="en-US" sz="3200" dirty="0" smtClean="0">
                <a:latin typeface="Monotype Corsiva" pitchFamily="66" charset="0"/>
              </a:rPr>
              <a:t>, n</a:t>
            </a:r>
            <a:r>
              <a:rPr lang="en-US" sz="3200" baseline="-25000" dirty="0" smtClean="0">
                <a:latin typeface="Monotype Corsiva" pitchFamily="66" charset="0"/>
              </a:rPr>
              <a:t>2</a:t>
            </a:r>
            <a:r>
              <a:rPr lang="en-US" sz="3200" dirty="0" smtClean="0">
                <a:latin typeface="Monotype Corsiva" pitchFamily="66" charset="0"/>
              </a:rPr>
              <a:t>)</a:t>
            </a:r>
            <a:r>
              <a:rPr lang="en-US" sz="3200" dirty="0" smtClean="0"/>
              <a:t> in </a:t>
            </a:r>
            <a:r>
              <a:rPr lang="en-US" sz="3200" i="1" dirty="0" err="1" smtClean="0">
                <a:latin typeface="Monotype Corsiva" pitchFamily="66" charset="0"/>
              </a:rPr>
              <a:t>DownPairs</a:t>
            </a:r>
            <a:r>
              <a:rPr lang="en-US" sz="3200" i="1" dirty="0" smtClean="0">
                <a:latin typeface="Monotype Corsiva" pitchFamily="66" charset="0"/>
              </a:rPr>
              <a:t>(D)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lang="en-US" sz="32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lang="en-US" sz="3200" dirty="0" smtClean="0"/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any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lang="en-US" sz="3200" dirty="0" smtClean="0">
                <a:latin typeface="Brush Script MT" pitchFamily="66" charset="0"/>
              </a:rPr>
              <a:t>D</a:t>
            </a:r>
            <a:r>
              <a:rPr lang="en-US" sz="3200" dirty="0" smtClean="0">
                <a:latin typeface="Monotype Corsiva" pitchFamily="66" charset="0"/>
              </a:rPr>
              <a:t> </a:t>
            </a:r>
            <a:r>
              <a:rPr lang="en-US" sz="2800" dirty="0" smtClean="0"/>
              <a:t>[</a:t>
            </a:r>
            <a:r>
              <a:rPr lang="en-US" sz="3200" dirty="0" smtClean="0">
                <a:latin typeface="Monotype Corsiva" pitchFamily="66" charset="0"/>
              </a:rPr>
              <a:t>k</a:t>
            </a:r>
            <a:r>
              <a:rPr lang="en-US" sz="2800" dirty="0" smtClean="0"/>
              <a:t>]</a:t>
            </a:r>
            <a:r>
              <a:rPr lang="en-US" sz="3200" dirty="0" smtClean="0"/>
              <a:t>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ct 1"/>
          <p:cNvGraphicFramePr>
            <a:graphicFrameLocks noChangeAspect="1"/>
          </p:cNvGraphicFramePr>
          <p:nvPr/>
        </p:nvGraphicFramePr>
        <p:xfrm>
          <a:off x="2895600" y="2438400"/>
          <a:ext cx="3849926" cy="1371600"/>
        </p:xfrm>
        <a:graphic>
          <a:graphicData uri="http://schemas.openxmlformats.org/presentationml/2006/ole">
            <p:oleObj spid="_x0000_s141315" name="Equation" r:id="rId3" imgW="1282680" imgH="457200" progId="Equation.3">
              <p:embed/>
            </p:oleObj>
          </a:graphicData>
        </a:graphic>
      </p:graphicFrame>
      <p:graphicFrame>
        <p:nvGraphicFramePr>
          <p:cNvPr id="141316" name="Object 4"/>
          <p:cNvGraphicFramePr>
            <a:graphicFrameLocks noChangeAspect="1"/>
          </p:cNvGraphicFramePr>
          <p:nvPr/>
        </p:nvGraphicFramePr>
        <p:xfrm>
          <a:off x="1905000" y="4724400"/>
          <a:ext cx="6024563" cy="608013"/>
        </p:xfrm>
        <a:graphic>
          <a:graphicData uri="http://schemas.openxmlformats.org/presentationml/2006/ole">
            <p:oleObj spid="_x0000_s141316" name="Equation" r:id="rId4" imgW="2133360" imgH="21564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191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 smtClean="0"/>
              <a:t>Partition induced by structural characteristics of XML</a:t>
            </a:r>
          </a:p>
          <a:p>
            <a:r>
              <a:rPr lang="en-US" dirty="0" smtClean="0"/>
              <a:t>Partition induced by fragments of XPath Algebra</a:t>
            </a:r>
          </a:p>
          <a:p>
            <a:r>
              <a:rPr lang="en-US" b="1" u="sng" dirty="0" smtClean="0">
                <a:solidFill>
                  <a:srgbClr val="C00000"/>
                </a:solidFill>
              </a:rPr>
              <a:t>Coupling and Block Union Theorems</a:t>
            </a:r>
          </a:p>
          <a:p>
            <a:r>
              <a:rPr lang="en-US" dirty="0" err="1" smtClean="0"/>
              <a:t>Trie</a:t>
            </a:r>
            <a:r>
              <a:rPr lang="en-US" dirty="0" smtClean="0"/>
              <a:t> Indices and Query Evaluation</a:t>
            </a:r>
          </a:p>
          <a:p>
            <a:r>
              <a:rPr lang="en-US" dirty="0" smtClean="0"/>
              <a:t>Experimental Evaluation</a:t>
            </a:r>
          </a:p>
          <a:p>
            <a:r>
              <a:rPr lang="en-US" dirty="0" smtClean="0"/>
              <a:t>Future Directions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Coupling Theorem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362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Let </a:t>
            </a:r>
            <a:r>
              <a:rPr lang="en-US" i="1" dirty="0" smtClean="0"/>
              <a:t>D be a document and k is an integer. </a:t>
            </a:r>
          </a:p>
          <a:p>
            <a:pPr lvl="1"/>
            <a:r>
              <a:rPr lang="en-US" i="1" dirty="0" smtClean="0"/>
              <a:t>The </a:t>
            </a:r>
            <a:r>
              <a:rPr lang="en-US" dirty="0" smtClean="0">
                <a:latin typeface="Monotype Corsiva" pitchFamily="66" charset="0"/>
              </a:rPr>
              <a:t>P</a:t>
            </a:r>
            <a:r>
              <a:rPr lang="en-US" dirty="0" smtClean="0"/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dirty="0" smtClean="0"/>
              <a:t>]</a:t>
            </a:r>
            <a:r>
              <a:rPr lang="en-US" i="1" dirty="0" smtClean="0"/>
              <a:t>-partition of D </a:t>
            </a:r>
            <a:r>
              <a:rPr lang="en-US" dirty="0" smtClean="0"/>
              <a:t>and the </a:t>
            </a:r>
            <a:r>
              <a:rPr lang="en-US" dirty="0" smtClean="0">
                <a:latin typeface="Brush Script MT" pitchFamily="66" charset="0"/>
              </a:rPr>
              <a:t>D</a:t>
            </a:r>
            <a:r>
              <a:rPr lang="en-US" dirty="0" smtClean="0"/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dirty="0" smtClean="0"/>
              <a:t>]</a:t>
            </a:r>
            <a:r>
              <a:rPr lang="en-US" i="1" dirty="0" smtClean="0"/>
              <a:t>- partition of D are the same under the path semantics</a:t>
            </a:r>
          </a:p>
          <a:p>
            <a:pPr lvl="1"/>
            <a:r>
              <a:rPr lang="en-US" i="1" dirty="0" smtClean="0"/>
              <a:t>The </a:t>
            </a:r>
            <a:r>
              <a:rPr lang="en-US" dirty="0" smtClean="0">
                <a:latin typeface="Monotype Corsiva" pitchFamily="66" charset="0"/>
              </a:rPr>
              <a:t>N</a:t>
            </a:r>
            <a:r>
              <a:rPr lang="en-US" dirty="0" smtClean="0"/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dirty="0" smtClean="0"/>
              <a:t>]</a:t>
            </a:r>
            <a:r>
              <a:rPr lang="en-US" i="1" dirty="0" smtClean="0"/>
              <a:t>-partition of D </a:t>
            </a:r>
            <a:r>
              <a:rPr lang="en-US" dirty="0" smtClean="0"/>
              <a:t>and the </a:t>
            </a:r>
            <a:r>
              <a:rPr lang="en-US" dirty="0" smtClean="0">
                <a:latin typeface="Brush Script MT" pitchFamily="66" charset="0"/>
              </a:rPr>
              <a:t>D</a:t>
            </a:r>
            <a:r>
              <a:rPr lang="en-US" dirty="0" smtClean="0"/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dirty="0" smtClean="0"/>
              <a:t>]</a:t>
            </a:r>
            <a:r>
              <a:rPr lang="en-US" i="1" dirty="0" smtClean="0"/>
              <a:t>-partition of D are the same under the node semantics</a:t>
            </a:r>
          </a:p>
          <a:p>
            <a:pPr lvl="1"/>
            <a:endParaRPr lang="en-US" i="1" dirty="0" smtClean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489200" y="4038600"/>
          <a:ext cx="5078413" cy="1169988"/>
        </p:xfrm>
        <a:graphic>
          <a:graphicData uri="http://schemas.openxmlformats.org/presentationml/2006/ole">
            <p:oleObj spid="_x0000_s40962" name="Equation" r:id="rId3" imgW="1536480" imgH="43164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676400" y="3048000"/>
            <a:ext cx="3048000" cy="2895600"/>
            <a:chOff x="1676400" y="3048000"/>
            <a:chExt cx="3048000" cy="2895600"/>
          </a:xfrm>
        </p:grpSpPr>
        <p:grpSp>
          <p:nvGrpSpPr>
            <p:cNvPr id="16" name="Group 15"/>
            <p:cNvGrpSpPr/>
            <p:nvPr/>
          </p:nvGrpSpPr>
          <p:grpSpPr>
            <a:xfrm>
              <a:off x="2286000" y="3048000"/>
              <a:ext cx="2362200" cy="2147047"/>
              <a:chOff x="2286000" y="3048000"/>
              <a:chExt cx="2362200" cy="2147047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3886200" y="4724400"/>
                <a:ext cx="762000" cy="470647"/>
              </a:xfrm>
              <a:prstGeom prst="ellipse">
                <a:avLst/>
              </a:prstGeom>
              <a:solidFill>
                <a:srgbClr val="FFCCCC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895600" y="3048000"/>
                <a:ext cx="762000" cy="470647"/>
              </a:xfrm>
              <a:prstGeom prst="ellipse">
                <a:avLst/>
              </a:prstGeom>
              <a:solidFill>
                <a:srgbClr val="FFCCCC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286000" y="4724400"/>
                <a:ext cx="762000" cy="470647"/>
              </a:xfrm>
              <a:prstGeom prst="ellipse">
                <a:avLst/>
              </a:prstGeom>
              <a:solidFill>
                <a:srgbClr val="FFCCCC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200400" y="4724400"/>
                <a:ext cx="762000" cy="470647"/>
              </a:xfrm>
              <a:prstGeom prst="ellipse">
                <a:avLst/>
              </a:prstGeom>
              <a:solidFill>
                <a:srgbClr val="FFCCCC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8" name="Object 14"/>
            <p:cNvGraphicFramePr>
              <a:graphicFrameLocks noChangeAspect="1"/>
            </p:cNvGraphicFramePr>
            <p:nvPr/>
          </p:nvGraphicFramePr>
          <p:xfrm>
            <a:off x="1676400" y="3124200"/>
            <a:ext cx="3048000" cy="2819400"/>
          </p:xfrm>
          <a:graphic>
            <a:graphicData uri="http://schemas.openxmlformats.org/presentationml/2006/ole">
              <p:oleObj spid="_x0000_s147459" name="Visio" r:id="rId4" imgW="2332939" imgH="2386584" progId="Visio.Drawing.11">
                <p:embed/>
              </p:oleObj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Monotype Corsiva" pitchFamily="66" charset="0"/>
              </a:rPr>
              <a:t>k</a:t>
            </a:r>
            <a:r>
              <a:rPr lang="en-US" i="1" dirty="0" smtClean="0">
                <a:latin typeface="Brush Script MT" pitchFamily="66" charset="0"/>
              </a:rPr>
              <a:t>-</a:t>
            </a:r>
            <a:r>
              <a:rPr lang="en-US" dirty="0" smtClean="0"/>
              <a:t>Label-Path Set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0" y="1371600"/>
            <a:ext cx="6870192" cy="2209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set of label-paths  </a:t>
            </a:r>
            <a:r>
              <a:rPr lang="en-US" sz="3200" dirty="0" smtClean="0"/>
              <a:t>of length </a:t>
            </a:r>
            <a:r>
              <a:rPr lang="en-US" sz="3200" i="1" dirty="0" smtClean="0"/>
              <a:t>k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an XML document that satisfies an XPath expression in algebra </a:t>
            </a:r>
            <a:r>
              <a:rPr lang="en-US" sz="3200" i="1" dirty="0" smtClean="0">
                <a:latin typeface="Brush Script MT" pitchFamily="66" charset="0"/>
              </a:rPr>
              <a:t>D.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lang="en-US" sz="32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7462" name="Object 6"/>
          <p:cNvGraphicFramePr>
            <a:graphicFrameLocks noChangeAspect="1"/>
          </p:cNvGraphicFramePr>
          <p:nvPr/>
        </p:nvGraphicFramePr>
        <p:xfrm>
          <a:off x="5486400" y="3352800"/>
          <a:ext cx="2552700" cy="474663"/>
        </p:xfrm>
        <a:graphic>
          <a:graphicData uri="http://schemas.openxmlformats.org/presentationml/2006/ole">
            <p:oleObj spid="_x0000_s147462" name="Equation" r:id="rId5" imgW="1002960" imgH="203040" progId="Equation.3">
              <p:embed/>
            </p:oleObj>
          </a:graphicData>
        </a:graphic>
      </p:graphicFrame>
      <p:graphicFrame>
        <p:nvGraphicFramePr>
          <p:cNvPr id="147463" name="Object 7"/>
          <p:cNvGraphicFramePr>
            <a:graphicFrameLocks noChangeAspect="1"/>
          </p:cNvGraphicFramePr>
          <p:nvPr/>
        </p:nvGraphicFramePr>
        <p:xfrm>
          <a:off x="5189538" y="4267200"/>
          <a:ext cx="3617912" cy="1008063"/>
        </p:xfrm>
        <a:graphic>
          <a:graphicData uri="http://schemas.openxmlformats.org/presentationml/2006/ole">
            <p:oleObj spid="_x0000_s147463" name="Equation" r:id="rId6" imgW="1422360" imgH="431640" progId="Equation.3">
              <p:embed/>
            </p:oleObj>
          </a:graphicData>
        </a:graphic>
      </p:graphicFrame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Label-Union Theorem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Let </a:t>
            </a:r>
            <a:r>
              <a:rPr lang="en-US" i="1" dirty="0" smtClean="0"/>
              <a:t>D be a document, k an integer, and E is an </a:t>
            </a:r>
            <a:r>
              <a:rPr lang="en-US" dirty="0" smtClean="0">
                <a:latin typeface="Brush Script MT" pitchFamily="66" charset="0"/>
              </a:rPr>
              <a:t>D</a:t>
            </a:r>
            <a:r>
              <a:rPr lang="en-US" dirty="0" smtClean="0"/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dirty="0" smtClean="0"/>
              <a:t>]</a:t>
            </a:r>
            <a:r>
              <a:rPr lang="en-US" i="1" dirty="0" smtClean="0"/>
              <a:t> expression. Then there </a:t>
            </a:r>
            <a:r>
              <a:rPr lang="en-US" dirty="0" smtClean="0"/>
              <a:t>exists a class of </a:t>
            </a:r>
            <a:r>
              <a:rPr lang="en-US" i="1" dirty="0" smtClean="0"/>
              <a:t>partition blocks of the </a:t>
            </a:r>
            <a:r>
              <a:rPr lang="en-US" dirty="0" smtClean="0">
                <a:latin typeface="Monotype Corsiva" pitchFamily="66" charset="0"/>
              </a:rPr>
              <a:t>P</a:t>
            </a:r>
            <a:r>
              <a:rPr lang="en-US" dirty="0" smtClean="0"/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dirty="0" smtClean="0"/>
              <a:t>]</a:t>
            </a:r>
            <a:r>
              <a:rPr lang="en-US" i="1" dirty="0" smtClean="0"/>
              <a:t>-partition (</a:t>
            </a:r>
            <a:r>
              <a:rPr lang="en-US" dirty="0" smtClean="0">
                <a:latin typeface="Monotype Corsiva" pitchFamily="66" charset="0"/>
              </a:rPr>
              <a:t>N</a:t>
            </a:r>
            <a:r>
              <a:rPr lang="en-US" dirty="0" smtClean="0"/>
              <a:t>[</a:t>
            </a:r>
            <a:r>
              <a:rPr lang="en-US" dirty="0" smtClean="0">
                <a:latin typeface="Monotype Corsiva" pitchFamily="66" charset="0"/>
              </a:rPr>
              <a:t>k</a:t>
            </a:r>
            <a:r>
              <a:rPr lang="en-US" dirty="0" smtClean="0"/>
              <a:t>]</a:t>
            </a:r>
            <a:r>
              <a:rPr lang="en-US" i="1" dirty="0" smtClean="0"/>
              <a:t>-partition) </a:t>
            </a:r>
            <a:r>
              <a:rPr lang="en-US" dirty="0" smtClean="0"/>
              <a:t>of </a:t>
            </a:r>
            <a:r>
              <a:rPr lang="en-US" i="1" dirty="0" smtClean="0"/>
              <a:t>D such that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90750" y="3733800"/>
          <a:ext cx="5600700" cy="1870075"/>
        </p:xfrm>
        <a:graphic>
          <a:graphicData uri="http://schemas.openxmlformats.org/presentationml/2006/ole">
            <p:oleObj spid="_x0000_s146434" name="Equation" r:id="rId3" imgW="1866600" imgH="6858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"/>
          <p:cNvGrpSpPr/>
          <p:nvPr/>
        </p:nvGrpSpPr>
        <p:grpSpPr>
          <a:xfrm>
            <a:off x="6324600" y="2362200"/>
            <a:ext cx="2133600" cy="952500"/>
            <a:chOff x="6324600" y="1981200"/>
            <a:chExt cx="2133600" cy="952500"/>
          </a:xfrm>
        </p:grpSpPr>
        <p:sp>
          <p:nvSpPr>
            <p:cNvPr id="14" name="Oval 13"/>
            <p:cNvSpPr/>
            <p:nvPr/>
          </p:nvSpPr>
          <p:spPr>
            <a:xfrm>
              <a:off x="6477000" y="25527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391400" y="25527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848600" y="25527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324600" y="19812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362200" y="4267200"/>
            <a:ext cx="2286000" cy="533400"/>
          </a:xfrm>
          <a:prstGeom prst="rect">
            <a:avLst/>
          </a:prstGeom>
          <a:solidFill>
            <a:srgbClr val="FFCC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49808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Query Evaluation Using </a:t>
            </a:r>
            <a:br>
              <a:rPr lang="en-US" sz="4000" dirty="0" smtClean="0"/>
            </a:br>
            <a:r>
              <a:rPr lang="en-US" sz="4000" dirty="0" smtClean="0"/>
              <a:t>	Label-Union Theorem </a:t>
            </a:r>
            <a:endParaRPr lang="en-US" sz="4000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6400800" y="1295400"/>
          <a:ext cx="2009904" cy="2057400"/>
        </p:xfrm>
        <a:graphic>
          <a:graphicData uri="http://schemas.openxmlformats.org/presentationml/2006/ole">
            <p:oleObj spid="_x0000_s158722" name="Visio" r:id="rId3" imgW="2332939" imgH="2386584" progId="Visio.Drawing.11">
              <p:embed/>
            </p:oleObj>
          </a:graphicData>
        </a:graphic>
      </p:graphicFrame>
      <p:sp>
        <p:nvSpPr>
          <p:cNvPr id="13" name="Content Placeholder 5"/>
          <p:cNvSpPr txBox="1">
            <a:spLocks/>
          </p:cNvSpPr>
          <p:nvPr/>
        </p:nvSpPr>
        <p:spPr>
          <a:xfrm>
            <a:off x="1143000" y="1981200"/>
            <a:ext cx="4965192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752600" y="2819400"/>
          <a:ext cx="320040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990600"/>
                <a:gridCol w="1524000"/>
              </a:tblGrid>
              <a:tr h="2286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onotype Corsiva" pitchFamily="66" charset="0"/>
                        </a:rPr>
                        <a:t>N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dirty="0" smtClean="0">
                          <a:latin typeface="Monotype Corsiva" pitchFamily="66" charset="0"/>
                        </a:rPr>
                        <a:t>2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(A)</a:t>
                      </a:r>
                    </a:p>
                    <a:p>
                      <a:r>
                        <a:rPr lang="en-US" dirty="0" smtClean="0"/>
                        <a:t>(A,A)</a:t>
                      </a:r>
                    </a:p>
                    <a:p>
                      <a:r>
                        <a:rPr lang="en-US" dirty="0" smtClean="0"/>
                        <a:t>(A,B)</a:t>
                      </a:r>
                    </a:p>
                    <a:p>
                      <a:r>
                        <a:rPr lang="en-US" dirty="0" smtClean="0"/>
                        <a:t>(A,A,B)</a:t>
                      </a:r>
                    </a:p>
                    <a:p>
                      <a:r>
                        <a:rPr lang="en-US" dirty="0" smtClean="0"/>
                        <a:t>(A,B,B)</a:t>
                      </a:r>
                    </a:p>
                    <a:p>
                      <a:r>
                        <a:rPr lang="en-US" dirty="0" smtClean="0"/>
                        <a:t>(A,B,C)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(B,B,C)</a:t>
                      </a:r>
                    </a:p>
                    <a:p>
                      <a:r>
                        <a:rPr lang="en-US" dirty="0" smtClean="0"/>
                        <a:t>(A,B,D)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{A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{A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{D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Content Placeholder 5"/>
          <p:cNvSpPr txBox="1">
            <a:spLocks/>
          </p:cNvSpPr>
          <p:nvPr/>
        </p:nvSpPr>
        <p:spPr>
          <a:xfrm>
            <a:off x="1143000" y="1676400"/>
            <a:ext cx="4965192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 2: //B/C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400" dirty="0" smtClean="0"/>
              <a:t>LPS(E,2) = {(A,B,C), (B,B,C)}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 smtClean="0"/>
              <a:t>Partition induced by structural characteristics of XML</a:t>
            </a:r>
          </a:p>
          <a:p>
            <a:r>
              <a:rPr lang="en-US" dirty="0" smtClean="0"/>
              <a:t>Partition induced by fragments of XPath Algebra</a:t>
            </a:r>
          </a:p>
          <a:p>
            <a:r>
              <a:rPr lang="en-US" dirty="0" smtClean="0"/>
              <a:t>Coupling and Block Union Theorems</a:t>
            </a:r>
          </a:p>
          <a:p>
            <a:r>
              <a:rPr lang="en-US" b="1" u="sng" dirty="0" err="1" smtClean="0">
                <a:solidFill>
                  <a:srgbClr val="C00000"/>
                </a:solidFill>
              </a:rPr>
              <a:t>Trie</a:t>
            </a:r>
            <a:r>
              <a:rPr lang="en-US" b="1" u="sng" dirty="0" smtClean="0">
                <a:solidFill>
                  <a:srgbClr val="C00000"/>
                </a:solidFill>
              </a:rPr>
              <a:t> Indices and Query Evaluation</a:t>
            </a:r>
          </a:p>
          <a:p>
            <a:r>
              <a:rPr lang="en-US" dirty="0" smtClean="0"/>
              <a:t>Experimental Evaluation</a:t>
            </a:r>
          </a:p>
          <a:p>
            <a:r>
              <a:rPr lang="en-US" dirty="0" smtClean="0"/>
              <a:t>Future Directions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Monotype Corsiva" pitchFamily="66" charset="0"/>
              </a:rPr>
              <a:t>N</a:t>
            </a:r>
            <a:r>
              <a:rPr lang="en-US" sz="4000" dirty="0" smtClean="0"/>
              <a:t>[</a:t>
            </a:r>
            <a:r>
              <a:rPr lang="en-US" sz="4000" dirty="0" smtClean="0">
                <a:latin typeface="Monotype Corsiva" pitchFamily="66" charset="0"/>
              </a:rPr>
              <a:t>k</a:t>
            </a:r>
            <a:r>
              <a:rPr lang="en-US" sz="4000" dirty="0" smtClean="0"/>
              <a:t>]-</a:t>
            </a:r>
            <a:r>
              <a:rPr lang="en-US" sz="4000" dirty="0" err="1" smtClean="0"/>
              <a:t>Trie</a:t>
            </a:r>
            <a:r>
              <a:rPr lang="en-US" sz="4000" dirty="0" smtClean="0"/>
              <a:t> Index</a:t>
            </a:r>
            <a:endParaRPr lang="en-US" sz="4000" dirty="0"/>
          </a:p>
        </p:txBody>
      </p:sp>
      <p:pic>
        <p:nvPicPr>
          <p:cNvPr id="1484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819400"/>
            <a:ext cx="4953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6400800" y="838200"/>
          <a:ext cx="2009904" cy="2057400"/>
        </p:xfrm>
        <a:graphic>
          <a:graphicData uri="http://schemas.openxmlformats.org/presentationml/2006/ole">
            <p:oleObj spid="_x0000_s148483" name="Visio" r:id="rId4" imgW="2755080" imgH="2818800" progId="Visio.Drawing.11">
              <p:embed/>
            </p:oleObj>
          </a:graphicData>
        </a:graphic>
      </p:graphicFrame>
      <p:sp>
        <p:nvSpPr>
          <p:cNvPr id="13" name="Content Placeholder 5"/>
          <p:cNvSpPr txBox="1">
            <a:spLocks/>
          </p:cNvSpPr>
          <p:nvPr/>
        </p:nvSpPr>
        <p:spPr>
          <a:xfrm>
            <a:off x="1143000" y="1600200"/>
            <a:ext cx="4965192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Keep track of the </a:t>
            </a:r>
            <a:r>
              <a:rPr lang="en-US" sz="2400" dirty="0" smtClean="0">
                <a:latin typeface="Monotype Corsiva" pitchFamily="66" charset="0"/>
              </a:rPr>
              <a:t>N </a:t>
            </a:r>
            <a:r>
              <a:rPr lang="en-US" sz="2400" dirty="0" smtClean="0"/>
              <a:t>[</a:t>
            </a:r>
            <a:r>
              <a:rPr lang="en-US" sz="2400" dirty="0" smtClean="0">
                <a:latin typeface="Monotype Corsiva" pitchFamily="66" charset="0"/>
              </a:rPr>
              <a:t>k</a:t>
            </a:r>
            <a:r>
              <a:rPr lang="en-US" sz="2400" dirty="0" smtClean="0"/>
              <a:t>]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-partitions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the reverse label path as key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943600" y="3124200"/>
          <a:ext cx="320040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990600"/>
                <a:gridCol w="1524000"/>
              </a:tblGrid>
              <a:tr h="1828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onotype Corsiva" pitchFamily="66" charset="0"/>
                        </a:rPr>
                        <a:t>N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dirty="0" smtClean="0">
                          <a:latin typeface="Monotype Corsiva" pitchFamily="66" charset="0"/>
                        </a:rPr>
                        <a:t>2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(A)</a:t>
                      </a:r>
                    </a:p>
                    <a:p>
                      <a:r>
                        <a:rPr lang="en-US" dirty="0" smtClean="0"/>
                        <a:t>(A,A)</a:t>
                      </a:r>
                    </a:p>
                    <a:p>
                      <a:r>
                        <a:rPr lang="en-US" dirty="0" smtClean="0"/>
                        <a:t>(A,B)</a:t>
                      </a:r>
                    </a:p>
                    <a:p>
                      <a:r>
                        <a:rPr lang="en-US" dirty="0" smtClean="0"/>
                        <a:t>(A,A,B)</a:t>
                      </a:r>
                    </a:p>
                    <a:p>
                      <a:r>
                        <a:rPr lang="en-US" dirty="0" smtClean="0"/>
                        <a:t>(A,B,B)</a:t>
                      </a:r>
                    </a:p>
                    <a:p>
                      <a:r>
                        <a:rPr lang="en-US" dirty="0" smtClean="0"/>
                        <a:t>(A,B,C)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(B,B,C)</a:t>
                      </a:r>
                    </a:p>
                    <a:p>
                      <a:r>
                        <a:rPr lang="en-US" dirty="0" smtClean="0"/>
                        <a:t>(A,B,D)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{A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{A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{D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6324600" y="1981200"/>
            <a:ext cx="1676400" cy="952500"/>
            <a:chOff x="6324600" y="1981200"/>
            <a:chExt cx="1676400" cy="952500"/>
          </a:xfrm>
        </p:grpSpPr>
        <p:sp>
          <p:nvSpPr>
            <p:cNvPr id="14" name="Oval 13"/>
            <p:cNvSpPr/>
            <p:nvPr/>
          </p:nvSpPr>
          <p:spPr>
            <a:xfrm>
              <a:off x="6477000" y="25527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391400" y="25527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324600" y="19812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553200" y="4724400"/>
            <a:ext cx="2286000" cy="304800"/>
          </a:xfrm>
          <a:prstGeom prst="rect">
            <a:avLst/>
          </a:prstGeom>
          <a:solidFill>
            <a:srgbClr val="FFCC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Query Evaluation with </a:t>
            </a:r>
            <a:r>
              <a:rPr lang="en-US" sz="4000" dirty="0" smtClean="0">
                <a:latin typeface="Monotype Corsiva" pitchFamily="66" charset="0"/>
              </a:rPr>
              <a:t>N </a:t>
            </a:r>
            <a:r>
              <a:rPr lang="en-US" sz="4000" dirty="0" smtClean="0"/>
              <a:t>[</a:t>
            </a:r>
            <a:r>
              <a:rPr lang="en-US" sz="4000" dirty="0" smtClean="0">
                <a:latin typeface="Monotype Corsiva" pitchFamily="66" charset="0"/>
              </a:rPr>
              <a:t>k</a:t>
            </a:r>
            <a:r>
              <a:rPr lang="en-US" sz="4000" dirty="0" smtClean="0"/>
              <a:t>]-</a:t>
            </a:r>
            <a:r>
              <a:rPr lang="en-US" sz="4000" dirty="0" err="1" smtClean="0"/>
              <a:t>Trie</a:t>
            </a:r>
            <a:r>
              <a:rPr lang="en-US" sz="4000" dirty="0" smtClean="0"/>
              <a:t> Index</a:t>
            </a:r>
            <a:endParaRPr lang="en-US" sz="4000" dirty="0"/>
          </a:p>
        </p:txBody>
      </p:sp>
      <p:pic>
        <p:nvPicPr>
          <p:cNvPr id="1484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819400"/>
            <a:ext cx="4953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6400800" y="914400"/>
          <a:ext cx="2009904" cy="2057400"/>
        </p:xfrm>
        <a:graphic>
          <a:graphicData uri="http://schemas.openxmlformats.org/presentationml/2006/ole">
            <p:oleObj spid="_x0000_s150530" name="Visio" r:id="rId4" imgW="2755080" imgH="2818800" progId="Visio.Drawing.11">
              <p:embed/>
            </p:oleObj>
          </a:graphicData>
        </a:graphic>
      </p:graphicFrame>
      <p:sp>
        <p:nvSpPr>
          <p:cNvPr id="13" name="Content Placeholder 5"/>
          <p:cNvSpPr txBox="1">
            <a:spLocks/>
          </p:cNvSpPr>
          <p:nvPr/>
        </p:nvSpPr>
        <p:spPr>
          <a:xfrm>
            <a:off x="1143000" y="1600200"/>
            <a:ext cx="4965192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943600" y="3276600"/>
          <a:ext cx="320040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990600"/>
                <a:gridCol w="1524000"/>
              </a:tblGrid>
              <a:tr h="2286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onotype Corsiva" pitchFamily="66" charset="0"/>
                        </a:rPr>
                        <a:t>N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dirty="0" smtClean="0">
                          <a:latin typeface="Monotype Corsiva" pitchFamily="66" charset="0"/>
                        </a:rPr>
                        <a:t>2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(A)</a:t>
                      </a:r>
                    </a:p>
                    <a:p>
                      <a:r>
                        <a:rPr lang="en-US" dirty="0" smtClean="0"/>
                        <a:t>(A,A)</a:t>
                      </a:r>
                    </a:p>
                    <a:p>
                      <a:r>
                        <a:rPr lang="en-US" dirty="0" smtClean="0"/>
                        <a:t>(A,B)</a:t>
                      </a:r>
                    </a:p>
                    <a:p>
                      <a:r>
                        <a:rPr lang="en-US" dirty="0" smtClean="0"/>
                        <a:t>(A,A,B)</a:t>
                      </a:r>
                    </a:p>
                    <a:p>
                      <a:r>
                        <a:rPr lang="en-US" dirty="0" smtClean="0"/>
                        <a:t>(A,B,B)</a:t>
                      </a:r>
                    </a:p>
                    <a:p>
                      <a:r>
                        <a:rPr lang="en-US" dirty="0" smtClean="0"/>
                        <a:t>(A,B,C)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(B,B,C)</a:t>
                      </a:r>
                    </a:p>
                    <a:p>
                      <a:r>
                        <a:rPr lang="en-US" dirty="0" smtClean="0"/>
                        <a:t>(A,B,D)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{A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{A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{D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053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2819400"/>
            <a:ext cx="4953000" cy="3119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Content Placeholder 5"/>
          <p:cNvSpPr txBox="1">
            <a:spLocks/>
          </p:cNvSpPr>
          <p:nvPr/>
        </p:nvSpPr>
        <p:spPr>
          <a:xfrm>
            <a:off x="1143000" y="1295400"/>
            <a:ext cx="4965192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 1: //A/B/C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400" dirty="0" smtClean="0"/>
              <a:t>LPS(E,2) = {(A,B,C)}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6324600" y="1981200"/>
            <a:ext cx="2133600" cy="952500"/>
            <a:chOff x="6324600" y="1981200"/>
            <a:chExt cx="2133600" cy="952500"/>
          </a:xfrm>
        </p:grpSpPr>
        <p:sp>
          <p:nvSpPr>
            <p:cNvPr id="14" name="Oval 13"/>
            <p:cNvSpPr/>
            <p:nvPr/>
          </p:nvSpPr>
          <p:spPr>
            <a:xfrm>
              <a:off x="6477000" y="25527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391400" y="25527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848600" y="25527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324600" y="19812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553200" y="4724400"/>
            <a:ext cx="2286000" cy="533400"/>
          </a:xfrm>
          <a:prstGeom prst="rect">
            <a:avLst/>
          </a:prstGeom>
          <a:solidFill>
            <a:srgbClr val="FFCC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Query Evaluation with </a:t>
            </a:r>
            <a:r>
              <a:rPr lang="en-US" sz="4000" dirty="0" smtClean="0">
                <a:latin typeface="Monotype Corsiva" pitchFamily="66" charset="0"/>
              </a:rPr>
              <a:t>N </a:t>
            </a:r>
            <a:r>
              <a:rPr lang="en-US" sz="4000" dirty="0" smtClean="0"/>
              <a:t>[</a:t>
            </a:r>
            <a:r>
              <a:rPr lang="en-US" sz="4000" dirty="0" smtClean="0">
                <a:latin typeface="Monotype Corsiva" pitchFamily="66" charset="0"/>
              </a:rPr>
              <a:t>k</a:t>
            </a:r>
            <a:r>
              <a:rPr lang="en-US" sz="4000" dirty="0" smtClean="0"/>
              <a:t>]-</a:t>
            </a:r>
            <a:r>
              <a:rPr lang="en-US" sz="4000" dirty="0" err="1" smtClean="0"/>
              <a:t>Trie</a:t>
            </a:r>
            <a:r>
              <a:rPr lang="en-US" sz="4000" dirty="0" smtClean="0"/>
              <a:t> Index</a:t>
            </a:r>
            <a:endParaRPr lang="en-US" sz="4000" dirty="0"/>
          </a:p>
        </p:txBody>
      </p:sp>
      <p:pic>
        <p:nvPicPr>
          <p:cNvPr id="1484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819400"/>
            <a:ext cx="4953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6400800" y="914400"/>
          <a:ext cx="2009904" cy="2057400"/>
        </p:xfrm>
        <a:graphic>
          <a:graphicData uri="http://schemas.openxmlformats.org/presentationml/2006/ole">
            <p:oleObj spid="_x0000_s151554" name="Visio" r:id="rId4" imgW="2332939" imgH="2386584" progId="Visio.Drawing.11">
              <p:embed/>
            </p:oleObj>
          </a:graphicData>
        </a:graphic>
      </p:graphicFrame>
      <p:sp>
        <p:nvSpPr>
          <p:cNvPr id="13" name="Content Placeholder 5"/>
          <p:cNvSpPr txBox="1">
            <a:spLocks/>
          </p:cNvSpPr>
          <p:nvPr/>
        </p:nvSpPr>
        <p:spPr>
          <a:xfrm>
            <a:off x="1143000" y="1600200"/>
            <a:ext cx="4965192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943600" y="3276600"/>
          <a:ext cx="320040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990600"/>
                <a:gridCol w="1524000"/>
              </a:tblGrid>
              <a:tr h="2286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onotype Corsiva" pitchFamily="66" charset="0"/>
                        </a:rPr>
                        <a:t>N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dirty="0" smtClean="0">
                          <a:latin typeface="Monotype Corsiva" pitchFamily="66" charset="0"/>
                        </a:rPr>
                        <a:t>2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(A)</a:t>
                      </a:r>
                    </a:p>
                    <a:p>
                      <a:r>
                        <a:rPr lang="en-US" dirty="0" smtClean="0"/>
                        <a:t>(A,A)</a:t>
                      </a:r>
                    </a:p>
                    <a:p>
                      <a:r>
                        <a:rPr lang="en-US" dirty="0" smtClean="0"/>
                        <a:t>(A,B)</a:t>
                      </a:r>
                    </a:p>
                    <a:p>
                      <a:r>
                        <a:rPr lang="en-US" dirty="0" smtClean="0"/>
                        <a:t>(A,A,B)</a:t>
                      </a:r>
                    </a:p>
                    <a:p>
                      <a:r>
                        <a:rPr lang="en-US" dirty="0" smtClean="0"/>
                        <a:t>(A,B,B)</a:t>
                      </a:r>
                    </a:p>
                    <a:p>
                      <a:r>
                        <a:rPr lang="en-US" dirty="0" smtClean="0"/>
                        <a:t>(A,B,C)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(B,B,C)</a:t>
                      </a:r>
                    </a:p>
                    <a:p>
                      <a:r>
                        <a:rPr lang="en-US" dirty="0" smtClean="0"/>
                        <a:t>(A,B,D)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{A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{A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{B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{C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{D</a:t>
                      </a:r>
                      <a:r>
                        <a:rPr kumimoji="0" lang="en-US" sz="18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155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2819400"/>
            <a:ext cx="4953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Content Placeholder 5"/>
          <p:cNvSpPr txBox="1">
            <a:spLocks/>
          </p:cNvSpPr>
          <p:nvPr/>
        </p:nvSpPr>
        <p:spPr>
          <a:xfrm>
            <a:off x="1143000" y="1295400"/>
            <a:ext cx="4965192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 2: //B/C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400" dirty="0" smtClean="0"/>
              <a:t>LPS(E,2) = {(A,B,C), (B,B,C)}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Index and XML Query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3152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Challenges </a:t>
            </a:r>
            <a:r>
              <a:rPr lang="en-US" dirty="0" smtClean="0">
                <a:sym typeface="Wingdings" pitchFamily="2" charset="2"/>
              </a:rPr>
              <a:t> Structure</a:t>
            </a:r>
            <a:endParaRPr lang="en-US" dirty="0" smtClean="0"/>
          </a:p>
          <a:p>
            <a:pPr lvl="1"/>
            <a:r>
              <a:rPr lang="en-US" dirty="0" smtClean="0"/>
              <a:t>Data: containment relationship</a:t>
            </a:r>
          </a:p>
          <a:p>
            <a:pPr lvl="1"/>
            <a:r>
              <a:rPr lang="en-US" dirty="0" smtClean="0"/>
              <a:t>Query: </a:t>
            </a:r>
          </a:p>
          <a:p>
            <a:pPr lvl="2"/>
            <a:r>
              <a:rPr lang="en-US" dirty="0" smtClean="0"/>
              <a:t>pattern matching</a:t>
            </a:r>
          </a:p>
          <a:p>
            <a:pPr lvl="2"/>
            <a:r>
              <a:rPr lang="en-US" dirty="0" smtClean="0"/>
              <a:t>(nested) predicates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Monotype Corsiva" pitchFamily="66" charset="0"/>
              </a:rPr>
              <a:t>P</a:t>
            </a:r>
            <a:r>
              <a:rPr lang="en-US" sz="4000" dirty="0" smtClean="0"/>
              <a:t>[</a:t>
            </a:r>
            <a:r>
              <a:rPr lang="en-US" sz="4000" dirty="0" smtClean="0">
                <a:latin typeface="Monotype Corsiva" pitchFamily="66" charset="0"/>
              </a:rPr>
              <a:t>k</a:t>
            </a:r>
            <a:r>
              <a:rPr lang="en-US" sz="4000" dirty="0" smtClean="0"/>
              <a:t>]-</a:t>
            </a:r>
            <a:r>
              <a:rPr lang="en-US" sz="4000" dirty="0" err="1" smtClean="0"/>
              <a:t>Trie</a:t>
            </a:r>
            <a:r>
              <a:rPr lang="en-US" sz="4000" dirty="0" smtClean="0"/>
              <a:t> Index</a:t>
            </a:r>
            <a:endParaRPr lang="en-US" sz="4000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6477000" y="304800"/>
          <a:ext cx="2009904" cy="2057400"/>
        </p:xfrm>
        <a:graphic>
          <a:graphicData uri="http://schemas.openxmlformats.org/presentationml/2006/ole">
            <p:oleObj spid="_x0000_s152578" name="Visio" r:id="rId3" imgW="2755080" imgH="2818800" progId="Visio.Drawing.11">
              <p:embed/>
            </p:oleObj>
          </a:graphicData>
        </a:graphic>
      </p:graphicFrame>
      <p:sp>
        <p:nvSpPr>
          <p:cNvPr id="13" name="Content Placeholder 5"/>
          <p:cNvSpPr txBox="1">
            <a:spLocks/>
          </p:cNvSpPr>
          <p:nvPr/>
        </p:nvSpPr>
        <p:spPr>
          <a:xfrm>
            <a:off x="1143000" y="1371600"/>
            <a:ext cx="4965192" cy="1371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Keep track of the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P</a:t>
            </a:r>
            <a:r>
              <a:rPr lang="en-US" sz="2400" dirty="0" smtClean="0"/>
              <a:t>[</a:t>
            </a:r>
            <a:r>
              <a:rPr lang="en-US" sz="2400" dirty="0" smtClean="0">
                <a:latin typeface="Monotype Corsiva" pitchFamily="66" charset="0"/>
              </a:rPr>
              <a:t>k</a:t>
            </a:r>
            <a:r>
              <a:rPr lang="en-US" sz="2400" dirty="0" smtClean="0"/>
              <a:t>]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-partitions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the reverse label path as key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258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1" y="2590800"/>
            <a:ext cx="5486399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86400" y="2514600"/>
          <a:ext cx="3657600" cy="35510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85800"/>
                <a:gridCol w="2362200"/>
              </a:tblGrid>
              <a:tr h="91427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Monotype Corsiva" pitchFamily="66" charset="0"/>
                        </a:rPr>
                        <a:t>P 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600" dirty="0" smtClean="0">
                          <a:effectLst/>
                          <a:latin typeface="Monotype Corsiva" pitchFamily="66" charset="0"/>
                        </a:rPr>
                        <a:t>2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(A)</a:t>
                      </a:r>
                    </a:p>
                    <a:p>
                      <a:r>
                        <a:rPr lang="en-US" sz="1200" dirty="0" smtClean="0"/>
                        <a:t>(B)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(C)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(D)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  <a:r>
                        <a:rPr kumimoji="0"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{(D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D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</a:txBody>
                  <a:tcPr/>
                </a:tc>
              </a:tr>
              <a:tr h="112072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(A,A)</a:t>
                      </a:r>
                    </a:p>
                    <a:p>
                      <a:r>
                        <a:rPr lang="en-US" sz="1200" dirty="0" smtClean="0"/>
                        <a:t>(A,B)</a:t>
                      </a:r>
                    </a:p>
                    <a:p>
                      <a:r>
                        <a:rPr lang="en-US" sz="1200" dirty="0" smtClean="0"/>
                        <a:t>(B,B)</a:t>
                      </a:r>
                    </a:p>
                    <a:p>
                      <a:r>
                        <a:rPr lang="en-US" sz="1200" dirty="0" smtClean="0"/>
                        <a:t>(B,C)</a:t>
                      </a:r>
                    </a:p>
                    <a:p>
                      <a:r>
                        <a:rPr lang="en-US" sz="1200" dirty="0" smtClean="0"/>
                        <a:t>(B,D)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D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</a:txBody>
                  <a:tcPr/>
                </a:tc>
              </a:tr>
              <a:tr h="12415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(A,A,B)</a:t>
                      </a:r>
                    </a:p>
                    <a:p>
                      <a:r>
                        <a:rPr lang="en-US" sz="1200" dirty="0" smtClean="0"/>
                        <a:t>(A,B,B)</a:t>
                      </a:r>
                    </a:p>
                    <a:p>
                      <a:r>
                        <a:rPr lang="en-US" sz="1200" dirty="0" smtClean="0"/>
                        <a:t>(A,B,C)</a:t>
                      </a:r>
                    </a:p>
                    <a:p>
                      <a:r>
                        <a:rPr lang="en-US" sz="1200" dirty="0" smtClean="0"/>
                        <a:t>(A,B,D)</a:t>
                      </a:r>
                    </a:p>
                    <a:p>
                      <a:r>
                        <a:rPr lang="en-US" sz="1200" dirty="0" smtClean="0"/>
                        <a:t>(B,B,C)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  <a:r>
                        <a:rPr kumimoji="0"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{(A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D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{(B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</a:t>
                      </a:r>
                      <a:r>
                        <a:rPr kumimoji="0" lang="en-US" sz="12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Query Evaluation with </a:t>
            </a:r>
            <a:r>
              <a:rPr lang="en-US" sz="4000" dirty="0" smtClean="0">
                <a:latin typeface="Monotype Corsiva" pitchFamily="66" charset="0"/>
              </a:rPr>
              <a:t>P</a:t>
            </a:r>
            <a:r>
              <a:rPr lang="en-US" sz="4000" dirty="0" smtClean="0"/>
              <a:t>[</a:t>
            </a:r>
            <a:r>
              <a:rPr lang="en-US" sz="4000" dirty="0" smtClean="0">
                <a:latin typeface="Monotype Corsiva" pitchFamily="66" charset="0"/>
              </a:rPr>
              <a:t>k</a:t>
            </a:r>
            <a:r>
              <a:rPr lang="en-US" sz="4000" dirty="0" smtClean="0"/>
              <a:t>]-</a:t>
            </a:r>
            <a:r>
              <a:rPr lang="en-US" sz="4000" dirty="0" err="1" smtClean="0"/>
              <a:t>Trie</a:t>
            </a:r>
            <a:r>
              <a:rPr lang="en-US" sz="4000" dirty="0" smtClean="0"/>
              <a:t> Index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9200" y="1447800"/>
            <a:ext cx="4965192" cy="1371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Query 1: //A/B/C</a:t>
            </a:r>
            <a:endParaRPr lang="en-US" sz="2400" dirty="0"/>
          </a:p>
        </p:txBody>
      </p:sp>
      <p:pic>
        <p:nvPicPr>
          <p:cNvPr id="6247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438400"/>
            <a:ext cx="67722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472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2438400"/>
            <a:ext cx="67722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6"/>
          <p:cNvGrpSpPr/>
          <p:nvPr/>
        </p:nvGrpSpPr>
        <p:grpSpPr>
          <a:xfrm>
            <a:off x="6858000" y="2286000"/>
            <a:ext cx="1600200" cy="914400"/>
            <a:chOff x="1371600" y="3124200"/>
            <a:chExt cx="2133600" cy="1295400"/>
          </a:xfrm>
          <a:solidFill>
            <a:srgbClr val="FFCCCC"/>
          </a:solidFill>
        </p:grpSpPr>
        <p:sp>
          <p:nvSpPr>
            <p:cNvPr id="8" name="Oval 7"/>
            <p:cNvSpPr/>
            <p:nvPr/>
          </p:nvSpPr>
          <p:spPr>
            <a:xfrm>
              <a:off x="1371600" y="3124200"/>
              <a:ext cx="685800" cy="5334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600200" y="3886200"/>
              <a:ext cx="685800" cy="5334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819400" y="3886200"/>
              <a:ext cx="685800" cy="5334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6858000" y="1066800"/>
          <a:ext cx="2009904" cy="2057400"/>
        </p:xfrm>
        <a:graphic>
          <a:graphicData uri="http://schemas.openxmlformats.org/presentationml/2006/ole">
            <p:oleObj spid="_x0000_s62467" name="Visio" r:id="rId5" imgW="2755080" imgH="2818800" progId="Visio.Drawing.11">
              <p:embed/>
            </p:oleObj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Query Evaluation with </a:t>
            </a:r>
            <a:r>
              <a:rPr lang="en-US" sz="4000" dirty="0" smtClean="0">
                <a:latin typeface="Monotype Corsiva" pitchFamily="66" charset="0"/>
              </a:rPr>
              <a:t>P</a:t>
            </a:r>
            <a:r>
              <a:rPr lang="en-US" sz="4000" dirty="0" smtClean="0"/>
              <a:t>[</a:t>
            </a:r>
            <a:r>
              <a:rPr lang="en-US" sz="4000" dirty="0" smtClean="0">
                <a:latin typeface="Monotype Corsiva" pitchFamily="66" charset="0"/>
              </a:rPr>
              <a:t>k</a:t>
            </a:r>
            <a:r>
              <a:rPr lang="en-US" sz="4000" dirty="0" smtClean="0"/>
              <a:t>]-</a:t>
            </a:r>
            <a:r>
              <a:rPr lang="en-US" sz="4000" dirty="0" err="1" smtClean="0"/>
              <a:t>Trie</a:t>
            </a:r>
            <a:r>
              <a:rPr lang="en-US" sz="4000" dirty="0" smtClean="0"/>
              <a:t> Index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9200" y="1447800"/>
            <a:ext cx="4965192" cy="1371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Query 2: //B/C</a:t>
            </a:r>
            <a:endParaRPr lang="en-US" sz="2400" dirty="0"/>
          </a:p>
        </p:txBody>
      </p:sp>
      <p:pic>
        <p:nvPicPr>
          <p:cNvPr id="153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590800"/>
            <a:ext cx="67722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0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590800"/>
            <a:ext cx="67722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6781800" y="2209800"/>
            <a:ext cx="2057400" cy="952500"/>
            <a:chOff x="6324600" y="1981200"/>
            <a:chExt cx="2133600" cy="952500"/>
          </a:xfrm>
        </p:grpSpPr>
        <p:sp>
          <p:nvSpPr>
            <p:cNvPr id="13" name="Oval 12"/>
            <p:cNvSpPr/>
            <p:nvPr/>
          </p:nvSpPr>
          <p:spPr>
            <a:xfrm>
              <a:off x="6477000" y="25527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391400" y="25527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848600" y="25527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324600" y="1981200"/>
              <a:ext cx="609600" cy="381000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6858000" y="1066800"/>
          <a:ext cx="2009904" cy="2057400"/>
        </p:xfrm>
        <a:graphic>
          <a:graphicData uri="http://schemas.openxmlformats.org/presentationml/2006/ole">
            <p:oleObj spid="_x0000_s153602" name="Visio" r:id="rId5" imgW="2755080" imgH="2818800" progId="Visio.Drawing.11">
              <p:embed/>
            </p:oleObj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Query Evaluation with </a:t>
            </a:r>
            <a:r>
              <a:rPr lang="en-US" sz="4000" dirty="0" smtClean="0">
                <a:latin typeface="Monotype Corsiva" pitchFamily="66" charset="0"/>
              </a:rPr>
              <a:t>P</a:t>
            </a:r>
            <a:r>
              <a:rPr lang="en-US" sz="4000" dirty="0" smtClean="0"/>
              <a:t>[</a:t>
            </a:r>
            <a:r>
              <a:rPr lang="en-US" sz="4000" dirty="0" smtClean="0">
                <a:latin typeface="Monotype Corsiva" pitchFamily="66" charset="0"/>
              </a:rPr>
              <a:t>k</a:t>
            </a:r>
            <a:r>
              <a:rPr lang="en-US" sz="4000" dirty="0" smtClean="0"/>
              <a:t>]-</a:t>
            </a:r>
            <a:r>
              <a:rPr lang="en-US" sz="4000" dirty="0" err="1" smtClean="0"/>
              <a:t>Trie</a:t>
            </a:r>
            <a:r>
              <a:rPr lang="en-US" sz="4000" dirty="0" smtClean="0"/>
              <a:t> Index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66800" y="1143000"/>
            <a:ext cx="4965192" cy="1371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Query 3: //A/B[./D]/C</a:t>
            </a:r>
            <a:endParaRPr lang="en-US" sz="2400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676400"/>
            <a:ext cx="4786332" cy="838200"/>
          </a:xfrm>
          <a:prstGeom prst="rect">
            <a:avLst/>
          </a:prstGeom>
          <a:noFill/>
        </p:spPr>
      </p:pic>
      <p:pic>
        <p:nvPicPr>
          <p:cNvPr id="1546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2514600"/>
            <a:ext cx="67722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46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2514600"/>
            <a:ext cx="6781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val 8"/>
          <p:cNvSpPr/>
          <p:nvPr/>
        </p:nvSpPr>
        <p:spPr>
          <a:xfrm>
            <a:off x="7029450" y="2823882"/>
            <a:ext cx="514350" cy="376518"/>
          </a:xfrm>
          <a:prstGeom prst="ellipse">
            <a:avLst/>
          </a:prstGeom>
          <a:solidFill>
            <a:srgbClr val="FFCC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6858000" y="1066800"/>
          <a:ext cx="2009904" cy="2057400"/>
        </p:xfrm>
        <a:graphic>
          <a:graphicData uri="http://schemas.openxmlformats.org/presentationml/2006/ole">
            <p:oleObj spid="_x0000_s154626" name="Visio" r:id="rId6" imgW="2755080" imgH="2818800" progId="Visio.Drawing.11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Query Evaluation with </a:t>
            </a:r>
            <a:r>
              <a:rPr lang="en-US" sz="4000" dirty="0" smtClean="0">
                <a:latin typeface="Monotype Corsiva" pitchFamily="66" charset="0"/>
              </a:rPr>
              <a:t>P</a:t>
            </a:r>
            <a:r>
              <a:rPr lang="en-US" sz="4000" dirty="0" smtClean="0"/>
              <a:t>[</a:t>
            </a:r>
            <a:r>
              <a:rPr lang="en-US" sz="4000" dirty="0" smtClean="0">
                <a:latin typeface="Monotype Corsiva" pitchFamily="66" charset="0"/>
              </a:rPr>
              <a:t>k</a:t>
            </a:r>
            <a:r>
              <a:rPr lang="en-US" sz="4000" dirty="0" smtClean="0"/>
              <a:t>]-</a:t>
            </a:r>
            <a:r>
              <a:rPr lang="en-US" sz="4000" dirty="0" err="1" smtClean="0"/>
              <a:t>Trie</a:t>
            </a:r>
            <a:r>
              <a:rPr lang="en-US" sz="4000" dirty="0" smtClean="0"/>
              <a:t> Index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66800" y="1143000"/>
            <a:ext cx="4965192" cy="1371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Query 3: //A/B[./D]/C</a:t>
            </a:r>
            <a:endParaRPr lang="en-US" sz="2400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1600200"/>
            <a:ext cx="4495800" cy="802821"/>
          </a:xfrm>
          <a:prstGeom prst="rect">
            <a:avLst/>
          </a:prstGeom>
          <a:noFill/>
        </p:spPr>
      </p:pic>
      <p:pic>
        <p:nvPicPr>
          <p:cNvPr id="1556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2514600"/>
            <a:ext cx="67722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56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2514600"/>
            <a:ext cx="6781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val 8"/>
          <p:cNvSpPr/>
          <p:nvPr/>
        </p:nvSpPr>
        <p:spPr>
          <a:xfrm>
            <a:off x="7029450" y="2823882"/>
            <a:ext cx="514350" cy="376518"/>
          </a:xfrm>
          <a:prstGeom prst="ellipse">
            <a:avLst/>
          </a:prstGeom>
          <a:solidFill>
            <a:srgbClr val="FFCC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6858000" y="1066800"/>
          <a:ext cx="2009904" cy="2057400"/>
        </p:xfrm>
        <a:graphic>
          <a:graphicData uri="http://schemas.openxmlformats.org/presentationml/2006/ole">
            <p:oleObj spid="_x0000_s155650" name="Visio" r:id="rId6" imgW="2755080" imgH="2818800" progId="Visio.Drawing.11">
              <p:embed/>
            </p:oleObj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 smtClean="0"/>
              <a:t>Partition induced by structural characteristics of XML</a:t>
            </a:r>
          </a:p>
          <a:p>
            <a:r>
              <a:rPr lang="en-US" dirty="0" smtClean="0"/>
              <a:t>Partition induced by fragments of XPath Algebra</a:t>
            </a:r>
          </a:p>
          <a:p>
            <a:r>
              <a:rPr lang="en-US" dirty="0" smtClean="0"/>
              <a:t>Coupling and Block Union Theorems</a:t>
            </a:r>
          </a:p>
          <a:p>
            <a:r>
              <a:rPr lang="en-US" dirty="0" err="1" smtClean="0"/>
              <a:t>Trie</a:t>
            </a:r>
            <a:r>
              <a:rPr lang="en-US" dirty="0" smtClean="0"/>
              <a:t> Indices and Query Evaluation</a:t>
            </a:r>
          </a:p>
          <a:p>
            <a:r>
              <a:rPr lang="en-US" b="1" u="sng" dirty="0" smtClean="0">
                <a:solidFill>
                  <a:srgbClr val="C00000"/>
                </a:solidFill>
              </a:rPr>
              <a:t>Experimental Evaluation</a:t>
            </a:r>
          </a:p>
          <a:p>
            <a:r>
              <a:rPr lang="en-US" dirty="0" smtClean="0"/>
              <a:t>Future Directions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Indices prototyped in TIMBER system</a:t>
            </a:r>
          </a:p>
          <a:p>
            <a:r>
              <a:rPr lang="en-US" dirty="0" smtClean="0"/>
              <a:t>Report results on DBLP data </a:t>
            </a:r>
          </a:p>
          <a:p>
            <a:pPr lvl="1"/>
            <a:r>
              <a:rPr lang="en-US" dirty="0" smtClean="0"/>
              <a:t>127M bytes</a:t>
            </a:r>
          </a:p>
          <a:p>
            <a:pPr lvl="1"/>
            <a:r>
              <a:rPr lang="en-US" dirty="0" smtClean="0"/>
              <a:t>3.3M nodes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Index Sizes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8" descr="C:\Yuqing\work\research\presentations\IU2008\IUPUI-080418\figures\createsize100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0"/>
            <a:ext cx="7716984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Index Creation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5" name="Picture 7" descr="createtime100MB-30m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71600"/>
            <a:ext cx="74676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//</a:t>
            </a:r>
            <a:r>
              <a:rPr lang="en-US" dirty="0" err="1" smtClean="0"/>
              <a:t>dblp</a:t>
            </a:r>
            <a:r>
              <a:rPr lang="en-US" dirty="0" smtClean="0"/>
              <a:t>/</a:t>
            </a:r>
            <a:r>
              <a:rPr lang="en-US" dirty="0" err="1" smtClean="0"/>
              <a:t>inproceedings</a:t>
            </a:r>
            <a:r>
              <a:rPr lang="en-US" dirty="0" smtClean="0"/>
              <a:t>/title/</a:t>
            </a:r>
            <a:r>
              <a:rPr lang="en-US" dirty="0" err="1" smtClean="0"/>
              <a:t>i</a:t>
            </a:r>
            <a:r>
              <a:rPr lang="en-US" dirty="0" smtClean="0"/>
              <a:t>/sub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Picture 6" descr="C:\Yuqing\work\research\presentations\IU2008\IUPUI-080418\figures\q5-hot1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1" y="2209800"/>
            <a:ext cx="7389282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Structural Indices</a:t>
            </a:r>
            <a:r>
              <a:rPr lang="en-US" baseline="0" dirty="0" smtClean="0"/>
              <a:t> for XML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762000"/>
          </a:xfrm>
        </p:spPr>
        <p:txBody>
          <a:bodyPr/>
          <a:lstStyle/>
          <a:p>
            <a:r>
              <a:rPr lang="en-US" smtClean="0"/>
              <a:t>Consider both </a:t>
            </a:r>
            <a:r>
              <a:rPr lang="en-US" dirty="0" smtClean="0"/>
              <a:t>value and structure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2209800"/>
          <a:ext cx="7086600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43300"/>
                <a:gridCol w="3543300"/>
              </a:tblGrid>
              <a:tr h="558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Index Features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Structural</a:t>
                      </a:r>
                      <a:r>
                        <a:rPr lang="en-US" sz="2400" baseline="0" dirty="0" smtClean="0"/>
                        <a:t> Indices</a:t>
                      </a:r>
                      <a:endParaRPr lang="en-US" sz="2400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Pure structural</a:t>
                      </a:r>
                      <a:r>
                        <a:rPr lang="en-US" sz="2400" baseline="0" dirty="0" smtClean="0"/>
                        <a:t> summaries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DataGuide</a:t>
                      </a:r>
                      <a:r>
                        <a:rPr lang="en-US" sz="2400" dirty="0" smtClean="0"/>
                        <a:t>, T-index</a:t>
                      </a:r>
                      <a:endParaRPr lang="en-US" sz="2400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sz="2400" smtClean="0"/>
                        <a:t>Local bi-similarity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A(k), UD(</a:t>
                      </a:r>
                      <a:r>
                        <a:rPr lang="en-US" sz="2400" dirty="0" err="1" smtClean="0"/>
                        <a:t>k,i</a:t>
                      </a:r>
                      <a:r>
                        <a:rPr lang="en-US" sz="2400" dirty="0" smtClean="0"/>
                        <a:t>), D(k), M(k)</a:t>
                      </a:r>
                      <a:endParaRPr lang="en-US" sz="2400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Workload-aware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D(k), M(k), M*(k)</a:t>
                      </a:r>
                      <a:endParaRPr lang="en-US" sz="2400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Encoded</a:t>
                      </a:r>
                      <a:r>
                        <a:rPr lang="en-US" sz="2400" baseline="0" dirty="0" smtClean="0"/>
                        <a:t> sequence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ViST</a:t>
                      </a:r>
                      <a:r>
                        <a:rPr lang="en-US" sz="2400" dirty="0" smtClean="0"/>
                        <a:t>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smtClean="0"/>
                        <a:t>Index Fabric</a:t>
                      </a:r>
                      <a:endParaRPr lang="en-US" sz="2400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Index chooser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XIST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//</a:t>
            </a:r>
            <a:r>
              <a:rPr lang="en-US" dirty="0" err="1" smtClean="0"/>
              <a:t>dblp</a:t>
            </a:r>
            <a:r>
              <a:rPr lang="en-US" dirty="0" smtClean="0"/>
              <a:t>/</a:t>
            </a:r>
            <a:r>
              <a:rPr lang="en-US" dirty="0" err="1" smtClean="0"/>
              <a:t>inproceedings</a:t>
            </a:r>
            <a:r>
              <a:rPr lang="en-US" dirty="0" smtClean="0"/>
              <a:t>[./title[./</a:t>
            </a:r>
            <a:r>
              <a:rPr lang="en-US" dirty="0" err="1" smtClean="0"/>
              <a:t>i</a:t>
            </a:r>
            <a:r>
              <a:rPr lang="en-US" dirty="0" smtClean="0"/>
              <a:t>]/sub]/</a:t>
            </a:r>
            <a:r>
              <a:rPr lang="en-US" dirty="0" err="1" smtClean="0"/>
              <a:t>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3" name="Picture 7" descr="C:\Yuqing\work\research\presentations\IU2008\IUPUI-080418\figures\q9-hot1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09800"/>
            <a:ext cx="7315200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 smtClean="0"/>
              <a:t>Partition induced by structural characteristics of XML</a:t>
            </a:r>
          </a:p>
          <a:p>
            <a:r>
              <a:rPr lang="en-US" dirty="0" smtClean="0"/>
              <a:t>Partition induced by fragments of XPath Algebra</a:t>
            </a:r>
          </a:p>
          <a:p>
            <a:r>
              <a:rPr lang="en-US" dirty="0" smtClean="0"/>
              <a:t>Coupling and Block Union Theorems</a:t>
            </a:r>
          </a:p>
          <a:p>
            <a:r>
              <a:rPr lang="en-US" dirty="0" err="1" smtClean="0"/>
              <a:t>Trie</a:t>
            </a:r>
            <a:r>
              <a:rPr lang="en-US" dirty="0" smtClean="0"/>
              <a:t> Indices and Query Evaluation</a:t>
            </a:r>
          </a:p>
          <a:p>
            <a:r>
              <a:rPr lang="en-US" dirty="0" smtClean="0"/>
              <a:t>Experimental Evaluation</a:t>
            </a:r>
          </a:p>
          <a:p>
            <a:r>
              <a:rPr lang="en-US" b="1" u="sng" dirty="0" err="1" smtClean="0">
                <a:solidFill>
                  <a:srgbClr val="C00000"/>
                </a:solidFill>
              </a:rPr>
              <a:t>Conclustion</a:t>
            </a:r>
            <a:endParaRPr lang="en-US" b="1" u="sng" dirty="0" smtClean="0">
              <a:solidFill>
                <a:srgbClr val="C00000"/>
              </a:solidFill>
            </a:endParaRP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Monotype Corsiva" pitchFamily="66" charset="0"/>
              </a:rPr>
              <a:t>P </a:t>
            </a:r>
            <a:r>
              <a:rPr lang="en-US" sz="2800" dirty="0" smtClean="0"/>
              <a:t>[</a:t>
            </a:r>
            <a:r>
              <a:rPr lang="en-US" sz="2800" dirty="0" smtClean="0">
                <a:latin typeface="Monotype Corsiva" pitchFamily="66" charset="0"/>
              </a:rPr>
              <a:t>k</a:t>
            </a:r>
            <a:r>
              <a:rPr lang="en-US" sz="2800" dirty="0" smtClean="0"/>
              <a:t>]-</a:t>
            </a:r>
            <a:r>
              <a:rPr lang="en-US" sz="2800" dirty="0" err="1" smtClean="0"/>
              <a:t>Trie</a:t>
            </a:r>
            <a:r>
              <a:rPr lang="en-US" sz="2800" dirty="0" smtClean="0"/>
              <a:t> index is able to facilitate index-only plan for most queries </a:t>
            </a:r>
            <a:r>
              <a:rPr lang="en-US" sz="2800" dirty="0" smtClean="0">
                <a:sym typeface="Wingdings" pitchFamily="2" charset="2"/>
              </a:rPr>
              <a:t> consistently and significantly outperform </a:t>
            </a:r>
            <a:r>
              <a:rPr lang="en-US" sz="2800" dirty="0" smtClean="0">
                <a:latin typeface="Monotype Corsiva" pitchFamily="66" charset="0"/>
              </a:rPr>
              <a:t>N</a:t>
            </a:r>
            <a:r>
              <a:rPr lang="en-US" sz="2800" dirty="0" smtClean="0"/>
              <a:t>[</a:t>
            </a:r>
            <a:r>
              <a:rPr lang="en-US" sz="2800" dirty="0" smtClean="0">
                <a:latin typeface="Monotype Corsiva" pitchFamily="66" charset="0"/>
              </a:rPr>
              <a:t>k</a:t>
            </a:r>
            <a:r>
              <a:rPr lang="en-US" sz="2800" dirty="0" smtClean="0"/>
              <a:t>]-</a:t>
            </a:r>
            <a:r>
              <a:rPr lang="en-US" sz="2800" dirty="0" err="1" smtClean="0"/>
              <a:t>Trie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and A(k)-index.</a:t>
            </a:r>
          </a:p>
          <a:p>
            <a:r>
              <a:rPr lang="en-US" sz="2800" dirty="0" smtClean="0">
                <a:sym typeface="Wingdings" pitchFamily="2" charset="2"/>
              </a:rPr>
              <a:t>A </a:t>
            </a:r>
            <a:r>
              <a:rPr lang="en-US" sz="2800" smtClean="0">
                <a:sym typeface="Wingdings" pitchFamily="2" charset="2"/>
              </a:rPr>
              <a:t>modest </a:t>
            </a:r>
            <a:r>
              <a:rPr lang="en-US" sz="2800" smtClean="0">
                <a:latin typeface="Monotype Corsiva" pitchFamily="66" charset="0"/>
              </a:rPr>
              <a:t>k</a:t>
            </a:r>
            <a:r>
              <a:rPr lang="en-US" sz="2800" smtClean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value is sufficient for providing significant performance improvements. 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09800"/>
            <a:ext cx="5181600" cy="27432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Monotype Corsiva" pitchFamily="66" charset="0"/>
              </a:rPr>
              <a:t>Thanks!!</a:t>
            </a:r>
            <a:br>
              <a:rPr lang="en-US" sz="5400" dirty="0" smtClean="0">
                <a:latin typeface="Monotype Corsiva" pitchFamily="66" charset="0"/>
              </a:rPr>
            </a:br>
            <a:r>
              <a:rPr lang="en-US" sz="5400" dirty="0" smtClean="0">
                <a:latin typeface="Monotype Corsiva" pitchFamily="66" charset="0"/>
              </a:rPr>
              <a:t>	Questions?</a:t>
            </a:r>
            <a:endParaRPr lang="en-US" sz="5400" dirty="0">
              <a:latin typeface="Monotype Corsiva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Direction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Further study of query decomposition and inversion algorithms</a:t>
            </a:r>
          </a:p>
          <a:p>
            <a:r>
              <a:rPr lang="en-US" sz="2800" dirty="0" smtClean="0"/>
              <a:t>Study workload driven index creation</a:t>
            </a:r>
          </a:p>
          <a:p>
            <a:r>
              <a:rPr lang="en-US" sz="2800" dirty="0" smtClean="0"/>
              <a:t>Develop other appropriate index structures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Expected Features for an XML Index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3152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Reasonable size</a:t>
            </a:r>
          </a:p>
          <a:p>
            <a:r>
              <a:rPr lang="en-US" dirty="0" smtClean="0"/>
              <a:t>Easy to construct and adjust</a:t>
            </a:r>
          </a:p>
          <a:p>
            <a:r>
              <a:rPr lang="en-US" dirty="0" smtClean="0"/>
              <a:t>Query evaluation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Index-only plan </a:t>
            </a:r>
            <a:r>
              <a:rPr lang="en-US" dirty="0" smtClean="0"/>
              <a:t>for most queries.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Introduction</a:t>
            </a:r>
          </a:p>
          <a:p>
            <a:r>
              <a:rPr lang="en-US" sz="3000" b="1" u="sng" dirty="0" smtClean="0">
                <a:solidFill>
                  <a:srgbClr val="C00000"/>
                </a:solidFill>
              </a:rPr>
              <a:t>Methodology</a:t>
            </a:r>
          </a:p>
          <a:p>
            <a:r>
              <a:rPr lang="en-US" sz="3000" dirty="0" smtClean="0"/>
              <a:t>Partition induced by structural characteristics of XML</a:t>
            </a:r>
          </a:p>
          <a:p>
            <a:r>
              <a:rPr lang="en-US" sz="3000" dirty="0" smtClean="0"/>
              <a:t>Partition induced by fragments of XPath Algebra</a:t>
            </a:r>
          </a:p>
          <a:p>
            <a:r>
              <a:rPr lang="en-US" sz="3000" dirty="0" smtClean="0"/>
              <a:t>Coupling and Block Union Theorems</a:t>
            </a:r>
          </a:p>
          <a:p>
            <a:r>
              <a:rPr lang="en-US" sz="3000" dirty="0" err="1" smtClean="0"/>
              <a:t>Trie</a:t>
            </a:r>
            <a:r>
              <a:rPr lang="en-US" sz="3000" dirty="0" smtClean="0"/>
              <a:t> Indices and Query Evaluation</a:t>
            </a:r>
          </a:p>
          <a:p>
            <a:r>
              <a:rPr lang="en-US" sz="3000" dirty="0" smtClean="0"/>
              <a:t>Experimental Evaluation</a:t>
            </a:r>
          </a:p>
          <a:p>
            <a:r>
              <a:rPr lang="en-US" sz="3000" dirty="0" smtClean="0"/>
              <a:t>Future Directions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Rewind – back to the world of RDB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2684621"/>
            <a:ext cx="1479892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sz="3200" dirty="0" smtClean="0"/>
              <a:t>RDBMS</a:t>
            </a:r>
          </a:p>
          <a:p>
            <a:r>
              <a:rPr lang="en-US" sz="3200" dirty="0" smtClean="0"/>
              <a:t> Theory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638800" y="2438400"/>
            <a:ext cx="2318263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RDBMS</a:t>
            </a:r>
          </a:p>
          <a:p>
            <a:pPr algn="ctr"/>
            <a:r>
              <a:rPr lang="en-US" sz="3200" dirty="0" smtClean="0"/>
              <a:t> Engineering </a:t>
            </a:r>
          </a:p>
          <a:p>
            <a:pPr algn="ctr"/>
            <a:r>
              <a:rPr lang="en-US" sz="3200" dirty="0" smtClean="0"/>
              <a:t>Techniques</a:t>
            </a:r>
            <a:endParaRPr lang="en-US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10000" y="3222436"/>
            <a:ext cx="1600200" cy="1588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8229600" cy="4191000"/>
          </a:xfrm>
        </p:spPr>
        <p:txBody>
          <a:bodyPr/>
          <a:lstStyle/>
          <a:p>
            <a:r>
              <a:rPr lang="en-US" dirty="0" smtClean="0"/>
              <a:t>Study XML query language and its fragments</a:t>
            </a:r>
          </a:p>
          <a:p>
            <a:r>
              <a:rPr lang="en-US" dirty="0" smtClean="0"/>
              <a:t>Study </a:t>
            </a:r>
            <a:r>
              <a:rPr lang="en-US" smtClean="0"/>
              <a:t>the indistinguishibility </a:t>
            </a:r>
            <a:r>
              <a:rPr lang="en-US" dirty="0" smtClean="0"/>
              <a:t>of components in an XML documents</a:t>
            </a:r>
          </a:p>
          <a:p>
            <a:r>
              <a:rPr lang="en-US" smtClean="0"/>
              <a:t>Reason about </a:t>
            </a:r>
            <a:r>
              <a:rPr lang="en-US" dirty="0" smtClean="0"/>
              <a:t>existing XML indices</a:t>
            </a:r>
          </a:p>
          <a:p>
            <a:r>
              <a:rPr lang="en-US" dirty="0" smtClean="0"/>
              <a:t>Design new XML indices.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86E74-8FCE-45E1-822A-F13BFE44ADE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191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Methodology</a:t>
            </a:r>
          </a:p>
          <a:p>
            <a:r>
              <a:rPr lang="en-US" b="1" u="sng" dirty="0" smtClean="0">
                <a:solidFill>
                  <a:srgbClr val="C00000"/>
                </a:solidFill>
              </a:rPr>
              <a:t>Partition induced by structural characteristics of XML</a:t>
            </a:r>
          </a:p>
          <a:p>
            <a:r>
              <a:rPr lang="en-US" dirty="0" smtClean="0"/>
              <a:t>Partition induced by fragments of XPath Algebra</a:t>
            </a:r>
          </a:p>
          <a:p>
            <a:r>
              <a:rPr lang="en-US" dirty="0" smtClean="0"/>
              <a:t>Coupling and Block Union Theorems</a:t>
            </a:r>
          </a:p>
          <a:p>
            <a:r>
              <a:rPr lang="en-US" dirty="0" err="1" smtClean="0"/>
              <a:t>Trie</a:t>
            </a:r>
            <a:r>
              <a:rPr lang="en-US" dirty="0" smtClean="0"/>
              <a:t> Indices and Query Evaluation</a:t>
            </a:r>
          </a:p>
          <a:p>
            <a:r>
              <a:rPr lang="en-US" dirty="0" smtClean="0"/>
              <a:t>Experimental Evaluation</a:t>
            </a:r>
          </a:p>
          <a:p>
            <a:r>
              <a:rPr lang="en-US" dirty="0" smtClean="0"/>
              <a:t>Future Directions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4247</TotalTime>
  <Words>1889</Words>
  <Application>Microsoft Office PowerPoint</Application>
  <PresentationFormat>On-screen Show (4:3)</PresentationFormat>
  <Paragraphs>419</Paragraphs>
  <Slides>44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Solstice</vt:lpstr>
      <vt:lpstr>Visio</vt:lpstr>
      <vt:lpstr>Equation</vt:lpstr>
      <vt:lpstr>Trie Indexes for Efficient XML Query Processing</vt:lpstr>
      <vt:lpstr>XML and Queries – An Example</vt:lpstr>
      <vt:lpstr>Index and XML Query Evaluation</vt:lpstr>
      <vt:lpstr>Structural Indices for XML Data</vt:lpstr>
      <vt:lpstr>Expected Features for an XML Index</vt:lpstr>
      <vt:lpstr>Outline</vt:lpstr>
      <vt:lpstr>Rewind – back to the world of RDB</vt:lpstr>
      <vt:lpstr>Our approach</vt:lpstr>
      <vt:lpstr>Outline</vt:lpstr>
      <vt:lpstr>XML Data Model</vt:lpstr>
      <vt:lpstr>Label Path </vt:lpstr>
      <vt:lpstr>N [k] Equivalence </vt:lpstr>
      <vt:lpstr>N [k] Partition</vt:lpstr>
      <vt:lpstr>P [k] Equivalence </vt:lpstr>
      <vt:lpstr>P [k] Partition </vt:lpstr>
      <vt:lpstr>P [k] Partition </vt:lpstr>
      <vt:lpstr>Outline</vt:lpstr>
      <vt:lpstr>XPath Algebra</vt:lpstr>
      <vt:lpstr>Fragments of XPath Algebra</vt:lpstr>
      <vt:lpstr>D [k] Equivalence </vt:lpstr>
      <vt:lpstr>Outline</vt:lpstr>
      <vt:lpstr>Coupling Theorem</vt:lpstr>
      <vt:lpstr>k-Label-Path Set</vt:lpstr>
      <vt:lpstr>Label-Union Theorem</vt:lpstr>
      <vt:lpstr>Query Evaluation Using   Label-Union Theorem </vt:lpstr>
      <vt:lpstr>Outline</vt:lpstr>
      <vt:lpstr>N[k]-Trie Index</vt:lpstr>
      <vt:lpstr>Query Evaluation with N [k]-Trie Index</vt:lpstr>
      <vt:lpstr>Query Evaluation with N [k]-Trie Index</vt:lpstr>
      <vt:lpstr>P[k]-Trie Index</vt:lpstr>
      <vt:lpstr>Query Evaluation with P[k]-Trie Index</vt:lpstr>
      <vt:lpstr>Query Evaluation with P[k]-Trie Index</vt:lpstr>
      <vt:lpstr>Query Evaluation with P[k]-Trie Index</vt:lpstr>
      <vt:lpstr>Query Evaluation with P[k]-Trie Index</vt:lpstr>
      <vt:lpstr>Outline</vt:lpstr>
      <vt:lpstr>Experimental Setup</vt:lpstr>
      <vt:lpstr>Index Sizes</vt:lpstr>
      <vt:lpstr>Index Creation Time</vt:lpstr>
      <vt:lpstr>Query Evaluation</vt:lpstr>
      <vt:lpstr>Query Evaluation</vt:lpstr>
      <vt:lpstr>Outline</vt:lpstr>
      <vt:lpstr>Conclusion</vt:lpstr>
      <vt:lpstr>Thanks!!  Questions?</vt:lpstr>
      <vt:lpstr>Research Direction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Coupling Fragments of XPath Algebra with Structural Indices of XML Documents</dc:title>
  <dc:creator/>
  <cp:lastModifiedBy>yuqwu</cp:lastModifiedBy>
  <cp:revision>259</cp:revision>
  <dcterms:created xsi:type="dcterms:W3CDTF">2006-08-16T00:00:00Z</dcterms:created>
  <dcterms:modified xsi:type="dcterms:W3CDTF">2008-06-13T20:49:54Z</dcterms:modified>
</cp:coreProperties>
</file>